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72" r:id="rId1"/>
    <p:sldMasterId id="2147483675" r:id="rId2"/>
  </p:sldMasterIdLst>
  <p:notesMasterIdLst>
    <p:notesMasterId r:id="rId48"/>
  </p:notesMasterIdLst>
  <p:handoutMasterIdLst>
    <p:handoutMasterId r:id="rId49"/>
  </p:handoutMasterIdLst>
  <p:sldIdLst>
    <p:sldId id="660" r:id="rId3"/>
    <p:sldId id="647" r:id="rId4"/>
    <p:sldId id="685" r:id="rId5"/>
    <p:sldId id="682" r:id="rId6"/>
    <p:sldId id="657" r:id="rId7"/>
    <p:sldId id="616" r:id="rId8"/>
    <p:sldId id="672" r:id="rId9"/>
    <p:sldId id="624" r:id="rId10"/>
    <p:sldId id="627" r:id="rId11"/>
    <p:sldId id="713" r:id="rId12"/>
    <p:sldId id="715" r:id="rId13"/>
    <p:sldId id="709" r:id="rId14"/>
    <p:sldId id="629" r:id="rId15"/>
    <p:sldId id="683" r:id="rId16"/>
    <p:sldId id="645" r:id="rId17"/>
    <p:sldId id="640" r:id="rId18"/>
    <p:sldId id="638" r:id="rId19"/>
    <p:sldId id="655" r:id="rId20"/>
    <p:sldId id="641" r:id="rId21"/>
    <p:sldId id="721" r:id="rId22"/>
    <p:sldId id="684" r:id="rId23"/>
    <p:sldId id="716" r:id="rId24"/>
    <p:sldId id="671" r:id="rId25"/>
    <p:sldId id="719" r:id="rId26"/>
    <p:sldId id="718" r:id="rId27"/>
    <p:sldId id="712" r:id="rId28"/>
    <p:sldId id="664" r:id="rId29"/>
    <p:sldId id="710" r:id="rId30"/>
    <p:sldId id="722" r:id="rId31"/>
    <p:sldId id="628" r:id="rId32"/>
    <p:sldId id="707" r:id="rId33"/>
    <p:sldId id="687" r:id="rId34"/>
    <p:sldId id="688" r:id="rId35"/>
    <p:sldId id="625" r:id="rId36"/>
    <p:sldId id="673" r:id="rId37"/>
    <p:sldId id="675" r:id="rId38"/>
    <p:sldId id="689" r:id="rId39"/>
    <p:sldId id="667" r:id="rId40"/>
    <p:sldId id="669" r:id="rId41"/>
    <p:sldId id="670" r:id="rId42"/>
    <p:sldId id="690" r:id="rId43"/>
    <p:sldId id="691" r:id="rId44"/>
    <p:sldId id="677" r:id="rId45"/>
    <p:sldId id="720" r:id="rId46"/>
    <p:sldId id="692" r:id="rId47"/>
  </p:sldIdLst>
  <p:sldSz cx="9144000" cy="6858000" type="overhead"/>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968" userDrawn="1">
          <p15:clr>
            <a:srgbClr val="A4A3A4"/>
          </p15:clr>
        </p15:guide>
        <p15:guide id="2" pos="2928"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E8DF5"/>
    <a:srgbClr val="343434"/>
    <a:srgbClr val="CC0099"/>
    <a:srgbClr val="C5B48B"/>
    <a:srgbClr val="C4B6AA"/>
    <a:srgbClr val="C99900"/>
    <a:srgbClr val="FCCD7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6948" autoAdjust="0"/>
    <p:restoredTop sz="96169" autoAdjust="0"/>
  </p:normalViewPr>
  <p:slideViewPr>
    <p:cSldViewPr snapToGrid="0" snapToObjects="1" showGuides="1">
      <p:cViewPr varScale="1">
        <p:scale>
          <a:sx n="108" d="100"/>
          <a:sy n="108" d="100"/>
        </p:scale>
        <p:origin x="128" y="504"/>
      </p:cViewPr>
      <p:guideLst>
        <p:guide orient="horz" pos="1968"/>
        <p:guide pos="2928"/>
      </p:guideLst>
    </p:cSldViewPr>
  </p:slideViewPr>
  <p:outlineViewPr>
    <p:cViewPr>
      <p:scale>
        <a:sx n="33" d="100"/>
        <a:sy n="33" d="100"/>
      </p:scale>
      <p:origin x="0" y="0"/>
    </p:cViewPr>
  </p:outlineViewPr>
  <p:notesTextViewPr>
    <p:cViewPr>
      <p:scale>
        <a:sx n="1" d="1"/>
        <a:sy n="1" d="1"/>
      </p:scale>
      <p:origin x="0" y="0"/>
    </p:cViewPr>
  </p:notesTextViewPr>
  <p:sorterViewPr>
    <p:cViewPr>
      <p:scale>
        <a:sx n="1" d="1"/>
        <a:sy n="1" d="1"/>
      </p:scale>
      <p:origin x="0" y="12952"/>
    </p:cViewPr>
  </p:sorterViewPr>
  <p:notesViewPr>
    <p:cSldViewPr snapToGrid="0" snapToObjects="1" showGuides="1">
      <p:cViewPr varScale="1">
        <p:scale>
          <a:sx n="115" d="100"/>
          <a:sy n="115" d="100"/>
        </p:scale>
        <p:origin x="3216" y="21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ableStyles" Target="tableStyles.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668435E-346A-48FC-902A-A1B9EC992C7C}" type="doc">
      <dgm:prSet loTypeId="urn:microsoft.com/office/officeart/2005/8/layout/chevron1" loCatId="process" qsTypeId="urn:microsoft.com/office/officeart/2005/8/quickstyle/simple1" qsCatId="simple" csTypeId="urn:microsoft.com/office/officeart/2005/8/colors/accent1_2" csCatId="accent1" phldr="1"/>
      <dgm:spPr/>
      <dgm:t>
        <a:bodyPr/>
        <a:lstStyle/>
        <a:p>
          <a:endParaRPr lang="en-US"/>
        </a:p>
      </dgm:t>
    </dgm:pt>
    <dgm:pt modelId="{42BC6A1F-2B05-4220-BB94-A6B27268A1F8}">
      <dgm:prSet/>
      <dgm:spPr/>
      <dgm:t>
        <a:bodyPr/>
        <a:lstStyle/>
        <a:p>
          <a:pPr>
            <a:defRPr cap="all"/>
          </a:pPr>
          <a:r>
            <a:rPr lang="en-US" dirty="0"/>
            <a:t>Commit</a:t>
          </a:r>
        </a:p>
      </dgm:t>
    </dgm:pt>
    <dgm:pt modelId="{AF90B964-3F70-40D8-A235-779C3D6E302D}" type="parTrans" cxnId="{D9FE9AC4-46A9-4062-9588-6B08FC015E4F}">
      <dgm:prSet/>
      <dgm:spPr/>
      <dgm:t>
        <a:bodyPr/>
        <a:lstStyle/>
        <a:p>
          <a:endParaRPr lang="en-US"/>
        </a:p>
      </dgm:t>
    </dgm:pt>
    <dgm:pt modelId="{700F7A28-A49D-4774-BE63-86A82CC9C3BB}" type="sibTrans" cxnId="{D9FE9AC4-46A9-4062-9588-6B08FC015E4F}">
      <dgm:prSet phldrT="2"/>
      <dgm:spPr/>
      <dgm:t>
        <a:bodyPr/>
        <a:lstStyle/>
        <a:p>
          <a:endParaRPr lang="en-US"/>
        </a:p>
      </dgm:t>
    </dgm:pt>
    <dgm:pt modelId="{9B79E722-E0A7-4B2B-B277-E5446DA27192}">
      <dgm:prSet/>
      <dgm:spPr/>
      <dgm:t>
        <a:bodyPr/>
        <a:lstStyle/>
        <a:p>
          <a:pPr>
            <a:defRPr cap="all"/>
          </a:pPr>
          <a:r>
            <a:rPr lang="en-US" dirty="0"/>
            <a:t>Vote</a:t>
          </a:r>
        </a:p>
      </dgm:t>
    </dgm:pt>
    <dgm:pt modelId="{5D9D1172-B673-4BC5-9EA1-B05DDD432837}" type="parTrans" cxnId="{E3EFED51-0D68-48EE-94AF-E44E91741286}">
      <dgm:prSet/>
      <dgm:spPr/>
      <dgm:t>
        <a:bodyPr/>
        <a:lstStyle/>
        <a:p>
          <a:endParaRPr lang="en-US"/>
        </a:p>
      </dgm:t>
    </dgm:pt>
    <dgm:pt modelId="{DED3E72B-71DD-4F12-9178-4DAD9479729D}" type="sibTrans" cxnId="{E3EFED51-0D68-48EE-94AF-E44E91741286}">
      <dgm:prSet phldrT="3"/>
      <dgm:spPr/>
      <dgm:t>
        <a:bodyPr/>
        <a:lstStyle/>
        <a:p>
          <a:endParaRPr lang="en-US"/>
        </a:p>
      </dgm:t>
    </dgm:pt>
    <dgm:pt modelId="{87648315-C1FF-43C2-A4B8-85D053D085F5}">
      <dgm:prSet/>
      <dgm:spPr/>
      <dgm:t>
        <a:bodyPr/>
        <a:lstStyle/>
        <a:p>
          <a:pPr>
            <a:defRPr cap="all"/>
          </a:pPr>
          <a:r>
            <a:rPr lang="en-US" dirty="0"/>
            <a:t>Register</a:t>
          </a:r>
        </a:p>
      </dgm:t>
    </dgm:pt>
    <dgm:pt modelId="{6CCEA26B-4EF3-4F9A-9074-A8CD6BFB802B}" type="sibTrans" cxnId="{D36265D5-9970-4D79-B73D-9741344DE946}">
      <dgm:prSet phldrT="1"/>
      <dgm:spPr/>
      <dgm:t>
        <a:bodyPr/>
        <a:lstStyle/>
        <a:p>
          <a:endParaRPr lang="en-US"/>
        </a:p>
      </dgm:t>
    </dgm:pt>
    <dgm:pt modelId="{B24863B0-8863-4E2F-AA2E-3339396027C6}" type="parTrans" cxnId="{D36265D5-9970-4D79-B73D-9741344DE946}">
      <dgm:prSet/>
      <dgm:spPr/>
      <dgm:t>
        <a:bodyPr/>
        <a:lstStyle/>
        <a:p>
          <a:endParaRPr lang="en-US"/>
        </a:p>
      </dgm:t>
    </dgm:pt>
    <dgm:pt modelId="{B559C6B2-1C29-485A-9657-93878C9E8835}" type="pres">
      <dgm:prSet presAssocID="{F668435E-346A-48FC-902A-A1B9EC992C7C}" presName="Name0" presStyleCnt="0">
        <dgm:presLayoutVars>
          <dgm:dir/>
          <dgm:animLvl val="lvl"/>
          <dgm:resizeHandles val="exact"/>
        </dgm:presLayoutVars>
      </dgm:prSet>
      <dgm:spPr/>
    </dgm:pt>
    <dgm:pt modelId="{5FA6DADB-6D56-4669-8999-AD46EB34D25B}" type="pres">
      <dgm:prSet presAssocID="{87648315-C1FF-43C2-A4B8-85D053D085F5}" presName="parTxOnly" presStyleLbl="node1" presStyleIdx="0" presStyleCnt="3" custAng="0" custLinFactNeighborX="-821">
        <dgm:presLayoutVars>
          <dgm:chMax val="0"/>
          <dgm:chPref val="0"/>
          <dgm:bulletEnabled val="1"/>
        </dgm:presLayoutVars>
      </dgm:prSet>
      <dgm:spPr/>
    </dgm:pt>
    <dgm:pt modelId="{C4066BFF-70BF-4409-9708-688154DBCEB5}" type="pres">
      <dgm:prSet presAssocID="{6CCEA26B-4EF3-4F9A-9074-A8CD6BFB802B}" presName="parTxOnlySpace" presStyleCnt="0"/>
      <dgm:spPr/>
    </dgm:pt>
    <dgm:pt modelId="{997B34A4-5BE0-44B2-8BB5-D49A1779261B}" type="pres">
      <dgm:prSet presAssocID="{42BC6A1F-2B05-4220-BB94-A6B27268A1F8}" presName="parTxOnly" presStyleLbl="node1" presStyleIdx="1" presStyleCnt="3">
        <dgm:presLayoutVars>
          <dgm:chMax val="0"/>
          <dgm:chPref val="0"/>
          <dgm:bulletEnabled val="1"/>
        </dgm:presLayoutVars>
      </dgm:prSet>
      <dgm:spPr/>
    </dgm:pt>
    <dgm:pt modelId="{FFE03559-CDC6-4135-B77B-41BBB64AB5D6}" type="pres">
      <dgm:prSet presAssocID="{700F7A28-A49D-4774-BE63-86A82CC9C3BB}" presName="parTxOnlySpace" presStyleCnt="0"/>
      <dgm:spPr/>
    </dgm:pt>
    <dgm:pt modelId="{7334C1A9-4BBB-4A12-A7C0-F928A691BBA1}" type="pres">
      <dgm:prSet presAssocID="{9B79E722-E0A7-4B2B-B277-E5446DA27192}" presName="parTxOnly" presStyleLbl="node1" presStyleIdx="2" presStyleCnt="3">
        <dgm:presLayoutVars>
          <dgm:chMax val="0"/>
          <dgm:chPref val="0"/>
          <dgm:bulletEnabled val="1"/>
        </dgm:presLayoutVars>
      </dgm:prSet>
      <dgm:spPr/>
    </dgm:pt>
  </dgm:ptLst>
  <dgm:cxnLst>
    <dgm:cxn modelId="{03ADD140-690C-4E0F-A062-CA498EE5B501}" type="presOf" srcId="{87648315-C1FF-43C2-A4B8-85D053D085F5}" destId="{5FA6DADB-6D56-4669-8999-AD46EB34D25B}" srcOrd="0" destOrd="0" presId="urn:microsoft.com/office/officeart/2005/8/layout/chevron1"/>
    <dgm:cxn modelId="{E3EFED51-0D68-48EE-94AF-E44E91741286}" srcId="{F668435E-346A-48FC-902A-A1B9EC992C7C}" destId="{9B79E722-E0A7-4B2B-B277-E5446DA27192}" srcOrd="2" destOrd="0" parTransId="{5D9D1172-B673-4BC5-9EA1-B05DDD432837}" sibTransId="{DED3E72B-71DD-4F12-9178-4DAD9479729D}"/>
    <dgm:cxn modelId="{E3D97096-A31D-421D-A526-6B71E4F2B5B8}" type="presOf" srcId="{F668435E-346A-48FC-902A-A1B9EC992C7C}" destId="{B559C6B2-1C29-485A-9657-93878C9E8835}" srcOrd="0" destOrd="0" presId="urn:microsoft.com/office/officeart/2005/8/layout/chevron1"/>
    <dgm:cxn modelId="{F99DECA7-A8CA-441A-8003-E2BB3A7CDA11}" type="presOf" srcId="{9B79E722-E0A7-4B2B-B277-E5446DA27192}" destId="{7334C1A9-4BBB-4A12-A7C0-F928A691BBA1}" srcOrd="0" destOrd="0" presId="urn:microsoft.com/office/officeart/2005/8/layout/chevron1"/>
    <dgm:cxn modelId="{D9FE9AC4-46A9-4062-9588-6B08FC015E4F}" srcId="{F668435E-346A-48FC-902A-A1B9EC992C7C}" destId="{42BC6A1F-2B05-4220-BB94-A6B27268A1F8}" srcOrd="1" destOrd="0" parTransId="{AF90B964-3F70-40D8-A235-779C3D6E302D}" sibTransId="{700F7A28-A49D-4774-BE63-86A82CC9C3BB}"/>
    <dgm:cxn modelId="{D36265D5-9970-4D79-B73D-9741344DE946}" srcId="{F668435E-346A-48FC-902A-A1B9EC992C7C}" destId="{87648315-C1FF-43C2-A4B8-85D053D085F5}" srcOrd="0" destOrd="0" parTransId="{B24863B0-8863-4E2F-AA2E-3339396027C6}" sibTransId="{6CCEA26B-4EF3-4F9A-9074-A8CD6BFB802B}"/>
    <dgm:cxn modelId="{E0C8FBEE-D8E0-49DD-BB4F-B3458C8386E6}" type="presOf" srcId="{42BC6A1F-2B05-4220-BB94-A6B27268A1F8}" destId="{997B34A4-5BE0-44B2-8BB5-D49A1779261B}" srcOrd="0" destOrd="0" presId="urn:microsoft.com/office/officeart/2005/8/layout/chevron1"/>
    <dgm:cxn modelId="{26118807-4A0E-4B41-B993-9C1D8BF3B8DB}" type="presParOf" srcId="{B559C6B2-1C29-485A-9657-93878C9E8835}" destId="{5FA6DADB-6D56-4669-8999-AD46EB34D25B}" srcOrd="0" destOrd="0" presId="urn:microsoft.com/office/officeart/2005/8/layout/chevron1"/>
    <dgm:cxn modelId="{E28DCE9D-BCCD-41B4-908E-53CB63721533}" type="presParOf" srcId="{B559C6B2-1C29-485A-9657-93878C9E8835}" destId="{C4066BFF-70BF-4409-9708-688154DBCEB5}" srcOrd="1" destOrd="0" presId="urn:microsoft.com/office/officeart/2005/8/layout/chevron1"/>
    <dgm:cxn modelId="{4721D847-C4C9-4612-AFE8-7DCA5A76E007}" type="presParOf" srcId="{B559C6B2-1C29-485A-9657-93878C9E8835}" destId="{997B34A4-5BE0-44B2-8BB5-D49A1779261B}" srcOrd="2" destOrd="0" presId="urn:microsoft.com/office/officeart/2005/8/layout/chevron1"/>
    <dgm:cxn modelId="{A3843EE4-5A05-408A-8524-55145018BCEE}" type="presParOf" srcId="{B559C6B2-1C29-485A-9657-93878C9E8835}" destId="{FFE03559-CDC6-4135-B77B-41BBB64AB5D6}" srcOrd="3" destOrd="0" presId="urn:microsoft.com/office/officeart/2005/8/layout/chevron1"/>
    <dgm:cxn modelId="{3D5A3598-811B-4B94-AFD3-DBEA28FFA7B9}" type="presParOf" srcId="{B559C6B2-1C29-485A-9657-93878C9E8835}" destId="{7334C1A9-4BBB-4A12-A7C0-F928A691BBA1}" srcOrd="4"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668435E-346A-48FC-902A-A1B9EC992C7C}" type="doc">
      <dgm:prSet loTypeId="urn:microsoft.com/office/officeart/2005/8/layout/chevron1" loCatId="process" qsTypeId="urn:microsoft.com/office/officeart/2005/8/quickstyle/simple1" qsCatId="simple" csTypeId="urn:microsoft.com/office/officeart/2005/8/colors/accent1_2" csCatId="accent1" phldr="1"/>
      <dgm:spPr/>
      <dgm:t>
        <a:bodyPr/>
        <a:lstStyle/>
        <a:p>
          <a:endParaRPr lang="en-US"/>
        </a:p>
      </dgm:t>
    </dgm:pt>
    <dgm:pt modelId="{42BC6A1F-2B05-4220-BB94-A6B27268A1F8}">
      <dgm:prSet custT="1"/>
      <dgm:spPr/>
      <dgm:t>
        <a:bodyPr/>
        <a:lstStyle/>
        <a:p>
          <a:pPr>
            <a:defRPr cap="all"/>
          </a:pPr>
          <a:r>
            <a:rPr lang="en-US" sz="2800" dirty="0"/>
            <a:t>Commit</a:t>
          </a:r>
          <a:endParaRPr lang="en-US" sz="800" dirty="0"/>
        </a:p>
      </dgm:t>
    </dgm:pt>
    <dgm:pt modelId="{AF90B964-3F70-40D8-A235-779C3D6E302D}" type="parTrans" cxnId="{D9FE9AC4-46A9-4062-9588-6B08FC015E4F}">
      <dgm:prSet/>
      <dgm:spPr/>
      <dgm:t>
        <a:bodyPr/>
        <a:lstStyle/>
        <a:p>
          <a:endParaRPr lang="en-US"/>
        </a:p>
      </dgm:t>
    </dgm:pt>
    <dgm:pt modelId="{700F7A28-A49D-4774-BE63-86A82CC9C3BB}" type="sibTrans" cxnId="{D9FE9AC4-46A9-4062-9588-6B08FC015E4F}">
      <dgm:prSet phldrT="2"/>
      <dgm:spPr/>
      <dgm:t>
        <a:bodyPr/>
        <a:lstStyle/>
        <a:p>
          <a:endParaRPr lang="en-US"/>
        </a:p>
      </dgm:t>
    </dgm:pt>
    <dgm:pt modelId="{9B79E722-E0A7-4B2B-B277-E5446DA27192}">
      <dgm:prSet/>
      <dgm:spPr/>
      <dgm:t>
        <a:bodyPr/>
        <a:lstStyle/>
        <a:p>
          <a:pPr>
            <a:defRPr cap="all"/>
          </a:pPr>
          <a:r>
            <a:rPr lang="en-US" dirty="0"/>
            <a:t>Vote</a:t>
          </a:r>
        </a:p>
      </dgm:t>
    </dgm:pt>
    <dgm:pt modelId="{5D9D1172-B673-4BC5-9EA1-B05DDD432837}" type="parTrans" cxnId="{E3EFED51-0D68-48EE-94AF-E44E91741286}">
      <dgm:prSet/>
      <dgm:spPr/>
      <dgm:t>
        <a:bodyPr/>
        <a:lstStyle/>
        <a:p>
          <a:endParaRPr lang="en-US"/>
        </a:p>
      </dgm:t>
    </dgm:pt>
    <dgm:pt modelId="{DED3E72B-71DD-4F12-9178-4DAD9479729D}" type="sibTrans" cxnId="{E3EFED51-0D68-48EE-94AF-E44E91741286}">
      <dgm:prSet phldrT="3"/>
      <dgm:spPr/>
      <dgm:t>
        <a:bodyPr/>
        <a:lstStyle/>
        <a:p>
          <a:endParaRPr lang="en-US"/>
        </a:p>
      </dgm:t>
    </dgm:pt>
    <dgm:pt modelId="{87648315-C1FF-43C2-A4B8-85D053D085F5}">
      <dgm:prSet/>
      <dgm:spPr/>
      <dgm:t>
        <a:bodyPr/>
        <a:lstStyle/>
        <a:p>
          <a:pPr>
            <a:defRPr cap="all"/>
          </a:pPr>
          <a:r>
            <a:rPr lang="en-US" dirty="0"/>
            <a:t>Register</a:t>
          </a:r>
        </a:p>
      </dgm:t>
    </dgm:pt>
    <dgm:pt modelId="{6CCEA26B-4EF3-4F9A-9074-A8CD6BFB802B}" type="sibTrans" cxnId="{D36265D5-9970-4D79-B73D-9741344DE946}">
      <dgm:prSet phldrT="1"/>
      <dgm:spPr/>
      <dgm:t>
        <a:bodyPr/>
        <a:lstStyle/>
        <a:p>
          <a:endParaRPr lang="en-US"/>
        </a:p>
      </dgm:t>
    </dgm:pt>
    <dgm:pt modelId="{B24863B0-8863-4E2F-AA2E-3339396027C6}" type="parTrans" cxnId="{D36265D5-9970-4D79-B73D-9741344DE946}">
      <dgm:prSet/>
      <dgm:spPr/>
      <dgm:t>
        <a:bodyPr/>
        <a:lstStyle/>
        <a:p>
          <a:endParaRPr lang="en-US"/>
        </a:p>
      </dgm:t>
    </dgm:pt>
    <dgm:pt modelId="{B559C6B2-1C29-485A-9657-93878C9E8835}" type="pres">
      <dgm:prSet presAssocID="{F668435E-346A-48FC-902A-A1B9EC992C7C}" presName="Name0" presStyleCnt="0">
        <dgm:presLayoutVars>
          <dgm:dir/>
          <dgm:animLvl val="lvl"/>
          <dgm:resizeHandles val="exact"/>
        </dgm:presLayoutVars>
      </dgm:prSet>
      <dgm:spPr/>
    </dgm:pt>
    <dgm:pt modelId="{5FA6DADB-6D56-4669-8999-AD46EB34D25B}" type="pres">
      <dgm:prSet presAssocID="{87648315-C1FF-43C2-A4B8-85D053D085F5}" presName="parTxOnly" presStyleLbl="node1" presStyleIdx="0" presStyleCnt="3" custAng="0" custScaleX="40807" custScaleY="70919" custLinFactNeighborX="-821">
        <dgm:presLayoutVars>
          <dgm:chMax val="0"/>
          <dgm:chPref val="0"/>
          <dgm:bulletEnabled val="1"/>
        </dgm:presLayoutVars>
      </dgm:prSet>
      <dgm:spPr/>
    </dgm:pt>
    <dgm:pt modelId="{C4066BFF-70BF-4409-9708-688154DBCEB5}" type="pres">
      <dgm:prSet presAssocID="{6CCEA26B-4EF3-4F9A-9074-A8CD6BFB802B}" presName="parTxOnlySpace" presStyleCnt="0"/>
      <dgm:spPr/>
    </dgm:pt>
    <dgm:pt modelId="{997B34A4-5BE0-44B2-8BB5-D49A1779261B}" type="pres">
      <dgm:prSet presAssocID="{42BC6A1F-2B05-4220-BB94-A6B27268A1F8}" presName="parTxOnly" presStyleLbl="node1" presStyleIdx="1" presStyleCnt="3">
        <dgm:presLayoutVars>
          <dgm:chMax val="0"/>
          <dgm:chPref val="0"/>
          <dgm:bulletEnabled val="1"/>
        </dgm:presLayoutVars>
      </dgm:prSet>
      <dgm:spPr/>
    </dgm:pt>
    <dgm:pt modelId="{FFE03559-CDC6-4135-B77B-41BBB64AB5D6}" type="pres">
      <dgm:prSet presAssocID="{700F7A28-A49D-4774-BE63-86A82CC9C3BB}" presName="parTxOnlySpace" presStyleCnt="0"/>
      <dgm:spPr/>
    </dgm:pt>
    <dgm:pt modelId="{7334C1A9-4BBB-4A12-A7C0-F928A691BBA1}" type="pres">
      <dgm:prSet presAssocID="{9B79E722-E0A7-4B2B-B277-E5446DA27192}" presName="parTxOnly" presStyleLbl="node1" presStyleIdx="2" presStyleCnt="3" custScaleX="44734" custScaleY="76139">
        <dgm:presLayoutVars>
          <dgm:chMax val="0"/>
          <dgm:chPref val="0"/>
          <dgm:bulletEnabled val="1"/>
        </dgm:presLayoutVars>
      </dgm:prSet>
      <dgm:spPr/>
    </dgm:pt>
  </dgm:ptLst>
  <dgm:cxnLst>
    <dgm:cxn modelId="{03ADD140-690C-4E0F-A062-CA498EE5B501}" type="presOf" srcId="{87648315-C1FF-43C2-A4B8-85D053D085F5}" destId="{5FA6DADB-6D56-4669-8999-AD46EB34D25B}" srcOrd="0" destOrd="0" presId="urn:microsoft.com/office/officeart/2005/8/layout/chevron1"/>
    <dgm:cxn modelId="{E3EFED51-0D68-48EE-94AF-E44E91741286}" srcId="{F668435E-346A-48FC-902A-A1B9EC992C7C}" destId="{9B79E722-E0A7-4B2B-B277-E5446DA27192}" srcOrd="2" destOrd="0" parTransId="{5D9D1172-B673-4BC5-9EA1-B05DDD432837}" sibTransId="{DED3E72B-71DD-4F12-9178-4DAD9479729D}"/>
    <dgm:cxn modelId="{E3D97096-A31D-421D-A526-6B71E4F2B5B8}" type="presOf" srcId="{F668435E-346A-48FC-902A-A1B9EC992C7C}" destId="{B559C6B2-1C29-485A-9657-93878C9E8835}" srcOrd="0" destOrd="0" presId="urn:microsoft.com/office/officeart/2005/8/layout/chevron1"/>
    <dgm:cxn modelId="{F99DECA7-A8CA-441A-8003-E2BB3A7CDA11}" type="presOf" srcId="{9B79E722-E0A7-4B2B-B277-E5446DA27192}" destId="{7334C1A9-4BBB-4A12-A7C0-F928A691BBA1}" srcOrd="0" destOrd="0" presId="urn:microsoft.com/office/officeart/2005/8/layout/chevron1"/>
    <dgm:cxn modelId="{D9FE9AC4-46A9-4062-9588-6B08FC015E4F}" srcId="{F668435E-346A-48FC-902A-A1B9EC992C7C}" destId="{42BC6A1F-2B05-4220-BB94-A6B27268A1F8}" srcOrd="1" destOrd="0" parTransId="{AF90B964-3F70-40D8-A235-779C3D6E302D}" sibTransId="{700F7A28-A49D-4774-BE63-86A82CC9C3BB}"/>
    <dgm:cxn modelId="{D36265D5-9970-4D79-B73D-9741344DE946}" srcId="{F668435E-346A-48FC-902A-A1B9EC992C7C}" destId="{87648315-C1FF-43C2-A4B8-85D053D085F5}" srcOrd="0" destOrd="0" parTransId="{B24863B0-8863-4E2F-AA2E-3339396027C6}" sibTransId="{6CCEA26B-4EF3-4F9A-9074-A8CD6BFB802B}"/>
    <dgm:cxn modelId="{E0C8FBEE-D8E0-49DD-BB4F-B3458C8386E6}" type="presOf" srcId="{42BC6A1F-2B05-4220-BB94-A6B27268A1F8}" destId="{997B34A4-5BE0-44B2-8BB5-D49A1779261B}" srcOrd="0" destOrd="0" presId="urn:microsoft.com/office/officeart/2005/8/layout/chevron1"/>
    <dgm:cxn modelId="{26118807-4A0E-4B41-B993-9C1D8BF3B8DB}" type="presParOf" srcId="{B559C6B2-1C29-485A-9657-93878C9E8835}" destId="{5FA6DADB-6D56-4669-8999-AD46EB34D25B}" srcOrd="0" destOrd="0" presId="urn:microsoft.com/office/officeart/2005/8/layout/chevron1"/>
    <dgm:cxn modelId="{E28DCE9D-BCCD-41B4-908E-53CB63721533}" type="presParOf" srcId="{B559C6B2-1C29-485A-9657-93878C9E8835}" destId="{C4066BFF-70BF-4409-9708-688154DBCEB5}" srcOrd="1" destOrd="0" presId="urn:microsoft.com/office/officeart/2005/8/layout/chevron1"/>
    <dgm:cxn modelId="{4721D847-C4C9-4612-AFE8-7DCA5A76E007}" type="presParOf" srcId="{B559C6B2-1C29-485A-9657-93878C9E8835}" destId="{997B34A4-5BE0-44B2-8BB5-D49A1779261B}" srcOrd="2" destOrd="0" presId="urn:microsoft.com/office/officeart/2005/8/layout/chevron1"/>
    <dgm:cxn modelId="{A3843EE4-5A05-408A-8524-55145018BCEE}" type="presParOf" srcId="{B559C6B2-1C29-485A-9657-93878C9E8835}" destId="{FFE03559-CDC6-4135-B77B-41BBB64AB5D6}" srcOrd="3" destOrd="0" presId="urn:microsoft.com/office/officeart/2005/8/layout/chevron1"/>
    <dgm:cxn modelId="{3D5A3598-811B-4B94-AFD3-DBEA28FFA7B9}" type="presParOf" srcId="{B559C6B2-1C29-485A-9657-93878C9E8835}" destId="{7334C1A9-4BBB-4A12-A7C0-F928A691BBA1}" srcOrd="4"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A6DADB-6D56-4669-8999-AD46EB34D25B}">
      <dsp:nvSpPr>
        <dsp:cNvPr id="0" name=""/>
        <dsp:cNvSpPr/>
      </dsp:nvSpPr>
      <dsp:spPr>
        <a:xfrm>
          <a:off x="0" y="1619874"/>
          <a:ext cx="2781987" cy="1112795"/>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015" tIns="40005" rIns="40005" bIns="40005" numCol="1" spcCol="1270" anchor="ctr" anchorCtr="0">
          <a:noAutofit/>
        </a:bodyPr>
        <a:lstStyle/>
        <a:p>
          <a:pPr marL="0" lvl="0" indent="0" algn="ctr" defTabSz="1333500">
            <a:lnSpc>
              <a:spcPct val="90000"/>
            </a:lnSpc>
            <a:spcBef>
              <a:spcPct val="0"/>
            </a:spcBef>
            <a:spcAft>
              <a:spcPct val="35000"/>
            </a:spcAft>
            <a:buNone/>
            <a:defRPr cap="all"/>
          </a:pPr>
          <a:r>
            <a:rPr lang="en-US" sz="3000" kern="1200" dirty="0"/>
            <a:t>Register</a:t>
          </a:r>
        </a:p>
      </dsp:txBody>
      <dsp:txXfrm>
        <a:off x="556398" y="1619874"/>
        <a:ext cx="1669192" cy="1112795"/>
      </dsp:txXfrm>
    </dsp:sp>
    <dsp:sp modelId="{997B34A4-5BE0-44B2-8BB5-D49A1779261B}">
      <dsp:nvSpPr>
        <dsp:cNvPr id="0" name=""/>
        <dsp:cNvSpPr/>
      </dsp:nvSpPr>
      <dsp:spPr>
        <a:xfrm>
          <a:off x="2506072" y="1619874"/>
          <a:ext cx="2781987" cy="1112795"/>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015" tIns="40005" rIns="40005" bIns="40005" numCol="1" spcCol="1270" anchor="ctr" anchorCtr="0">
          <a:noAutofit/>
        </a:bodyPr>
        <a:lstStyle/>
        <a:p>
          <a:pPr marL="0" lvl="0" indent="0" algn="ctr" defTabSz="1333500">
            <a:lnSpc>
              <a:spcPct val="90000"/>
            </a:lnSpc>
            <a:spcBef>
              <a:spcPct val="0"/>
            </a:spcBef>
            <a:spcAft>
              <a:spcPct val="35000"/>
            </a:spcAft>
            <a:buNone/>
            <a:defRPr cap="all"/>
          </a:pPr>
          <a:r>
            <a:rPr lang="en-US" sz="3000" kern="1200" dirty="0"/>
            <a:t>Commit</a:t>
          </a:r>
        </a:p>
      </dsp:txBody>
      <dsp:txXfrm>
        <a:off x="3062470" y="1619874"/>
        <a:ext cx="1669192" cy="1112795"/>
      </dsp:txXfrm>
    </dsp:sp>
    <dsp:sp modelId="{7334C1A9-4BBB-4A12-A7C0-F928A691BBA1}">
      <dsp:nvSpPr>
        <dsp:cNvPr id="0" name=""/>
        <dsp:cNvSpPr/>
      </dsp:nvSpPr>
      <dsp:spPr>
        <a:xfrm>
          <a:off x="5009861" y="1619874"/>
          <a:ext cx="2781987" cy="1112795"/>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015" tIns="40005" rIns="40005" bIns="40005" numCol="1" spcCol="1270" anchor="ctr" anchorCtr="0">
          <a:noAutofit/>
        </a:bodyPr>
        <a:lstStyle/>
        <a:p>
          <a:pPr marL="0" lvl="0" indent="0" algn="ctr" defTabSz="1333500">
            <a:lnSpc>
              <a:spcPct val="90000"/>
            </a:lnSpc>
            <a:spcBef>
              <a:spcPct val="0"/>
            </a:spcBef>
            <a:spcAft>
              <a:spcPct val="35000"/>
            </a:spcAft>
            <a:buNone/>
            <a:defRPr cap="all"/>
          </a:pPr>
          <a:r>
            <a:rPr lang="en-US" sz="3000" kern="1200" dirty="0"/>
            <a:t>Vote</a:t>
          </a:r>
        </a:p>
      </dsp:txBody>
      <dsp:txXfrm>
        <a:off x="5566259" y="1619874"/>
        <a:ext cx="1669192" cy="111279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A6DADB-6D56-4669-8999-AD46EB34D25B}">
      <dsp:nvSpPr>
        <dsp:cNvPr id="0" name=""/>
        <dsp:cNvSpPr/>
      </dsp:nvSpPr>
      <dsp:spPr>
        <a:xfrm>
          <a:off x="0" y="1509082"/>
          <a:ext cx="1919512" cy="1334378"/>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defRPr cap="all"/>
          </a:pPr>
          <a:r>
            <a:rPr lang="en-US" sz="1000" kern="1200" dirty="0"/>
            <a:t>Register</a:t>
          </a:r>
        </a:p>
      </dsp:txBody>
      <dsp:txXfrm>
        <a:off x="667189" y="1509082"/>
        <a:ext cx="585134" cy="1334378"/>
      </dsp:txXfrm>
    </dsp:sp>
    <dsp:sp modelId="{997B34A4-5BE0-44B2-8BB5-D49A1779261B}">
      <dsp:nvSpPr>
        <dsp:cNvPr id="0" name=""/>
        <dsp:cNvSpPr/>
      </dsp:nvSpPr>
      <dsp:spPr>
        <a:xfrm>
          <a:off x="1452765" y="1235495"/>
          <a:ext cx="4703881" cy="1881552"/>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2014" tIns="37338" rIns="37338" bIns="37338" numCol="1" spcCol="1270" anchor="ctr" anchorCtr="0">
          <a:noAutofit/>
        </a:bodyPr>
        <a:lstStyle/>
        <a:p>
          <a:pPr marL="0" lvl="0" indent="0" algn="ctr" defTabSz="1244600">
            <a:lnSpc>
              <a:spcPct val="90000"/>
            </a:lnSpc>
            <a:spcBef>
              <a:spcPct val="0"/>
            </a:spcBef>
            <a:spcAft>
              <a:spcPct val="35000"/>
            </a:spcAft>
            <a:buNone/>
            <a:defRPr cap="all"/>
          </a:pPr>
          <a:r>
            <a:rPr lang="en-US" sz="2800" kern="1200" dirty="0"/>
            <a:t>Commit</a:t>
          </a:r>
          <a:endParaRPr lang="en-US" sz="800" kern="1200" dirty="0"/>
        </a:p>
      </dsp:txBody>
      <dsp:txXfrm>
        <a:off x="2393541" y="1235495"/>
        <a:ext cx="2822329" cy="1881552"/>
      </dsp:txXfrm>
    </dsp:sp>
    <dsp:sp modelId="{7334C1A9-4BBB-4A12-A7C0-F928A691BBA1}">
      <dsp:nvSpPr>
        <dsp:cNvPr id="0" name=""/>
        <dsp:cNvSpPr/>
      </dsp:nvSpPr>
      <dsp:spPr>
        <a:xfrm>
          <a:off x="5686258" y="1459974"/>
          <a:ext cx="2104234" cy="1432595"/>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defRPr cap="all"/>
          </a:pPr>
          <a:r>
            <a:rPr lang="en-US" sz="1000" kern="1200" dirty="0"/>
            <a:t>Vote</a:t>
          </a:r>
        </a:p>
      </dsp:txBody>
      <dsp:txXfrm>
        <a:off x="6402556" y="1459974"/>
        <a:ext cx="671639" cy="1432595"/>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DE3C196-2F9A-AA40-B375-1703400FC0C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10039EC5-8426-974F-A09D-FF6E328128E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04A372B-FCFE-464B-B03A-D3EDFD25D8CD}" type="datetimeFigureOut">
              <a:rPr lang="en-US" smtClean="0"/>
              <a:t>9/5/20</a:t>
            </a:fld>
            <a:endParaRPr lang="en-US"/>
          </a:p>
        </p:txBody>
      </p:sp>
      <p:sp>
        <p:nvSpPr>
          <p:cNvPr id="4" name="Footer Placeholder 3">
            <a:extLst>
              <a:ext uri="{FF2B5EF4-FFF2-40B4-BE49-F238E27FC236}">
                <a16:creationId xmlns:a16="http://schemas.microsoft.com/office/drawing/2014/main" id="{A460FC12-B384-A643-9576-431E7C863F4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81C5C47B-BBC1-A84D-A309-8D9B0E343F6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A303303-5248-9740-87FC-444700DCDE68}" type="slidenum">
              <a:rPr lang="en-US" smtClean="0"/>
              <a:t>‹#›</a:t>
            </a:fld>
            <a:endParaRPr lang="en-US"/>
          </a:p>
        </p:txBody>
      </p:sp>
    </p:spTree>
    <p:extLst>
      <p:ext uri="{BB962C8B-B14F-4D97-AF65-F5344CB8AC3E}">
        <p14:creationId xmlns:p14="http://schemas.microsoft.com/office/powerpoint/2010/main" val="20356370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FA978E-15EB-184B-BE0F-222E5FA26894}" type="datetimeFigureOut">
              <a:rPr lang="en-US" smtClean="0"/>
              <a:t>9/5/20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7BA6119-E000-5E40-85F6-771FA96E7D47}" type="slidenum">
              <a:rPr lang="en-US" smtClean="0"/>
              <a:t>‹#›</a:t>
            </a:fld>
            <a:endParaRPr lang="en-US"/>
          </a:p>
        </p:txBody>
      </p:sp>
    </p:spTree>
    <p:extLst>
      <p:ext uri="{BB962C8B-B14F-4D97-AF65-F5344CB8AC3E}">
        <p14:creationId xmlns:p14="http://schemas.microsoft.com/office/powerpoint/2010/main" val="713782621"/>
      </p:ext>
    </p:extLst>
  </p:cSld>
  <p:clrMap bg1="lt1" tx1="dk1" bg2="lt2" tx2="dk2" accent1="accent1" accent2="accent2" accent3="accent3" accent4="accent4" accent5="accent5" accent6="accent6" hlink="hlink" folHlink="folHlink"/>
  <p:notesStyle>
    <a:lvl1pPr marL="0" algn="l" defTabSz="713232" rtl="0" eaLnBrk="1" latinLnBrk="0" hangingPunct="1">
      <a:spcBef>
        <a:spcPts val="600"/>
      </a:spcBef>
      <a:defRPr sz="1210" kern="1200" baseline="0">
        <a:solidFill>
          <a:schemeClr val="tx1"/>
        </a:solidFill>
        <a:latin typeface="+mn-lt"/>
        <a:ea typeface="+mn-ea"/>
        <a:cs typeface="+mn-cs"/>
      </a:defRPr>
    </a:lvl1pPr>
    <a:lvl2pPr marL="356616" algn="l" defTabSz="713232" rtl="0" eaLnBrk="1" latinLnBrk="0" hangingPunct="1">
      <a:spcBef>
        <a:spcPts val="600"/>
      </a:spcBef>
      <a:defRPr sz="1210" kern="1200" baseline="0">
        <a:solidFill>
          <a:schemeClr val="tx1"/>
        </a:solidFill>
        <a:latin typeface="+mn-lt"/>
        <a:ea typeface="+mn-ea"/>
        <a:cs typeface="+mn-cs"/>
      </a:defRPr>
    </a:lvl2pPr>
    <a:lvl3pPr marL="713232" algn="l" defTabSz="713232" rtl="0" eaLnBrk="1" latinLnBrk="0" hangingPunct="1">
      <a:spcBef>
        <a:spcPts val="600"/>
      </a:spcBef>
      <a:defRPr sz="1210" kern="1200" baseline="0">
        <a:solidFill>
          <a:schemeClr val="tx1"/>
        </a:solidFill>
        <a:latin typeface="+mn-lt"/>
        <a:ea typeface="+mn-ea"/>
        <a:cs typeface="+mn-cs"/>
      </a:defRPr>
    </a:lvl3pPr>
    <a:lvl4pPr marL="1069848" algn="l" defTabSz="713232" rtl="0" eaLnBrk="1" latinLnBrk="0" hangingPunct="1">
      <a:spcBef>
        <a:spcPts val="600"/>
      </a:spcBef>
      <a:defRPr sz="1210" kern="1200" baseline="0">
        <a:solidFill>
          <a:schemeClr val="tx1"/>
        </a:solidFill>
        <a:latin typeface="+mn-lt"/>
        <a:ea typeface="+mn-ea"/>
        <a:cs typeface="+mn-cs"/>
      </a:defRPr>
    </a:lvl4pPr>
    <a:lvl5pPr marL="1426464" algn="l" defTabSz="713232" rtl="0" eaLnBrk="1" latinLnBrk="0" hangingPunct="1">
      <a:spcBef>
        <a:spcPts val="600"/>
      </a:spcBef>
      <a:defRPr sz="1210" kern="1200" baseline="0">
        <a:solidFill>
          <a:schemeClr val="tx1"/>
        </a:solidFill>
        <a:latin typeface="+mn-lt"/>
        <a:ea typeface="+mn-ea"/>
        <a:cs typeface="+mn-cs"/>
      </a:defRPr>
    </a:lvl5pPr>
    <a:lvl6pPr marL="1783080" algn="l" defTabSz="713232" rtl="0" eaLnBrk="1" latinLnBrk="0" hangingPunct="1">
      <a:defRPr sz="936" kern="1200">
        <a:solidFill>
          <a:schemeClr val="tx1"/>
        </a:solidFill>
        <a:latin typeface="+mn-lt"/>
        <a:ea typeface="+mn-ea"/>
        <a:cs typeface="+mn-cs"/>
      </a:defRPr>
    </a:lvl6pPr>
    <a:lvl7pPr marL="2139696" algn="l" defTabSz="713232" rtl="0" eaLnBrk="1" latinLnBrk="0" hangingPunct="1">
      <a:defRPr sz="936" kern="1200">
        <a:solidFill>
          <a:schemeClr val="tx1"/>
        </a:solidFill>
        <a:latin typeface="+mn-lt"/>
        <a:ea typeface="+mn-ea"/>
        <a:cs typeface="+mn-cs"/>
      </a:defRPr>
    </a:lvl7pPr>
    <a:lvl8pPr marL="2496312" algn="l" defTabSz="713232" rtl="0" eaLnBrk="1" latinLnBrk="0" hangingPunct="1">
      <a:defRPr sz="936" kern="1200">
        <a:solidFill>
          <a:schemeClr val="tx1"/>
        </a:solidFill>
        <a:latin typeface="+mn-lt"/>
        <a:ea typeface="+mn-ea"/>
        <a:cs typeface="+mn-cs"/>
      </a:defRPr>
    </a:lvl8pPr>
    <a:lvl9pPr marL="2852928" algn="l" defTabSz="713232" rtl="0" eaLnBrk="1" latinLnBrk="0" hangingPunct="1">
      <a:defRPr sz="936"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www.vote411.org/" TargetMode="External"/><Relationship Id="rId2" Type="http://schemas.openxmlformats.org/officeDocument/2006/relationships/slide" Target="../slides/slide1.xml"/><Relationship Id="rId1" Type="http://schemas.openxmlformats.org/officeDocument/2006/relationships/notesMaster" Target="../notesMasters/notesMaster1.xml"/><Relationship Id="rId4" Type="http://schemas.openxmlformats.org/officeDocument/2006/relationships/hyperlink" Target="mailto:lwvsmcnj@gmail.com"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voter.svrs.nj.gov/auth/sign-in"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ballotpedia.org/New_Jersey_Marijuana_Legalization_Amendment_(2020)#cite_note-text-1" TargetMode="External"/><Relationship Id="rId2" Type="http://schemas.openxmlformats.org/officeDocument/2006/relationships/slide" Target="../slides/slide2.xml"/><Relationship Id="rId1" Type="http://schemas.openxmlformats.org/officeDocument/2006/relationships/notesMaster" Target="../notesMasters/notesMaster1.xml"/><Relationship Id="rId4" Type="http://schemas.openxmlformats.org/officeDocument/2006/relationships/hyperlink" Target="https://ballotpedia.org/State_legislative_elections,_2021#New_Jersey" TargetMode="Externa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r20.rs6.net/tn.jsp?f=001M_XsW5ajYZZ6mDCnBaJzIIObk3bVpiblfNFX_IhfA1DA6VeqpuFqZeYyG8ZGh3TD7GwJ318wlp7MSm853CCcGXSo7C4JrNMWpOOokRgrt2ddgmkHIusWm5goLcMV-vemr3qw2O0e6aF4ctcD4NxJ_HEnSr5gCzaLHbaCmgRcdxWxCHoKJ3iY3wgIQVjEVf7g09gJHDdifQXSlhidYjlTauPsGxM26ISj&amp;c=fACcWpn61YmgMjr1V8rqtQWKH1h5AUz8oXdOKtfhJHjQCWux7DQwog==&amp;ch=h2SrEqAIiEMiXrwwIsVoej0C9ub3qQV_Isv0Eduhv1Hdwrq4ZvPdXA==" TargetMode="External"/><Relationship Id="rId7" Type="http://schemas.openxmlformats.org/officeDocument/2006/relationships/hyperlink" Target="http://r20.rs6.net/tn.jsp?f=001M_XsW5ajYZZ6mDCnBaJzIIObk3bVpiblfNFX_IhfA1DA6VeqpuFqZeYyG8ZGh3TDw9GyY_g88SWUkLpc2emuAaCcPZB7fohj_Dito-vS3uiLjueqL6UU5JDqRjvkYuNYC6tKF-AUtfP0J3GZ5EoGA55LctxKWAbgghPZlJ3sk87o1vpFkkyu093yWF_C0AIHckURSbV5SW0BgYwk-v1PLdIOvhb7kUO5Wd0crbihx8bo8PJGCh1QbvMPreOKLI-jP8IfM6EjFzVkHC0SnSvJAPIW5X5QE4pvTwYM5wKoRNk=&amp;c=fACcWpn61YmgMjr1V8rqtQWKH1h5AUz8oXdOKtfhJHjQCWux7DQwog==&amp;ch=h2SrEqAIiEMiXrwwIsVoej0C9ub3qQV_Isv0Eduhv1Hdwrq4ZvPdXA==" TargetMode="External"/><Relationship Id="rId2" Type="http://schemas.openxmlformats.org/officeDocument/2006/relationships/slide" Target="../slides/slide4.xml"/><Relationship Id="rId1" Type="http://schemas.openxmlformats.org/officeDocument/2006/relationships/notesMaster" Target="../notesMasters/notesMaster1.xml"/><Relationship Id="rId6" Type="http://schemas.openxmlformats.org/officeDocument/2006/relationships/hyperlink" Target="http://r20.rs6.net/tn.jsp?f=001M_XsW5ajYZZ6mDCnBaJzIIObk3bVpiblfNFX_IhfA1DA6VeqpuFqZeYyG8ZGh3TDv1TeX5S75XiEvMdO_WOHMXrKAAAhPbkCfSZwV0CnsfwUyHJB9moFh16ABSOpXd15KDf9afAvbBUvanQLdoJzhnUsUrEaJA1ir8wB40yBjPY=&amp;c=fACcWpn61YmgMjr1V8rqtQWKH1h5AUz8oXdOKtfhJHjQCWux7DQwog==&amp;ch=h2SrEqAIiEMiXrwwIsVoej0C9ub3qQV_Isv0Eduhv1Hdwrq4ZvPdXA==" TargetMode="External"/><Relationship Id="rId5" Type="http://schemas.openxmlformats.org/officeDocument/2006/relationships/hyperlink" Target="http://r20.rs6.net/tn.jsp?f=001M_XsW5ajYZZ6mDCnBaJzIIObk3bVpiblfNFX_IhfA1DA6VeqpuFqZeYyG8ZGh3TDziVwQEwEmQrnMQ2erZhv6NEnpGPjJYeZfBXLHdUaC-YtjbLy4KvRmrwW-QCcPySasOCJqR9j10LSGaSmpkQpL-ts2j3Xv-toQToBZdHkoYdW-AOijO4hwp-Q6-rkVG7Qu6lF0w3IQSEoO-09p13kZg==&amp;c=fACcWpn61YmgMjr1V8rqtQWKH1h5AUz8oXdOKtfhJHjQCWux7DQwog==&amp;ch=h2SrEqAIiEMiXrwwIsVoej0C9ub3qQV_Isv0Eduhv1Hdwrq4ZvPdXA==" TargetMode="External"/><Relationship Id="rId4" Type="http://schemas.openxmlformats.org/officeDocument/2006/relationships/hyperlink" Target="http://r20.rs6.net/tn.jsp?f=001M_XsW5ajYZZ6mDCnBaJzIIObk3bVpiblfNFX_IhfA1DA6VeqpuFqZeYyG8ZGh3TD49zPZ7fK_Daw9bAfxJzwH49MwJL7SWifLohqnLho3EU9e0K1sRvGoTm6nUi-Gk24iME4ss5rWCnoKW9aroxwu4Whwe95eRuB&amp;c=fACcWpn61YmgMjr1V8rqtQWKH1h5AUz8oXdOKtfhJHjQCWux7DQwog==&amp;ch=h2SrEqAIiEMiXrwwIsVoej0C9ub3qQV_Isv0Eduhv1Hdwrq4ZvPdXA==" TargetMode="Externa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3" Type="http://schemas.openxmlformats.org/officeDocument/2006/relationships/hyperlink" Target="https://www.people-press.org/2018/08/09/an-examination-of-the-2016-electorate-based-on-validated-voters/" TargetMode="External"/><Relationship Id="rId2" Type="http://schemas.openxmlformats.org/officeDocument/2006/relationships/slide" Target="../slides/slide44.xml"/><Relationship Id="rId1" Type="http://schemas.openxmlformats.org/officeDocument/2006/relationships/notesMaster" Target="../notesMasters/notesMaster1.xml"/><Relationship Id="rId5" Type="http://schemas.openxmlformats.org/officeDocument/2006/relationships/hyperlink" Target="https://www.pnas.org/content/117/25/14052#ref-4" TargetMode="External"/><Relationship Id="rId4" Type="http://schemas.openxmlformats.org/officeDocument/2006/relationships/hyperlink" Target="https://www.brennancenter.org/our-work/analysis-opinion/who-votes-mail#footnote3_xjnmfe7" TargetMode="Externa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www.vote411.org/"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mailto:lwvsmcnj@gmail.com"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0650" y="1143000"/>
            <a:ext cx="4114800" cy="3086100"/>
          </a:xfrm>
        </p:spPr>
      </p:sp>
      <p:sp>
        <p:nvSpPr>
          <p:cNvPr id="4" name="Slide Number Placeholder 3"/>
          <p:cNvSpPr>
            <a:spLocks noGrp="1"/>
          </p:cNvSpPr>
          <p:nvPr>
            <p:ph type="sldNum" sz="quarter" idx="10"/>
          </p:nvPr>
        </p:nvSpPr>
        <p:spPr/>
        <p:txBody>
          <a:bodyPr/>
          <a:lstStyle/>
          <a:p>
            <a:fld id="{47BA6119-E000-5E40-85F6-771FA96E7D47}" type="slidenum">
              <a:rPr lang="en-US" smtClean="0"/>
              <a:t>1</a:t>
            </a:fld>
            <a:endParaRPr lang="en-US" dirty="0"/>
          </a:p>
        </p:txBody>
      </p:sp>
      <p:sp>
        <p:nvSpPr>
          <p:cNvPr id="5" name="Notes Placeholder 2">
            <a:extLst>
              <a:ext uri="{FF2B5EF4-FFF2-40B4-BE49-F238E27FC236}">
                <a16:creationId xmlns:a16="http://schemas.microsoft.com/office/drawing/2014/main" id="{540104A7-A198-2742-96F6-87824C1F640C}"/>
              </a:ext>
            </a:extLst>
          </p:cNvPr>
          <p:cNvSpPr>
            <a:spLocks noGrp="1"/>
          </p:cNvSpPr>
          <p:nvPr>
            <p:ph type="body" idx="1"/>
          </p:nvPr>
        </p:nvSpPr>
        <p:spPr/>
        <p:txBody>
          <a:bodyPr/>
          <a:lstStyle/>
          <a:p>
            <a:pPr>
              <a:lnSpc>
                <a:spcPct val="115000"/>
              </a:lnSpc>
            </a:pPr>
            <a:r>
              <a:rPr lang="en-US" sz="1000" b="1" dirty="0">
                <a:latin typeface="Calibri" panose="020F0502020204030204" pitchFamily="34" charset="0"/>
                <a:ea typeface="Calibri" panose="020F0502020204030204" pitchFamily="34" charset="0"/>
                <a:cs typeface="Times New Roman" panose="02020603050405020304" pitchFamily="18" charset="0"/>
              </a:rPr>
              <a:t> </a:t>
            </a:r>
            <a:endParaRPr lang="en-US" sz="900" dirty="0">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A36D3B1E-F295-D341-84CC-50301A2D9689}"/>
              </a:ext>
            </a:extLst>
          </p:cNvPr>
          <p:cNvSpPr/>
          <p:nvPr/>
        </p:nvSpPr>
        <p:spPr>
          <a:xfrm>
            <a:off x="887186" y="4572000"/>
            <a:ext cx="4740728" cy="3145285"/>
          </a:xfrm>
          <a:prstGeom prst="rect">
            <a:avLst/>
          </a:prstGeom>
        </p:spPr>
        <p:txBody>
          <a:bodyPr wrap="square">
            <a:spAutoFit/>
          </a:bodyPr>
          <a:lstStyle/>
          <a:p>
            <a:r>
              <a:rPr lang="en-US" sz="1200" b="1" dirty="0">
                <a:latin typeface="Calibri" panose="020F0502020204030204" pitchFamily="34" charset="0"/>
                <a:ea typeface="Calibri" panose="020F0502020204030204" pitchFamily="34" charset="0"/>
                <a:cs typeface="Times New Roman" panose="02020603050405020304" pitchFamily="18" charset="0"/>
              </a:rPr>
              <a:t>Using this toolkit to keep voters and poll workers safe—and encourage voter turnout.</a:t>
            </a:r>
          </a:p>
          <a:p>
            <a:br>
              <a:rPr lang="en-US" sz="1200" b="1" dirty="0">
                <a:latin typeface="Calibri" panose="020F0502020204030204" pitchFamily="34" charset="0"/>
                <a:ea typeface="Calibri" panose="020F0502020204030204" pitchFamily="34" charset="0"/>
                <a:cs typeface="Times New Roman" panose="02020603050405020304" pitchFamily="18" charset="0"/>
              </a:rPr>
            </a:br>
            <a:r>
              <a:rPr lang="en-US" sz="1200" dirty="0">
                <a:latin typeface="Calibri" panose="020F0502020204030204" pitchFamily="34" charset="0"/>
                <a:ea typeface="Calibri" panose="020F0502020204030204" pitchFamily="34" charset="0"/>
                <a:cs typeface="Times New Roman" panose="02020603050405020304" pitchFamily="18" charset="0"/>
              </a:rPr>
              <a:t>This toolkit teaches how to Register, Commit to voting, and then Vote—safely, from home.  </a:t>
            </a:r>
          </a:p>
          <a:p>
            <a:pPr marL="742950" lvl="1" indent="-285750">
              <a:lnSpc>
                <a:spcPct val="115000"/>
              </a:lnSpc>
              <a:spcBef>
                <a:spcPts val="600"/>
              </a:spcBef>
              <a:buFont typeface="Arial" panose="020B0604020202020204" pitchFamily="34" charset="0"/>
              <a:buChar char="•"/>
            </a:pPr>
            <a:r>
              <a:rPr lang="en-US" sz="1200" dirty="0">
                <a:latin typeface="Calibri" panose="020F0502020204030204" pitchFamily="34" charset="0"/>
                <a:ea typeface="Calibri" panose="020F0502020204030204" pitchFamily="34" charset="0"/>
                <a:cs typeface="Times New Roman" panose="02020603050405020304" pitchFamily="18" charset="0"/>
              </a:rPr>
              <a:t>WHEN YOU ARE IN THE PRESENTATION MODE, clicking on the blue links in the presentation will take you directly to the indicated webpage. You exit the Slideshow mode by pressing ESC. </a:t>
            </a:r>
          </a:p>
          <a:p>
            <a:pPr marL="742950" lvl="1" indent="-285750">
              <a:lnSpc>
                <a:spcPct val="115000"/>
              </a:lnSpc>
              <a:spcBef>
                <a:spcPts val="600"/>
              </a:spcBef>
              <a:buFont typeface="Arial" panose="020B0604020202020204" pitchFamily="34" charset="0"/>
              <a:buChar char="•"/>
            </a:pPr>
            <a:r>
              <a:rPr lang="en-US" sz="1200" dirty="0">
                <a:latin typeface="Calibri" panose="020F0502020204030204" pitchFamily="34" charset="0"/>
                <a:ea typeface="Calibri" panose="020F0502020204030204" pitchFamily="34" charset="0"/>
                <a:cs typeface="Times New Roman" panose="02020603050405020304" pitchFamily="18" charset="0"/>
              </a:rPr>
              <a:t>We are also promoting the use of </a:t>
            </a:r>
            <a:r>
              <a:rPr lang="en-US" sz="1200" u="sng" dirty="0">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www.VOTE411.org</a:t>
            </a:r>
            <a:r>
              <a:rPr lang="en-US" sz="1200" dirty="0">
                <a:latin typeface="Calibri" panose="020F0502020204030204" pitchFamily="34" charset="0"/>
                <a:ea typeface="Calibri" panose="020F0502020204030204" pitchFamily="34" charset="0"/>
                <a:cs typeface="Times New Roman" panose="02020603050405020304" pitchFamily="18" charset="0"/>
              </a:rPr>
              <a:t>, the League of Women Voters website with complete voting information.</a:t>
            </a:r>
          </a:p>
          <a:p>
            <a:pPr marL="742950" lvl="1" indent="-285750">
              <a:lnSpc>
                <a:spcPct val="115000"/>
              </a:lnSpc>
              <a:spcBef>
                <a:spcPts val="600"/>
              </a:spcBef>
              <a:buFont typeface="Arial" panose="020B0604020202020204" pitchFamily="34" charset="0"/>
              <a:buChar char="•"/>
            </a:pPr>
            <a:r>
              <a:rPr lang="en-US" sz="1200" dirty="0">
                <a:latin typeface="Calibri" panose="020F0502020204030204" pitchFamily="34" charset="0"/>
                <a:ea typeface="Calibri" panose="020F0502020204030204" pitchFamily="34" charset="0"/>
                <a:cs typeface="Times New Roman" panose="02020603050405020304" pitchFamily="18" charset="0"/>
              </a:rPr>
              <a:t>If you have any questions, email us at </a:t>
            </a:r>
            <a:r>
              <a:rPr lang="en-US" sz="1200" dirty="0">
                <a:latin typeface="Calibri" panose="020F0502020204030204" pitchFamily="34" charset="0"/>
                <a:ea typeface="Calibri" panose="020F0502020204030204" pitchFamily="34" charset="0"/>
                <a:cs typeface="Times New Roman" panose="02020603050405020304" pitchFamily="18" charset="0"/>
                <a:hlinkClick r:id="rId4"/>
              </a:rPr>
              <a:t>lwvsmcnj@gmail.com</a:t>
            </a:r>
            <a:r>
              <a:rPr lang="en-US" sz="1200" dirty="0">
                <a:latin typeface="Calibri" panose="020F0502020204030204" pitchFamily="34" charset="0"/>
                <a:ea typeface="Calibri" panose="020F0502020204030204" pitchFamily="34" charset="0"/>
                <a:cs typeface="Times New Roman" panose="02020603050405020304" pitchFamily="18" charset="0"/>
              </a:rPr>
              <a:t> or text us at 732-927-1131.</a:t>
            </a:r>
          </a:p>
        </p:txBody>
      </p:sp>
    </p:spTree>
    <p:extLst>
      <p:ext uri="{BB962C8B-B14F-4D97-AF65-F5344CB8AC3E}">
        <p14:creationId xmlns:p14="http://schemas.microsoft.com/office/powerpoint/2010/main" val="7010413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54563" y="4204607"/>
            <a:ext cx="5893837" cy="3600450"/>
          </a:xfrm>
        </p:spPr>
        <p:txBody>
          <a:bodyPr/>
          <a:lstStyle/>
          <a:p>
            <a:pPr marL="457200" marR="0">
              <a:lnSpc>
                <a:spcPct val="115000"/>
              </a:lnSpc>
              <a:spcBef>
                <a:spcPts val="0"/>
              </a:spcBef>
              <a:spcAft>
                <a:spcPts val="0"/>
              </a:spcAft>
            </a:pPr>
            <a:endParaRPr lang="en-US" sz="1100" b="1" dirty="0">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15000"/>
              </a:lnSpc>
              <a:spcBef>
                <a:spcPts val="0"/>
              </a:spcBef>
              <a:spcAft>
                <a:spcPts val="0"/>
              </a:spcAft>
            </a:pPr>
            <a:r>
              <a:rPr lang="en-US" sz="1100" b="1" dirty="0">
                <a:latin typeface="Calibri" panose="020F0502020204030204" pitchFamily="34" charset="0"/>
                <a:ea typeface="Calibri" panose="020F0502020204030204" pitchFamily="34" charset="0"/>
                <a:cs typeface="Times New Roman" panose="02020603050405020304" pitchFamily="18" charset="0"/>
              </a:rPr>
              <a:t>Registering to Vote/ Updating a Registration </a:t>
            </a:r>
            <a:br>
              <a:rPr lang="en-US" sz="1100" b="1" dirty="0">
                <a:latin typeface="Calibri" panose="020F0502020204030204" pitchFamily="34" charset="0"/>
                <a:ea typeface="Calibri" panose="020F0502020204030204" pitchFamily="34" charset="0"/>
                <a:cs typeface="Times New Roman" panose="02020603050405020304" pitchFamily="18" charset="0"/>
              </a:rPr>
            </a:br>
            <a:r>
              <a:rPr lang="en-US" sz="1100" dirty="0">
                <a:latin typeface="Calibri" panose="020F0502020204030204" pitchFamily="34" charset="0"/>
                <a:ea typeface="Calibri" panose="020F0502020204030204" pitchFamily="34" charset="0"/>
                <a:cs typeface="Times New Roman" panose="02020603050405020304" pitchFamily="18" charset="0"/>
              </a:rPr>
              <a:t>In normal times, you can pick up a Voter Registration Application in person at the County Board of Elections Office at the county seat (Freehold for Monmouth County) or your town hall, or at registration drives held by the League of Women Voters and others.</a:t>
            </a:r>
          </a:p>
          <a:p>
            <a:pPr marL="457200" marR="0">
              <a:lnSpc>
                <a:spcPct val="115000"/>
              </a:lnSpc>
              <a:spcBef>
                <a:spcPts val="0"/>
              </a:spcBef>
              <a:spcAft>
                <a:spcPts val="0"/>
              </a:spcAft>
            </a:pP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15000"/>
              </a:lnSpc>
              <a:spcBef>
                <a:spcPts val="0"/>
              </a:spcBef>
              <a:spcAft>
                <a:spcPts val="0"/>
              </a:spcAft>
            </a:pPr>
            <a:r>
              <a:rPr lang="en-US" sz="1100" dirty="0">
                <a:latin typeface="Calibri" panose="020F0502020204030204" pitchFamily="34" charset="0"/>
                <a:ea typeface="Calibri" panose="020F0502020204030204" pitchFamily="34" charset="0"/>
                <a:cs typeface="Times New Roman" panose="02020603050405020304" pitchFamily="18" charset="0"/>
              </a:rPr>
              <a:t>To get a Voter Registration Application  from home:</a:t>
            </a:r>
          </a:p>
          <a:p>
            <a:pPr marL="1056132" lvl="2" indent="-342900">
              <a:lnSpc>
                <a:spcPct val="115000"/>
              </a:lnSpc>
              <a:buFont typeface="Symbol" pitchFamily="2" charset="2"/>
              <a:buChar char=""/>
            </a:pPr>
            <a:r>
              <a:rPr lang="en-US" sz="1100" b="1" u="sng" dirty="0">
                <a:latin typeface="Calibri" panose="020F0502020204030204" pitchFamily="34" charset="0"/>
                <a:ea typeface="Calibri" panose="020F0502020204030204" pitchFamily="34" charset="0"/>
                <a:cs typeface="Times New Roman" panose="02020603050405020304" pitchFamily="18" charset="0"/>
              </a:rPr>
              <a:t>Find the form online</a:t>
            </a:r>
            <a:r>
              <a:rPr lang="en-US" sz="1100" dirty="0">
                <a:latin typeface="Calibri" panose="020F0502020204030204" pitchFamily="34" charset="0"/>
                <a:ea typeface="Calibri" panose="020F0502020204030204" pitchFamily="34" charset="0"/>
                <a:cs typeface="Times New Roman" panose="02020603050405020304" pitchFamily="18" charset="0"/>
              </a:rPr>
              <a:t> – Forms in 14 languages are available on the NJ state elections site which can be reached by entering the state website URL on the slide or by simply Googling “NJ Voter Registration Form” to get to the state website.  Scroll down to your County and chose either English or Spanish.  Other languages are available under “Statewide forms” at the end of the list of counties.  The forms can be filled out (but not submitted) online, downloaded, and printed </a:t>
            </a:r>
            <a:r>
              <a:rPr lang="en-US" sz="1100" b="1" u="sng" dirty="0">
                <a:latin typeface="Calibri" panose="020F0502020204030204" pitchFamily="34" charset="0"/>
                <a:ea typeface="Calibri" panose="020F0502020204030204" pitchFamily="34" charset="0"/>
                <a:cs typeface="Times New Roman" panose="02020603050405020304" pitchFamily="18" charset="0"/>
              </a:rPr>
              <a:t>(at 100% size). </a:t>
            </a:r>
            <a:r>
              <a:rPr lang="en-US" sz="1100" dirty="0">
                <a:latin typeface="Calibri" panose="020F0502020204030204" pitchFamily="34" charset="0"/>
                <a:ea typeface="Calibri" panose="020F0502020204030204" pitchFamily="34" charset="0"/>
                <a:cs typeface="Times New Roman" panose="02020603050405020304" pitchFamily="18" charset="0"/>
              </a:rPr>
              <a:t>By mid-July, you will able able to complete AND SUBMIT the voter registration application online at the state website.  But we are urging people to register NOW for the upcoming primary election.</a:t>
            </a:r>
            <a:endParaRPr lang="en-US" sz="1100" b="1" dirty="0">
              <a:latin typeface="Calibri" panose="020F0502020204030204" pitchFamily="34" charset="0"/>
              <a:ea typeface="Calibri" panose="020F0502020204030204" pitchFamily="34" charset="0"/>
              <a:cs typeface="Times New Roman" panose="02020603050405020304" pitchFamily="18" charset="0"/>
            </a:endParaRPr>
          </a:p>
          <a:p>
            <a:pPr lvl="5">
              <a:lnSpc>
                <a:spcPct val="115000"/>
              </a:lnSpc>
            </a:pPr>
            <a:r>
              <a:rPr lang="en-US" sz="1100" b="1" dirty="0">
                <a:latin typeface="Calibri" panose="020F0502020204030204" pitchFamily="34" charset="0"/>
                <a:ea typeface="Calibri" panose="020F0502020204030204" pitchFamily="34" charset="0"/>
                <a:cs typeface="Times New Roman" panose="02020603050405020304" pitchFamily="18" charset="0"/>
              </a:rPr>
              <a:t>--OR--</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1056132" lvl="2" indent="-342900">
              <a:lnSpc>
                <a:spcPct val="115000"/>
              </a:lnSpc>
              <a:buFont typeface="Symbol" pitchFamily="2" charset="2"/>
              <a:buChar char=""/>
            </a:pPr>
            <a:r>
              <a:rPr lang="en-US" sz="1100" b="1" u="sng" dirty="0">
                <a:latin typeface="Calibri" panose="020F0502020204030204" pitchFamily="34" charset="0"/>
                <a:ea typeface="Calibri" panose="020F0502020204030204" pitchFamily="34" charset="0"/>
                <a:cs typeface="Times New Roman" panose="02020603050405020304" pitchFamily="18" charset="0"/>
              </a:rPr>
              <a:t>Text</a:t>
            </a:r>
            <a:r>
              <a:rPr lang="en-US" sz="1100" b="1" dirty="0">
                <a:latin typeface="Calibri" panose="020F0502020204030204" pitchFamily="34" charset="0"/>
                <a:ea typeface="Calibri" panose="020F0502020204030204" pitchFamily="34" charset="0"/>
                <a:cs typeface="Times New Roman" panose="02020603050405020304" pitchFamily="18" charset="0"/>
              </a:rPr>
              <a:t> </a:t>
            </a:r>
            <a:r>
              <a:rPr lang="en-US" sz="1100" dirty="0">
                <a:latin typeface="Calibri" panose="020F0502020204030204" pitchFamily="34" charset="0"/>
                <a:ea typeface="Calibri" panose="020F0502020204030204" pitchFamily="34" charset="0"/>
                <a:cs typeface="Times New Roman" panose="02020603050405020304" pitchFamily="18" charset="0"/>
              </a:rPr>
              <a:t>“REGISTRATION FORM” to the League of Women Voters at </a:t>
            </a:r>
            <a:r>
              <a:rPr lang="en-US" sz="1100" b="1" dirty="0">
                <a:latin typeface="Calibri" panose="020F0502020204030204" pitchFamily="34" charset="0"/>
                <a:ea typeface="Calibri" panose="020F0502020204030204" pitchFamily="34" charset="0"/>
                <a:cs typeface="Times New Roman" panose="02020603050405020304" pitchFamily="18" charset="0"/>
              </a:rPr>
              <a:t>732-927-1131. T</a:t>
            </a:r>
            <a:r>
              <a:rPr lang="en-US" sz="1100" dirty="0">
                <a:latin typeface="Calibri" panose="020F0502020204030204" pitchFamily="34" charset="0"/>
                <a:ea typeface="Calibri" panose="020F0502020204030204" pitchFamily="34" charset="0"/>
                <a:cs typeface="Times New Roman" panose="02020603050405020304" pitchFamily="18" charset="0"/>
              </a:rPr>
              <a:t>hey’ll be in touch and mail a Voter Registration application to you.</a:t>
            </a:r>
          </a:p>
          <a:p>
            <a:pPr marL="171450" indent="-171450">
              <a:buFont typeface="Arial" panose="020B0604020202020204" pitchFamily="34" charset="0"/>
              <a:buChar char="•"/>
            </a:pPr>
            <a:endParaRPr lang="en-US" sz="1100" dirty="0"/>
          </a:p>
        </p:txBody>
      </p:sp>
      <p:sp>
        <p:nvSpPr>
          <p:cNvPr id="4" name="Slide Number Placeholder 3"/>
          <p:cNvSpPr>
            <a:spLocks noGrp="1"/>
          </p:cNvSpPr>
          <p:nvPr>
            <p:ph type="sldNum" sz="quarter" idx="5"/>
          </p:nvPr>
        </p:nvSpPr>
        <p:spPr/>
        <p:txBody>
          <a:bodyPr/>
          <a:lstStyle/>
          <a:p>
            <a:fld id="{47BA6119-E000-5E40-85F6-771FA96E7D47}" type="slidenum">
              <a:rPr lang="en-US" smtClean="0"/>
              <a:t>10</a:t>
            </a:fld>
            <a:endParaRPr lang="en-US"/>
          </a:p>
        </p:txBody>
      </p:sp>
    </p:spTree>
    <p:extLst>
      <p:ext uri="{BB962C8B-B14F-4D97-AF65-F5344CB8AC3E}">
        <p14:creationId xmlns:p14="http://schemas.microsoft.com/office/powerpoint/2010/main" val="16618142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54563" y="4204607"/>
            <a:ext cx="5893837" cy="3600450"/>
          </a:xfrm>
        </p:spPr>
        <p:txBody>
          <a:bodyPr/>
          <a:lstStyle/>
          <a:p>
            <a:pPr marL="457200" marR="0">
              <a:lnSpc>
                <a:spcPct val="115000"/>
              </a:lnSpc>
              <a:spcBef>
                <a:spcPts val="0"/>
              </a:spcBef>
              <a:spcAft>
                <a:spcPts val="0"/>
              </a:spcAft>
            </a:pPr>
            <a:endParaRPr lang="en-US" sz="1100" b="1" dirty="0">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15000"/>
              </a:lnSpc>
              <a:spcBef>
                <a:spcPts val="0"/>
              </a:spcBef>
              <a:spcAft>
                <a:spcPts val="0"/>
              </a:spcAft>
            </a:pPr>
            <a:r>
              <a:rPr lang="en-US" sz="1100" b="1" dirty="0">
                <a:latin typeface="Calibri" panose="020F0502020204030204" pitchFamily="34" charset="0"/>
                <a:ea typeface="Calibri" panose="020F0502020204030204" pitchFamily="34" charset="0"/>
                <a:cs typeface="Times New Roman" panose="02020603050405020304" pitchFamily="18" charset="0"/>
              </a:rPr>
              <a:t>Online registration</a:t>
            </a:r>
            <a:br>
              <a:rPr lang="en-US" sz="1100" b="1" dirty="0">
                <a:latin typeface="Calibri" panose="020F0502020204030204" pitchFamily="34" charset="0"/>
                <a:ea typeface="Calibri" panose="020F0502020204030204" pitchFamily="34" charset="0"/>
                <a:cs typeface="Times New Roman" panose="02020603050405020304" pitchFamily="18" charset="0"/>
              </a:rPr>
            </a:br>
            <a:r>
              <a:rPr lang="en-US" sz="1100" dirty="0">
                <a:latin typeface="Calibri" panose="020F0502020204030204" pitchFamily="34" charset="0"/>
                <a:ea typeface="Calibri" panose="020F0502020204030204" pitchFamily="34" charset="0"/>
                <a:cs typeface="Times New Roman" panose="02020603050405020304" pitchFamily="18" charset="0"/>
              </a:rPr>
              <a:t>Expected to be available to NJ licensed drivers and citizens having a NJ Non-Driver Identification Card.*  Signatures for these individuals are in the state databases. This is the first phase of the state’s implementation of online voter registration.</a:t>
            </a:r>
          </a:p>
          <a:p>
            <a:pPr marL="457200" marR="0">
              <a:lnSpc>
                <a:spcPct val="115000"/>
              </a:lnSpc>
              <a:spcBef>
                <a:spcPts val="0"/>
              </a:spcBef>
              <a:spcAft>
                <a:spcPts val="0"/>
              </a:spcAft>
            </a:pP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119063" indent="-119063"/>
            <a:r>
              <a:rPr lang="en-US" sz="1100" i="1" dirty="0"/>
              <a:t>*  New Jersey residents 14 years of age and older may apply for a non-driver photo identification (ID). The non-driver ID is issued solely for the purpose of providing identification and is not a license to drive.  If customers have driver’s licenses from another state they are not eligible for a non-driver ID card.</a:t>
            </a:r>
          </a:p>
          <a:p>
            <a:br>
              <a:rPr lang="en-US" sz="1100" dirty="0"/>
            </a:br>
            <a:endParaRPr lang="en-US" sz="1100" dirty="0"/>
          </a:p>
        </p:txBody>
      </p:sp>
      <p:sp>
        <p:nvSpPr>
          <p:cNvPr id="4" name="Slide Number Placeholder 3"/>
          <p:cNvSpPr>
            <a:spLocks noGrp="1"/>
          </p:cNvSpPr>
          <p:nvPr>
            <p:ph type="sldNum" sz="quarter" idx="5"/>
          </p:nvPr>
        </p:nvSpPr>
        <p:spPr/>
        <p:txBody>
          <a:bodyPr/>
          <a:lstStyle/>
          <a:p>
            <a:fld id="{47BA6119-E000-5E40-85F6-771FA96E7D47}" type="slidenum">
              <a:rPr lang="en-US" smtClean="0"/>
              <a:t>11</a:t>
            </a:fld>
            <a:endParaRPr lang="en-US"/>
          </a:p>
        </p:txBody>
      </p:sp>
    </p:spTree>
    <p:extLst>
      <p:ext uri="{BB962C8B-B14F-4D97-AF65-F5344CB8AC3E}">
        <p14:creationId xmlns:p14="http://schemas.microsoft.com/office/powerpoint/2010/main" val="42804347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51864" y="4739078"/>
            <a:ext cx="5806086" cy="1902814"/>
          </a:xfrm>
        </p:spPr>
        <p:txBody>
          <a:bodyPr/>
          <a:lstStyle/>
          <a:p>
            <a:pPr marL="0" indent="0">
              <a:spcBef>
                <a:spcPts val="1200"/>
              </a:spcBef>
              <a:buNone/>
            </a:pPr>
            <a:r>
              <a:rPr lang="en-US" sz="1200" dirty="0"/>
              <a:t>Adapt the level of detail to the time and interest of the audience.  In appropriate, click on the “How to Register Voters in NJ Workshops” hyperlink to show how to register for a workshop devoted to the subject.  The link takes you to the </a:t>
            </a:r>
            <a:r>
              <a:rPr lang="en-US" sz="1200" dirty="0" err="1"/>
              <a:t>lwvsmc.org</a:t>
            </a:r>
            <a:r>
              <a:rPr lang="en-US" sz="1200" dirty="0"/>
              <a:t> homepage  The big red button in the upper right opens a list of upcoming forums and workshops with registration links.  Check before the webinar to confirm registration workshops are upcoming,</a:t>
            </a:r>
          </a:p>
          <a:p>
            <a:pPr marL="0" indent="0">
              <a:spcBef>
                <a:spcPts val="1200"/>
              </a:spcBef>
              <a:buNone/>
            </a:pPr>
            <a:r>
              <a:rPr lang="en-US" sz="1200" dirty="0"/>
              <a:t>Show—at a high level—how to complete a </a:t>
            </a:r>
            <a:r>
              <a:rPr lang="en-US" dirty="0"/>
              <a:t>VOTER REGISTRATION APPLICATION.  There are three options for how to do this:</a:t>
            </a:r>
          </a:p>
          <a:p>
            <a:pPr marL="585216" lvl="1" indent="-228600">
              <a:buFont typeface="+mj-lt"/>
              <a:buAutoNum type="arabicPeriod"/>
            </a:pPr>
            <a:r>
              <a:rPr lang="en-US" dirty="0"/>
              <a:t>Stay on this slide and talk about the highlighted lines on the form. </a:t>
            </a:r>
          </a:p>
          <a:p>
            <a:pPr marL="585216" lvl="1" indent="-228600">
              <a:buFont typeface="+mj-lt"/>
              <a:buAutoNum type="arabicPeriod"/>
            </a:pPr>
            <a:r>
              <a:rPr lang="en-US" dirty="0"/>
              <a:t>Click on the “Online Form” hyperlink.  It will take you to an interactive form on which you can fill in, real time, explaining as you go. If this is  your choice, print a copy of the slide to support you as you narrate filling in the form. </a:t>
            </a:r>
            <a:r>
              <a:rPr lang="en-US" i="1" dirty="0"/>
              <a:t>You must be in the “Slideshow” mode for the hyperlink to work</a:t>
            </a:r>
            <a:r>
              <a:rPr lang="en-US" dirty="0"/>
              <a:t>.</a:t>
            </a:r>
          </a:p>
          <a:p>
            <a:pPr marL="585216" lvl="1" indent="-228600">
              <a:buFont typeface="+mj-lt"/>
              <a:buAutoNum type="arabicPeriod"/>
            </a:pPr>
            <a:r>
              <a:rPr lang="en-US" dirty="0"/>
              <a:t>Click on the “VIDEO” hyperlink and play the League of Women Voter video (~8 minutes)  showing someone filling  in the form. </a:t>
            </a:r>
            <a:r>
              <a:rPr lang="en-US" i="1" dirty="0"/>
              <a:t>You must be in the “Slideshow” mode for the hyperlink to work. (Can adjust setting in Vimeo to speed up.  It’s rather slow.)</a:t>
            </a:r>
          </a:p>
          <a:p>
            <a:r>
              <a:rPr lang="en-US" sz="1200" dirty="0"/>
              <a:t>Show—at a high level—how to complete a </a:t>
            </a:r>
            <a:r>
              <a:rPr lang="en-US" dirty="0"/>
              <a:t>VOTER REGISTRATION APPLICATION.  There are three options for how to do this:</a:t>
            </a:r>
          </a:p>
          <a:p>
            <a:endParaRPr lang="en-US" dirty="0"/>
          </a:p>
        </p:txBody>
      </p:sp>
      <p:sp>
        <p:nvSpPr>
          <p:cNvPr id="4" name="Slide Number Placeholder 3"/>
          <p:cNvSpPr>
            <a:spLocks noGrp="1"/>
          </p:cNvSpPr>
          <p:nvPr>
            <p:ph type="sldNum" sz="quarter" idx="5"/>
          </p:nvPr>
        </p:nvSpPr>
        <p:spPr/>
        <p:txBody>
          <a:bodyPr/>
          <a:lstStyle/>
          <a:p>
            <a:fld id="{47BA6119-E000-5E40-85F6-771FA96E7D47}" type="slidenum">
              <a:rPr lang="en-US" smtClean="0"/>
              <a:t>12</a:t>
            </a:fld>
            <a:endParaRPr lang="en-US"/>
          </a:p>
        </p:txBody>
      </p:sp>
    </p:spTree>
    <p:extLst>
      <p:ext uri="{BB962C8B-B14F-4D97-AF65-F5344CB8AC3E}">
        <p14:creationId xmlns:p14="http://schemas.microsoft.com/office/powerpoint/2010/main" val="16059169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809625" y="4400550"/>
            <a:ext cx="5362575" cy="4284663"/>
          </a:xfrm>
        </p:spPr>
        <p:txBody>
          <a:bodyPr/>
          <a:lstStyle/>
          <a:p>
            <a:pPr>
              <a:lnSpc>
                <a:spcPct val="107000"/>
              </a:lnSpc>
              <a:spcAft>
                <a:spcPts val="800"/>
              </a:spcAft>
            </a:pPr>
            <a:endParaRPr lang="en-US" sz="1050">
              <a:ea typeface="Calibri"/>
              <a:cs typeface="Times New Roman"/>
            </a:endParaRPr>
          </a:p>
          <a:p>
            <a:pPr marL="171450" indent="-171450">
              <a:buFont typeface="Arial" panose="020B0604020202020204" pitchFamily="34" charset="0"/>
              <a:buChar char="•"/>
            </a:pPr>
            <a:endParaRPr lang="en-US" sz="1050"/>
          </a:p>
        </p:txBody>
      </p:sp>
      <p:sp>
        <p:nvSpPr>
          <p:cNvPr id="4" name="Slide Number Placeholder 3"/>
          <p:cNvSpPr>
            <a:spLocks noGrp="1"/>
          </p:cNvSpPr>
          <p:nvPr>
            <p:ph type="sldNum" sz="quarter" idx="5"/>
          </p:nvPr>
        </p:nvSpPr>
        <p:spPr>
          <a:xfrm>
            <a:off x="3884613" y="8699068"/>
            <a:ext cx="2971800" cy="458787"/>
          </a:xfrm>
        </p:spPr>
        <p:txBody>
          <a:bodyPr/>
          <a:lstStyle/>
          <a:p>
            <a:fld id="{47BA6119-E000-5E40-85F6-771FA96E7D47}" type="slidenum">
              <a:rPr lang="en-US" smtClean="0"/>
              <a:t>13</a:t>
            </a:fld>
            <a:endParaRPr lang="en-US"/>
          </a:p>
        </p:txBody>
      </p:sp>
      <p:sp>
        <p:nvSpPr>
          <p:cNvPr id="5" name="Notes Placeholder 2">
            <a:extLst>
              <a:ext uri="{FF2B5EF4-FFF2-40B4-BE49-F238E27FC236}">
                <a16:creationId xmlns:a16="http://schemas.microsoft.com/office/drawing/2014/main" id="{D7C35A90-9A4D-F642-AFB9-C156549353E6}"/>
              </a:ext>
            </a:extLst>
          </p:cNvPr>
          <p:cNvSpPr txBox="1">
            <a:spLocks/>
          </p:cNvSpPr>
          <p:nvPr/>
        </p:nvSpPr>
        <p:spPr>
          <a:xfrm>
            <a:off x="651864" y="4739078"/>
            <a:ext cx="5806086" cy="1902814"/>
          </a:xfrm>
          <a:prstGeom prst="rect">
            <a:avLst/>
          </a:prstGeom>
        </p:spPr>
        <p:txBody>
          <a:bodyPr vert="horz" lIns="91440" tIns="45720" rIns="91440" bIns="45720" rtlCol="0"/>
          <a:lstStyle>
            <a:lvl1pPr marL="0" algn="l" defTabSz="713232" rtl="0" eaLnBrk="1" latinLnBrk="0" hangingPunct="1">
              <a:defRPr sz="936" kern="1200">
                <a:solidFill>
                  <a:schemeClr val="tx1"/>
                </a:solidFill>
                <a:latin typeface="+mn-lt"/>
                <a:ea typeface="+mn-ea"/>
                <a:cs typeface="+mn-cs"/>
              </a:defRPr>
            </a:lvl1pPr>
            <a:lvl2pPr marL="356616" algn="l" defTabSz="713232" rtl="0" eaLnBrk="1" latinLnBrk="0" hangingPunct="1">
              <a:defRPr sz="936" kern="1200">
                <a:solidFill>
                  <a:schemeClr val="tx1"/>
                </a:solidFill>
                <a:latin typeface="+mn-lt"/>
                <a:ea typeface="+mn-ea"/>
                <a:cs typeface="+mn-cs"/>
              </a:defRPr>
            </a:lvl2pPr>
            <a:lvl3pPr marL="713232" algn="l" defTabSz="713232" rtl="0" eaLnBrk="1" latinLnBrk="0" hangingPunct="1">
              <a:defRPr sz="936" kern="1200">
                <a:solidFill>
                  <a:schemeClr val="tx1"/>
                </a:solidFill>
                <a:latin typeface="+mn-lt"/>
                <a:ea typeface="+mn-ea"/>
                <a:cs typeface="+mn-cs"/>
              </a:defRPr>
            </a:lvl3pPr>
            <a:lvl4pPr marL="1069848" algn="l" defTabSz="713232" rtl="0" eaLnBrk="1" latinLnBrk="0" hangingPunct="1">
              <a:defRPr sz="936" kern="1200">
                <a:solidFill>
                  <a:schemeClr val="tx1"/>
                </a:solidFill>
                <a:latin typeface="+mn-lt"/>
                <a:ea typeface="+mn-ea"/>
                <a:cs typeface="+mn-cs"/>
              </a:defRPr>
            </a:lvl4pPr>
            <a:lvl5pPr marL="1426464" algn="l" defTabSz="713232" rtl="0" eaLnBrk="1" latinLnBrk="0" hangingPunct="1">
              <a:defRPr sz="936" kern="1200">
                <a:solidFill>
                  <a:schemeClr val="tx1"/>
                </a:solidFill>
                <a:latin typeface="+mn-lt"/>
                <a:ea typeface="+mn-ea"/>
                <a:cs typeface="+mn-cs"/>
              </a:defRPr>
            </a:lvl5pPr>
            <a:lvl6pPr marL="1783080" algn="l" defTabSz="713232" rtl="0" eaLnBrk="1" latinLnBrk="0" hangingPunct="1">
              <a:defRPr sz="936" kern="1200">
                <a:solidFill>
                  <a:schemeClr val="tx1"/>
                </a:solidFill>
                <a:latin typeface="+mn-lt"/>
                <a:ea typeface="+mn-ea"/>
                <a:cs typeface="+mn-cs"/>
              </a:defRPr>
            </a:lvl6pPr>
            <a:lvl7pPr marL="2139696" algn="l" defTabSz="713232" rtl="0" eaLnBrk="1" latinLnBrk="0" hangingPunct="1">
              <a:defRPr sz="936" kern="1200">
                <a:solidFill>
                  <a:schemeClr val="tx1"/>
                </a:solidFill>
                <a:latin typeface="+mn-lt"/>
                <a:ea typeface="+mn-ea"/>
                <a:cs typeface="+mn-cs"/>
              </a:defRPr>
            </a:lvl7pPr>
            <a:lvl8pPr marL="2496312" algn="l" defTabSz="713232" rtl="0" eaLnBrk="1" latinLnBrk="0" hangingPunct="1">
              <a:defRPr sz="936" kern="1200">
                <a:solidFill>
                  <a:schemeClr val="tx1"/>
                </a:solidFill>
                <a:latin typeface="+mn-lt"/>
                <a:ea typeface="+mn-ea"/>
                <a:cs typeface="+mn-cs"/>
              </a:defRPr>
            </a:lvl8pPr>
            <a:lvl9pPr marL="2852928" algn="l" defTabSz="713232" rtl="0" eaLnBrk="1" latinLnBrk="0" hangingPunct="1">
              <a:defRPr sz="936" kern="1200">
                <a:solidFill>
                  <a:schemeClr val="tx1"/>
                </a:solidFill>
                <a:latin typeface="+mn-lt"/>
                <a:ea typeface="+mn-ea"/>
                <a:cs typeface="+mn-cs"/>
              </a:defRPr>
            </a:lvl9pPr>
          </a:lstStyle>
          <a:p>
            <a:pPr>
              <a:spcBef>
                <a:spcPts val="600"/>
              </a:spcBef>
            </a:pPr>
            <a:r>
              <a:rPr lang="en-US" sz="1200" b="1"/>
              <a:t>Mail your completed Voter Registration Form/Application</a:t>
            </a:r>
            <a:endParaRPr lang="en-US" sz="1200"/>
          </a:p>
          <a:p>
            <a:pPr marL="628650" marR="0" indent="-171450">
              <a:lnSpc>
                <a:spcPct val="115000"/>
              </a:lnSpc>
              <a:spcBef>
                <a:spcPts val="600"/>
              </a:spcBef>
              <a:spcAft>
                <a:spcPts val="0"/>
              </a:spcAft>
              <a:buFont typeface="Arial" panose="020B0604020202020204" pitchFamily="34" charset="0"/>
              <a:buChar char="•"/>
            </a:pPr>
            <a:r>
              <a:rPr lang="en-US" sz="1200">
                <a:latin typeface="Calibri" panose="020F0502020204030204" pitchFamily="34" charset="0"/>
                <a:ea typeface="Calibri" panose="020F0502020204030204" pitchFamily="34" charset="0"/>
                <a:cs typeface="Times New Roman" panose="02020603050405020304" pitchFamily="18" charset="0"/>
              </a:rPr>
              <a:t>It is vitally important that you follow the directions for submission exactly.   If you print the form yourself, you will have two pages.  Fold them so that the address shows on the outside when it is sealed.  Tape the pages so that they don’t come apart in the mail.  </a:t>
            </a:r>
          </a:p>
          <a:p>
            <a:pPr marL="628650" marR="0" indent="-171450">
              <a:lnSpc>
                <a:spcPct val="115000"/>
              </a:lnSpc>
              <a:spcBef>
                <a:spcPts val="600"/>
              </a:spcBef>
              <a:spcAft>
                <a:spcPts val="0"/>
              </a:spcAft>
              <a:buFont typeface="Arial" panose="020B0604020202020204" pitchFamily="34" charset="0"/>
              <a:buChar char="•"/>
            </a:pPr>
            <a:r>
              <a:rPr lang="en-US" sz="1200">
                <a:latin typeface="Calibri" panose="020F0502020204030204" pitchFamily="34" charset="0"/>
                <a:ea typeface="Calibri" panose="020F0502020204030204" pitchFamily="34" charset="0"/>
                <a:cs typeface="Times New Roman" panose="02020603050405020304" pitchFamily="18" charset="0"/>
              </a:rPr>
              <a:t>There are deadlines for registration.  In NJ, your voter registration application must be received by the county Board of Elections 21 days prior to the election in which he or she wishes to vote.  The registration deadlines for the Primary and General Election are shown on the slide.</a:t>
            </a:r>
            <a:endParaRPr lang="en-US" sz="1100">
              <a:latin typeface="Calibri" panose="020F0502020204030204" pitchFamily="34" charset="0"/>
              <a:ea typeface="Calibri" panose="020F0502020204030204" pitchFamily="34" charset="0"/>
              <a:cs typeface="Times New Roman" panose="02020603050405020304" pitchFamily="18" charset="0"/>
            </a:endParaRPr>
          </a:p>
          <a:p>
            <a:pPr>
              <a:spcBef>
                <a:spcPts val="600"/>
              </a:spcBef>
            </a:pPr>
            <a:endParaRPr lang="en-US" sz="1200" i="1"/>
          </a:p>
        </p:txBody>
      </p:sp>
    </p:spTree>
    <p:extLst>
      <p:ext uri="{BB962C8B-B14F-4D97-AF65-F5344CB8AC3E}">
        <p14:creationId xmlns:p14="http://schemas.microsoft.com/office/powerpoint/2010/main" val="29029212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47BA6119-E000-5E40-85F6-771FA96E7D47}" type="slidenum">
              <a:rPr lang="en-US" smtClean="0"/>
              <a:t>14</a:t>
            </a:fld>
            <a:endParaRPr lang="en-US" dirty="0"/>
          </a:p>
        </p:txBody>
      </p:sp>
      <p:sp>
        <p:nvSpPr>
          <p:cNvPr id="5" name="TextBox 4">
            <a:extLst>
              <a:ext uri="{FF2B5EF4-FFF2-40B4-BE49-F238E27FC236}">
                <a16:creationId xmlns:a16="http://schemas.microsoft.com/office/drawing/2014/main" id="{4AC3D295-D355-9C4A-96FF-B8C70A019D42}"/>
              </a:ext>
            </a:extLst>
          </p:cNvPr>
          <p:cNvSpPr txBox="1"/>
          <p:nvPr/>
        </p:nvSpPr>
        <p:spPr>
          <a:xfrm>
            <a:off x="685800" y="4572000"/>
            <a:ext cx="5584371" cy="517834"/>
          </a:xfrm>
          <a:prstGeom prst="rect">
            <a:avLst/>
          </a:prstGeom>
          <a:noFill/>
        </p:spPr>
        <p:txBody>
          <a:bodyPr wrap="square" rtlCol="0">
            <a:spAutoFit/>
          </a:bodyPr>
          <a:lstStyle/>
          <a:p>
            <a:pPr>
              <a:lnSpc>
                <a:spcPct val="115000"/>
              </a:lnSpc>
              <a:spcBef>
                <a:spcPts val="600"/>
              </a:spcBef>
            </a:pP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a:spcBef>
                <a:spcPts val="600"/>
              </a:spcBef>
            </a:pPr>
            <a:endParaRPr lang="en-US" sz="1000" dirty="0"/>
          </a:p>
        </p:txBody>
      </p:sp>
    </p:spTree>
    <p:extLst>
      <p:ext uri="{BB962C8B-B14F-4D97-AF65-F5344CB8AC3E}">
        <p14:creationId xmlns:p14="http://schemas.microsoft.com/office/powerpoint/2010/main" val="13261294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82750" y="346075"/>
            <a:ext cx="3492500" cy="2619375"/>
          </a:xfrm>
        </p:spPr>
      </p:sp>
      <p:sp>
        <p:nvSpPr>
          <p:cNvPr id="3" name="Notes Placeholder 2"/>
          <p:cNvSpPr>
            <a:spLocks noGrp="1"/>
          </p:cNvSpPr>
          <p:nvPr>
            <p:ph type="body" idx="1"/>
          </p:nvPr>
        </p:nvSpPr>
        <p:spPr>
          <a:xfrm>
            <a:off x="685799" y="4400550"/>
            <a:ext cx="5629275" cy="4552950"/>
          </a:xfrm>
        </p:spPr>
        <p:txBody>
          <a:bodyPr/>
          <a:lstStyle/>
          <a:p>
            <a:endParaRPr lang="en-US" sz="1200" dirty="0"/>
          </a:p>
          <a:p>
            <a:pPr marL="228600" indent="-228600">
              <a:spcBef>
                <a:spcPts val="1200"/>
              </a:spcBef>
              <a:buAutoNum type="arabicPeriod"/>
            </a:pPr>
            <a:endParaRPr lang="en-US" sz="1200" dirty="0">
              <a:solidFill>
                <a:prstClr val="black"/>
              </a:solidFill>
              <a:latin typeface="Calibri Light" panose="020F0302020204030204"/>
            </a:endParaRPr>
          </a:p>
          <a:p>
            <a:endParaRPr lang="en-US" sz="1200" dirty="0"/>
          </a:p>
          <a:p>
            <a:endParaRPr lang="en-US" sz="1200" dirty="0"/>
          </a:p>
          <a:p>
            <a:endParaRPr lang="en-US" sz="1200" dirty="0"/>
          </a:p>
          <a:p>
            <a:endParaRPr lang="en-US" sz="1200" dirty="0"/>
          </a:p>
        </p:txBody>
      </p:sp>
      <p:sp>
        <p:nvSpPr>
          <p:cNvPr id="4" name="Rectangle 3">
            <a:extLst>
              <a:ext uri="{FF2B5EF4-FFF2-40B4-BE49-F238E27FC236}">
                <a16:creationId xmlns:a16="http://schemas.microsoft.com/office/drawing/2014/main" id="{7D66B5C6-F4FE-5E4B-AA7E-5CEC7ACD310F}"/>
              </a:ext>
            </a:extLst>
          </p:cNvPr>
          <p:cNvSpPr/>
          <p:nvPr/>
        </p:nvSpPr>
        <p:spPr>
          <a:xfrm>
            <a:off x="339969" y="3117927"/>
            <a:ext cx="6178061" cy="6026073"/>
          </a:xfrm>
          <a:prstGeom prst="rect">
            <a:avLst/>
          </a:prstGeom>
        </p:spPr>
        <p:txBody>
          <a:bodyPr wrap="square">
            <a:spAutoFit/>
          </a:bodyPr>
          <a:lstStyle/>
          <a:p>
            <a:pPr marL="457200" marR="0">
              <a:lnSpc>
                <a:spcPct val="115000"/>
              </a:lnSpc>
              <a:spcBef>
                <a:spcPts val="0"/>
              </a:spcBef>
              <a:spcAft>
                <a:spcPts val="0"/>
              </a:spcAft>
            </a:pPr>
            <a:r>
              <a:rPr lang="en-US" sz="1200" dirty="0">
                <a:latin typeface="Calibri" panose="020F0502020204030204" pitchFamily="34" charset="0"/>
                <a:ea typeface="Calibri" panose="020F0502020204030204" pitchFamily="34" charset="0"/>
                <a:cs typeface="Times New Roman" panose="02020603050405020304" pitchFamily="18" charset="0"/>
              </a:rPr>
              <a:t>Here are some possible responses to the excuses on the slide, or you can make up your own as appropriate.</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itchFamily="2" charset="2"/>
              <a:buChar char=""/>
            </a:pPr>
            <a:r>
              <a:rPr lang="en-US" sz="1200" b="1" dirty="0">
                <a:latin typeface="Calibri" panose="020F0502020204030204" pitchFamily="34" charset="0"/>
                <a:ea typeface="Calibri" panose="020F0502020204030204" pitchFamily="34" charset="0"/>
                <a:cs typeface="Times New Roman" panose="02020603050405020304" pitchFamily="18" charset="0"/>
              </a:rPr>
              <a:t>Voting by mail is hard</a:t>
            </a:r>
            <a:r>
              <a:rPr lang="en-US" sz="1200" dirty="0">
                <a:latin typeface="Calibri" panose="020F0502020204030204" pitchFamily="34" charset="0"/>
                <a:ea typeface="Calibri" panose="020F0502020204030204" pitchFamily="34" charset="0"/>
                <a:cs typeface="Times New Roman" panose="02020603050405020304" pitchFamily="18" charset="0"/>
              </a:rPr>
              <a:t> – “</a:t>
            </a:r>
            <a:r>
              <a:rPr lang="en-US" sz="1200" i="1" dirty="0">
                <a:latin typeface="Calibri" panose="020F0502020204030204" pitchFamily="34" charset="0"/>
                <a:ea typeface="Calibri" panose="020F0502020204030204" pitchFamily="34" charset="0"/>
                <a:cs typeface="Times New Roman" panose="02020603050405020304" pitchFamily="18" charset="0"/>
              </a:rPr>
              <a:t>Yes, it is a little confusing this year, but I can walk you through all the steps.  I’m here to help!”</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itchFamily="2" charset="2"/>
              <a:buChar char=""/>
            </a:pPr>
            <a:r>
              <a:rPr lang="en-US" sz="1200" b="1" dirty="0">
                <a:latin typeface="Calibri" panose="020F0502020204030204" pitchFamily="34" charset="0"/>
                <a:ea typeface="Calibri" panose="020F0502020204030204" pitchFamily="34" charset="0"/>
                <a:cs typeface="Times New Roman" panose="02020603050405020304" pitchFamily="18" charset="0"/>
              </a:rPr>
              <a:t>My mail-in ballot won’t be counted</a:t>
            </a:r>
            <a:r>
              <a:rPr lang="en-US" sz="1200" dirty="0">
                <a:latin typeface="Calibri" panose="020F0502020204030204" pitchFamily="34" charset="0"/>
                <a:ea typeface="Calibri" panose="020F0502020204030204" pitchFamily="34" charset="0"/>
                <a:cs typeface="Times New Roman" panose="02020603050405020304" pitchFamily="18" charset="0"/>
              </a:rPr>
              <a:t> – </a:t>
            </a:r>
            <a:r>
              <a:rPr lang="en-US" sz="1200" i="1" dirty="0">
                <a:latin typeface="Calibri" panose="020F0502020204030204" pitchFamily="34" charset="0"/>
                <a:ea typeface="Calibri" panose="020F0502020204030204" pitchFamily="34" charset="0"/>
                <a:cs typeface="Times New Roman" panose="02020603050405020304" pitchFamily="18" charset="0"/>
              </a:rPr>
              <a:t>“As long as it is received by the deadline, it will be counted. If you are concerned about the postal service, you can submit your ballot via a secure drop box that has daily pickup, by bringing it to your polling place on election day, or even by bringing it to the Board of Elections office in Freehold by election day. After you vote, you can track your ballot at the NJ Division of Elections Public Access site ( </a:t>
            </a:r>
            <a:r>
              <a:rPr lang="en-US" sz="1100" u="sng" dirty="0">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3"/>
              </a:rPr>
              <a:t>https://voter.svrs.nj.gov/auth/sign-in</a:t>
            </a:r>
            <a:r>
              <a:rPr lang="en-US" sz="1100" dirty="0">
                <a:latin typeface="Calibri" panose="020F0502020204030204" pitchFamily="34" charset="0"/>
                <a:ea typeface="Calibri" panose="020F0502020204030204" pitchFamily="34" charset="0"/>
                <a:cs typeface="Times New Roman" panose="02020603050405020304" pitchFamily="18" charset="0"/>
              </a:rPr>
              <a:t>)</a:t>
            </a:r>
            <a:r>
              <a:rPr lang="en-US" sz="1200" i="1" dirty="0">
                <a:latin typeface="Calibri" panose="020F0502020204030204" pitchFamily="34" charset="0"/>
                <a:ea typeface="Calibri" panose="020F0502020204030204" pitchFamily="34" charset="0"/>
                <a:cs typeface="Times New Roman" panose="02020603050405020304" pitchFamily="18" charset="0"/>
              </a:rPr>
              <a:t>”</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itchFamily="2" charset="2"/>
              <a:buChar char=""/>
            </a:pPr>
            <a:r>
              <a:rPr lang="en-US" sz="1200" b="1" dirty="0">
                <a:latin typeface="Calibri" panose="020F0502020204030204" pitchFamily="34" charset="0"/>
                <a:ea typeface="Calibri" panose="020F0502020204030204" pitchFamily="34" charset="0"/>
                <a:cs typeface="Times New Roman" panose="02020603050405020304" pitchFamily="18" charset="0"/>
              </a:rPr>
              <a:t>This is such a crazy time.  I’m too preoccupied to vote</a:t>
            </a:r>
            <a:r>
              <a:rPr lang="en-US" sz="1200" dirty="0">
                <a:latin typeface="Calibri" panose="020F0502020204030204" pitchFamily="34" charset="0"/>
                <a:ea typeface="Calibri" panose="020F0502020204030204" pitchFamily="34" charset="0"/>
                <a:cs typeface="Times New Roman" panose="02020603050405020304" pitchFamily="18" charset="0"/>
              </a:rPr>
              <a:t> – </a:t>
            </a:r>
            <a:r>
              <a:rPr lang="en-US" sz="1200" i="1" dirty="0">
                <a:latin typeface="Calibri" panose="020F0502020204030204" pitchFamily="34" charset="0"/>
                <a:ea typeface="Calibri" panose="020F0502020204030204" pitchFamily="34" charset="0"/>
                <a:cs typeface="Times New Roman" panose="02020603050405020304" pitchFamily="18" charset="0"/>
              </a:rPr>
              <a:t>“We are all nervous about the Covid-19 virus and the effect it has on every aspect of our lives.  That is why it is important to vote for the candidates who you think will be able to handle the crisis and its aftermath in the best way.”</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itchFamily="2" charset="2"/>
              <a:buChar char=""/>
            </a:pPr>
            <a:r>
              <a:rPr lang="en-US" sz="1200" b="1" dirty="0">
                <a:latin typeface="Calibri" panose="020F0502020204030204" pitchFamily="34" charset="0"/>
                <a:ea typeface="Calibri" panose="020F0502020204030204" pitchFamily="34" charset="0"/>
                <a:cs typeface="Times New Roman" panose="02020603050405020304" pitchFamily="18" charset="0"/>
              </a:rPr>
              <a:t>It doesn’t matter who is elected.  They all act the same once they are in office</a:t>
            </a:r>
            <a:r>
              <a:rPr lang="en-US" sz="1200" dirty="0">
                <a:latin typeface="Calibri" panose="020F0502020204030204" pitchFamily="34" charset="0"/>
                <a:ea typeface="Calibri" panose="020F0502020204030204" pitchFamily="34" charset="0"/>
                <a:cs typeface="Times New Roman" panose="02020603050405020304" pitchFamily="18" charset="0"/>
              </a:rPr>
              <a:t> – </a:t>
            </a:r>
            <a:r>
              <a:rPr lang="en-US" sz="1200" i="1" dirty="0">
                <a:latin typeface="Calibri" panose="020F0502020204030204" pitchFamily="34" charset="0"/>
                <a:ea typeface="Calibri" panose="020F0502020204030204" pitchFamily="34" charset="0"/>
                <a:cs typeface="Times New Roman" panose="02020603050405020304" pitchFamily="18" charset="0"/>
              </a:rPr>
              <a:t>“There are real differences between candidates.  You can look them up on vote411.org to see where they stand on various issues.  And you can ‘attend’ the virtual candidate forums sponsored by the League of Women Voters.”</a:t>
            </a:r>
            <a:r>
              <a:rPr lang="en-US" sz="1200" dirty="0">
                <a:latin typeface="Calibri" panose="020F0502020204030204" pitchFamily="34" charset="0"/>
                <a:ea typeface="Calibri" panose="020F0502020204030204" pitchFamily="34" charset="0"/>
                <a:cs typeface="Times New Roman" panose="02020603050405020304" pitchFamily="18" charset="0"/>
              </a:rPr>
              <a:t> </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itchFamily="2" charset="2"/>
              <a:buChar char=""/>
            </a:pPr>
            <a:r>
              <a:rPr lang="en-US" sz="1200" b="1" dirty="0">
                <a:latin typeface="Calibri" panose="020F0502020204030204" pitchFamily="34" charset="0"/>
                <a:ea typeface="Calibri" panose="020F0502020204030204" pitchFamily="34" charset="0"/>
                <a:cs typeface="Times New Roman" panose="02020603050405020304" pitchFamily="18" charset="0"/>
              </a:rPr>
              <a:t>My vote is largely symbolic because of the Electoral College.  I live in a “blue” state</a:t>
            </a:r>
            <a:r>
              <a:rPr lang="en-US" sz="1200" dirty="0">
                <a:latin typeface="Calibri" panose="020F0502020204030204" pitchFamily="34" charset="0"/>
                <a:ea typeface="Calibri" panose="020F0502020204030204" pitchFamily="34" charset="0"/>
                <a:cs typeface="Times New Roman" panose="02020603050405020304" pitchFamily="18" charset="0"/>
              </a:rPr>
              <a:t> </a:t>
            </a:r>
            <a:r>
              <a:rPr lang="en-US" sz="1200" i="1" dirty="0">
                <a:latin typeface="Calibri" panose="020F0502020204030204" pitchFamily="34" charset="0"/>
                <a:ea typeface="Calibri" panose="020F0502020204030204" pitchFamily="34" charset="0"/>
                <a:cs typeface="Times New Roman" panose="02020603050405020304" pitchFamily="18" charset="0"/>
              </a:rPr>
              <a:t>– “The Electoral College applies only to the election for President. Your vote counts directly in county, local, and Board of Education elections. And there are some important questions on this year’s ballot”</a:t>
            </a:r>
            <a:r>
              <a:rPr lang="en-US" sz="1200" dirty="0">
                <a:latin typeface="Calibri" panose="020F0502020204030204" pitchFamily="34" charset="0"/>
                <a:ea typeface="Calibri" panose="020F0502020204030204" pitchFamily="34" charset="0"/>
                <a:cs typeface="Times New Roman" panose="02020603050405020304" pitchFamily="18" charset="0"/>
              </a:rPr>
              <a:t>  </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itchFamily="2" charset="2"/>
              <a:buChar char=""/>
            </a:pPr>
            <a:r>
              <a:rPr lang="en-US" sz="1200" b="1" dirty="0">
                <a:latin typeface="Calibri" panose="020F0502020204030204" pitchFamily="34" charset="0"/>
                <a:ea typeface="Calibri" panose="020F0502020204030204" pitchFamily="34" charset="0"/>
                <a:cs typeface="Times New Roman" panose="02020603050405020304" pitchFamily="18" charset="0"/>
              </a:rPr>
              <a:t>My faith in the system and fairness in voting is utterly crushed</a:t>
            </a:r>
            <a:r>
              <a:rPr lang="en-US" sz="1200" dirty="0">
                <a:latin typeface="Calibri" panose="020F0502020204030204" pitchFamily="34" charset="0"/>
                <a:ea typeface="Calibri" panose="020F0502020204030204" pitchFamily="34" charset="0"/>
                <a:cs typeface="Times New Roman" panose="02020603050405020304" pitchFamily="18" charset="0"/>
              </a:rPr>
              <a:t> – </a:t>
            </a:r>
            <a:r>
              <a:rPr lang="en-US" sz="1200" i="1" dirty="0">
                <a:latin typeface="Calibri" panose="020F0502020204030204" pitchFamily="34" charset="0"/>
                <a:ea typeface="Calibri" panose="020F0502020204030204" pitchFamily="34" charset="0"/>
                <a:cs typeface="Times New Roman" panose="02020603050405020304" pitchFamily="18" charset="0"/>
              </a:rPr>
              <a:t>“Faith in the system and fairness in voting are important in a democracy.  Not voting, however, allows someone else to make all the decisions that will affect your future.  In a democracy, voting gives you the best shot at making democratic elections work.  Giving up that right means democracy dies.”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418554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0000"/>
              </a:lnSpc>
              <a:spcBef>
                <a:spcPts val="600"/>
              </a:spcBef>
            </a:pPr>
            <a:r>
              <a:rPr lang="en-US" sz="1400" b="1" dirty="0"/>
              <a:t>VOTE411</a:t>
            </a:r>
          </a:p>
          <a:p>
            <a:pPr marL="528066" lvl="1" indent="-171450">
              <a:lnSpc>
                <a:spcPct val="110000"/>
              </a:lnSpc>
              <a:buFont typeface="Arial" panose="020B0604020202020204" pitchFamily="34" charset="0"/>
              <a:buChar char="•"/>
            </a:pPr>
            <a:r>
              <a:rPr lang="en-US" sz="1200" dirty="0"/>
              <a:t>VOTE411.org is the League of Women Voters nonpartisan voters guide that provides customized information on voting.  Users enter their address and can see what will be on the ballot when they vote.  They can see biographical information and answers to League-posed questions from candidates who respond to the League’s invitation to participate.  </a:t>
            </a:r>
          </a:p>
          <a:p>
            <a:pPr marL="528066" lvl="1" indent="-171450">
              <a:lnSpc>
                <a:spcPct val="110000"/>
              </a:lnSpc>
              <a:buFont typeface="Arial" panose="020B0604020202020204" pitchFamily="34" charset="0"/>
              <a:buChar char="•"/>
            </a:pPr>
            <a:r>
              <a:rPr lang="en-US" sz="1200" dirty="0"/>
              <a:t>VOTE411 provides candidate information down to the local level, information on ballot issues, updates on COVID-19-related changes to elections, and links that allow users to check their registration status and much more.</a:t>
            </a:r>
          </a:p>
          <a:p>
            <a:pPr>
              <a:lnSpc>
                <a:spcPct val="110000"/>
              </a:lnSpc>
            </a:pPr>
            <a:r>
              <a:rPr lang="en-US" sz="1400" b="1" dirty="0"/>
              <a:t>Candidate Forums</a:t>
            </a:r>
          </a:p>
          <a:p>
            <a:pPr marL="528066" lvl="1" indent="-171450">
              <a:lnSpc>
                <a:spcPct val="110000"/>
              </a:lnSpc>
              <a:buFont typeface="Arial" panose="020B0604020202020204" pitchFamily="34" charset="0"/>
              <a:buChar char="•"/>
            </a:pPr>
            <a:r>
              <a:rPr lang="en-US" sz="1200" dirty="0"/>
              <a:t>The hyperlink takes you to the </a:t>
            </a:r>
            <a:r>
              <a:rPr lang="en-US" sz="1200" dirty="0" err="1"/>
              <a:t>lwvsmc.org</a:t>
            </a:r>
            <a:r>
              <a:rPr lang="en-US" sz="1200" dirty="0"/>
              <a:t> home page.  The big red “Forums and Workshops Register” button opens the list of upcoming events, including any forums that have been scheduled, with links for registration.  The registration for for forums asks only for first name and zip code—and offers a way to submit questions in advance.</a:t>
            </a:r>
          </a:p>
          <a:p>
            <a:pPr marL="528066" lvl="1" indent="-171450">
              <a:lnSpc>
                <a:spcPct val="110000"/>
              </a:lnSpc>
              <a:buFont typeface="Arial" panose="020B0604020202020204" pitchFamily="34" charset="0"/>
              <a:buChar char="•"/>
            </a:pPr>
            <a:endParaRPr lang="en-US" sz="1200" dirty="0"/>
          </a:p>
        </p:txBody>
      </p:sp>
      <p:sp>
        <p:nvSpPr>
          <p:cNvPr id="4" name="Slide Number Placeholder 3"/>
          <p:cNvSpPr>
            <a:spLocks noGrp="1"/>
          </p:cNvSpPr>
          <p:nvPr>
            <p:ph type="sldNum" sz="quarter" idx="5"/>
          </p:nvPr>
        </p:nvSpPr>
        <p:spPr/>
        <p:txBody>
          <a:bodyPr/>
          <a:lstStyle/>
          <a:p>
            <a:fld id="{47BA6119-E000-5E40-85F6-771FA96E7D47}" type="slidenum">
              <a:rPr lang="en-US" smtClean="0"/>
              <a:t>16</a:t>
            </a:fld>
            <a:endParaRPr lang="en-US"/>
          </a:p>
        </p:txBody>
      </p:sp>
    </p:spTree>
    <p:extLst>
      <p:ext uri="{BB962C8B-B14F-4D97-AF65-F5344CB8AC3E}">
        <p14:creationId xmlns:p14="http://schemas.microsoft.com/office/powerpoint/2010/main" val="36505750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a:t>The League of Women Voters is strongly encouraging those who can to vote by mail.  (Each municipality will have at least one polling place where voters will cast paper ballot and those with special needs can vote by machine.)</a:t>
            </a:r>
          </a:p>
          <a:p>
            <a:pPr marL="171450" indent="-171450">
              <a:buFont typeface="Arial" panose="020B0604020202020204" pitchFamily="34" charset="0"/>
              <a:buChar char="•"/>
            </a:pPr>
            <a:endParaRPr lang="en-US" sz="1200"/>
          </a:p>
          <a:p>
            <a:pPr marL="171450" indent="-171450">
              <a:buFont typeface="Arial" panose="020B0604020202020204" pitchFamily="34" charset="0"/>
              <a:buChar char="•"/>
            </a:pPr>
            <a:r>
              <a:rPr lang="en-US" sz="1200"/>
              <a:t>The material that follows shows how to vote by mail</a:t>
            </a:r>
          </a:p>
        </p:txBody>
      </p:sp>
      <p:sp>
        <p:nvSpPr>
          <p:cNvPr id="4" name="Slide Number Placeholder 3"/>
          <p:cNvSpPr>
            <a:spLocks noGrp="1"/>
          </p:cNvSpPr>
          <p:nvPr>
            <p:ph type="sldNum" sz="quarter" idx="5"/>
          </p:nvPr>
        </p:nvSpPr>
        <p:spPr/>
        <p:txBody>
          <a:bodyPr/>
          <a:lstStyle/>
          <a:p>
            <a:fld id="{47BA6119-E000-5E40-85F6-771FA96E7D47}" type="slidenum">
              <a:rPr lang="en-US" smtClean="0"/>
              <a:t>17</a:t>
            </a:fld>
            <a:endParaRPr lang="en-US"/>
          </a:p>
        </p:txBody>
      </p:sp>
    </p:spTree>
    <p:extLst>
      <p:ext uri="{BB962C8B-B14F-4D97-AF65-F5344CB8AC3E}">
        <p14:creationId xmlns:p14="http://schemas.microsoft.com/office/powerpoint/2010/main" val="28882570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658813"/>
            <a:ext cx="4114800" cy="3086100"/>
          </a:xfrm>
        </p:spPr>
      </p:sp>
      <p:sp>
        <p:nvSpPr>
          <p:cNvPr id="4" name="Slide Number Placeholder 3"/>
          <p:cNvSpPr>
            <a:spLocks noGrp="1"/>
          </p:cNvSpPr>
          <p:nvPr>
            <p:ph type="sldNum" sz="quarter" idx="5"/>
          </p:nvPr>
        </p:nvSpPr>
        <p:spPr>
          <a:xfrm>
            <a:off x="3884613" y="8699068"/>
            <a:ext cx="2971800" cy="458787"/>
          </a:xfrm>
        </p:spPr>
        <p:txBody>
          <a:bodyPr/>
          <a:lstStyle/>
          <a:p>
            <a:fld id="{47BA6119-E000-5E40-85F6-771FA96E7D47}" type="slidenum">
              <a:rPr lang="en-US" smtClean="0"/>
              <a:t>18</a:t>
            </a:fld>
            <a:endParaRPr lang="en-US"/>
          </a:p>
        </p:txBody>
      </p:sp>
      <p:sp>
        <p:nvSpPr>
          <p:cNvPr id="6" name="Notes Placeholder 2">
            <a:extLst>
              <a:ext uri="{FF2B5EF4-FFF2-40B4-BE49-F238E27FC236}">
                <a16:creationId xmlns:a16="http://schemas.microsoft.com/office/drawing/2014/main" id="{B85E47BE-DA91-D845-9826-2D1418D15600}"/>
              </a:ext>
            </a:extLst>
          </p:cNvPr>
          <p:cNvSpPr txBox="1">
            <a:spLocks/>
          </p:cNvSpPr>
          <p:nvPr/>
        </p:nvSpPr>
        <p:spPr>
          <a:xfrm>
            <a:off x="450850" y="4421578"/>
            <a:ext cx="5881193" cy="1902814"/>
          </a:xfrm>
          <a:prstGeom prst="rect">
            <a:avLst/>
          </a:prstGeom>
        </p:spPr>
        <p:txBody>
          <a:bodyPr vert="horz" lIns="91440" tIns="45720" rIns="91440" bIns="45720" rtlCol="0"/>
          <a:lstStyle>
            <a:lvl1pPr marL="171450" indent="-171450" algn="l" defTabSz="713232" rtl="0" eaLnBrk="1" latinLnBrk="0" hangingPunct="1">
              <a:spcBef>
                <a:spcPts val="1200"/>
              </a:spcBef>
              <a:buFont typeface="Arial" panose="020B0604020202020204" pitchFamily="34" charset="0"/>
              <a:buChar char="•"/>
              <a:defRPr sz="1200" kern="1200">
                <a:solidFill>
                  <a:schemeClr val="tx1"/>
                </a:solidFill>
                <a:latin typeface="+mn-lt"/>
                <a:ea typeface="+mn-ea"/>
                <a:cs typeface="+mn-cs"/>
              </a:defRPr>
            </a:lvl1pPr>
            <a:lvl2pPr marL="528066" indent="-171450" algn="l" defTabSz="713232" rtl="0" eaLnBrk="1" latinLnBrk="0" hangingPunct="1">
              <a:spcBef>
                <a:spcPts val="1200"/>
              </a:spcBef>
              <a:buFont typeface="Arial" panose="020B0604020202020204" pitchFamily="34" charset="0"/>
              <a:buChar char="•"/>
              <a:defRPr sz="1200" kern="1200">
                <a:solidFill>
                  <a:schemeClr val="tx1"/>
                </a:solidFill>
                <a:latin typeface="+mn-lt"/>
                <a:ea typeface="+mn-ea"/>
                <a:cs typeface="+mn-cs"/>
              </a:defRPr>
            </a:lvl2pPr>
            <a:lvl3pPr marL="884682" indent="-171450" algn="l" defTabSz="713232" rtl="0" eaLnBrk="1" latinLnBrk="0" hangingPunct="1">
              <a:spcBef>
                <a:spcPts val="1200"/>
              </a:spcBef>
              <a:buFont typeface="Arial" panose="020B0604020202020204" pitchFamily="34" charset="0"/>
              <a:buChar char="•"/>
              <a:defRPr sz="1200" kern="1200">
                <a:solidFill>
                  <a:schemeClr val="tx1"/>
                </a:solidFill>
                <a:latin typeface="+mn-lt"/>
                <a:ea typeface="+mn-ea"/>
                <a:cs typeface="+mn-cs"/>
              </a:defRPr>
            </a:lvl3pPr>
            <a:lvl4pPr marL="1241298" indent="-171450" algn="l" defTabSz="713232" rtl="0" eaLnBrk="1" latinLnBrk="0" hangingPunct="1">
              <a:spcBef>
                <a:spcPts val="1200"/>
              </a:spcBef>
              <a:buFont typeface="Arial" panose="020B0604020202020204" pitchFamily="34" charset="0"/>
              <a:buChar char="•"/>
              <a:defRPr sz="1200" kern="1200">
                <a:solidFill>
                  <a:schemeClr val="tx1"/>
                </a:solidFill>
                <a:latin typeface="+mn-lt"/>
                <a:ea typeface="+mn-ea"/>
                <a:cs typeface="+mn-cs"/>
              </a:defRPr>
            </a:lvl4pPr>
            <a:lvl5pPr marL="1597914" indent="-171450" algn="l" defTabSz="713232" rtl="0" eaLnBrk="1" latinLnBrk="0" hangingPunct="1">
              <a:spcBef>
                <a:spcPts val="1200"/>
              </a:spcBef>
              <a:buFont typeface="Arial" panose="020B0604020202020204" pitchFamily="34" charset="0"/>
              <a:buChar char="•"/>
              <a:defRPr sz="1200" kern="1200">
                <a:solidFill>
                  <a:schemeClr val="tx1"/>
                </a:solidFill>
                <a:latin typeface="+mn-lt"/>
                <a:ea typeface="+mn-ea"/>
                <a:cs typeface="+mn-cs"/>
              </a:defRPr>
            </a:lvl5pPr>
            <a:lvl6pPr marL="1783080" algn="l" defTabSz="713232" rtl="0" eaLnBrk="1" latinLnBrk="0" hangingPunct="1">
              <a:defRPr sz="936" kern="1200">
                <a:solidFill>
                  <a:schemeClr val="tx1"/>
                </a:solidFill>
                <a:latin typeface="+mn-lt"/>
                <a:ea typeface="+mn-ea"/>
                <a:cs typeface="+mn-cs"/>
              </a:defRPr>
            </a:lvl6pPr>
            <a:lvl7pPr marL="2139696" algn="l" defTabSz="713232" rtl="0" eaLnBrk="1" latinLnBrk="0" hangingPunct="1">
              <a:defRPr sz="936" kern="1200">
                <a:solidFill>
                  <a:schemeClr val="tx1"/>
                </a:solidFill>
                <a:latin typeface="+mn-lt"/>
                <a:ea typeface="+mn-ea"/>
                <a:cs typeface="+mn-cs"/>
              </a:defRPr>
            </a:lvl7pPr>
            <a:lvl8pPr marL="2496312" algn="l" defTabSz="713232" rtl="0" eaLnBrk="1" latinLnBrk="0" hangingPunct="1">
              <a:defRPr sz="936" kern="1200">
                <a:solidFill>
                  <a:schemeClr val="tx1"/>
                </a:solidFill>
                <a:latin typeface="+mn-lt"/>
                <a:ea typeface="+mn-ea"/>
                <a:cs typeface="+mn-cs"/>
              </a:defRPr>
            </a:lvl8pPr>
            <a:lvl9pPr marL="2852928" algn="l" defTabSz="713232" rtl="0" eaLnBrk="1" latinLnBrk="0" hangingPunct="1">
              <a:defRPr sz="936" kern="1200">
                <a:solidFill>
                  <a:schemeClr val="tx1"/>
                </a:solidFill>
                <a:latin typeface="+mn-lt"/>
                <a:ea typeface="+mn-ea"/>
                <a:cs typeface="+mn-cs"/>
              </a:defRPr>
            </a:lvl9pPr>
          </a:lstStyle>
          <a:p>
            <a:pPr marL="0" indent="0">
              <a:buFont typeface="Arial" panose="020B0604020202020204" pitchFamily="34" charset="0"/>
              <a:buNone/>
            </a:pPr>
            <a:endParaRPr lang="en-US" i="1"/>
          </a:p>
        </p:txBody>
      </p:sp>
      <p:sp>
        <p:nvSpPr>
          <p:cNvPr id="5" name="Notes Placeholder 2">
            <a:extLst>
              <a:ext uri="{FF2B5EF4-FFF2-40B4-BE49-F238E27FC236}">
                <a16:creationId xmlns:a16="http://schemas.microsoft.com/office/drawing/2014/main" id="{EB235460-473B-7046-8838-4F5F8781DEFF}"/>
              </a:ext>
            </a:extLst>
          </p:cNvPr>
          <p:cNvSpPr txBox="1">
            <a:spLocks/>
          </p:cNvSpPr>
          <p:nvPr/>
        </p:nvSpPr>
        <p:spPr>
          <a:xfrm>
            <a:off x="617104" y="3936669"/>
            <a:ext cx="5881193" cy="1902814"/>
          </a:xfrm>
          <a:prstGeom prst="rect">
            <a:avLst/>
          </a:prstGeom>
        </p:spPr>
        <p:txBody>
          <a:bodyPr vert="horz" lIns="91440" tIns="45720" rIns="91440" bIns="45720" rtlCol="0"/>
          <a:lstStyle>
            <a:lvl1pPr marL="171450" indent="-171450" algn="l" defTabSz="713232" rtl="0" eaLnBrk="1" latinLnBrk="0" hangingPunct="1">
              <a:spcBef>
                <a:spcPts val="1200"/>
              </a:spcBef>
              <a:buFont typeface="Arial" panose="020B0604020202020204" pitchFamily="34" charset="0"/>
              <a:buChar char="•"/>
              <a:defRPr sz="1200" kern="1200">
                <a:solidFill>
                  <a:schemeClr val="tx1"/>
                </a:solidFill>
                <a:latin typeface="+mn-lt"/>
                <a:ea typeface="+mn-ea"/>
                <a:cs typeface="+mn-cs"/>
              </a:defRPr>
            </a:lvl1pPr>
            <a:lvl2pPr marL="528066" indent="-171450" algn="l" defTabSz="713232" rtl="0" eaLnBrk="1" latinLnBrk="0" hangingPunct="1">
              <a:spcBef>
                <a:spcPts val="1200"/>
              </a:spcBef>
              <a:buFont typeface="Arial" panose="020B0604020202020204" pitchFamily="34" charset="0"/>
              <a:buChar char="•"/>
              <a:defRPr sz="1200" kern="1200">
                <a:solidFill>
                  <a:schemeClr val="tx1"/>
                </a:solidFill>
                <a:latin typeface="+mn-lt"/>
                <a:ea typeface="+mn-ea"/>
                <a:cs typeface="+mn-cs"/>
              </a:defRPr>
            </a:lvl2pPr>
            <a:lvl3pPr marL="884682" indent="-171450" algn="l" defTabSz="713232" rtl="0" eaLnBrk="1" latinLnBrk="0" hangingPunct="1">
              <a:spcBef>
                <a:spcPts val="1200"/>
              </a:spcBef>
              <a:buFont typeface="Arial" panose="020B0604020202020204" pitchFamily="34" charset="0"/>
              <a:buChar char="•"/>
              <a:defRPr sz="1200" kern="1200">
                <a:solidFill>
                  <a:schemeClr val="tx1"/>
                </a:solidFill>
                <a:latin typeface="+mn-lt"/>
                <a:ea typeface="+mn-ea"/>
                <a:cs typeface="+mn-cs"/>
              </a:defRPr>
            </a:lvl3pPr>
            <a:lvl4pPr marL="1241298" indent="-171450" algn="l" defTabSz="713232" rtl="0" eaLnBrk="1" latinLnBrk="0" hangingPunct="1">
              <a:spcBef>
                <a:spcPts val="1200"/>
              </a:spcBef>
              <a:buFont typeface="Arial" panose="020B0604020202020204" pitchFamily="34" charset="0"/>
              <a:buChar char="•"/>
              <a:defRPr sz="1200" kern="1200">
                <a:solidFill>
                  <a:schemeClr val="tx1"/>
                </a:solidFill>
                <a:latin typeface="+mn-lt"/>
                <a:ea typeface="+mn-ea"/>
                <a:cs typeface="+mn-cs"/>
              </a:defRPr>
            </a:lvl4pPr>
            <a:lvl5pPr marL="1597914" indent="-171450" algn="l" defTabSz="713232" rtl="0" eaLnBrk="1" latinLnBrk="0" hangingPunct="1">
              <a:spcBef>
                <a:spcPts val="1200"/>
              </a:spcBef>
              <a:buFont typeface="Arial" panose="020B0604020202020204" pitchFamily="34" charset="0"/>
              <a:buChar char="•"/>
              <a:defRPr sz="1200" kern="1200">
                <a:solidFill>
                  <a:schemeClr val="tx1"/>
                </a:solidFill>
                <a:latin typeface="+mn-lt"/>
                <a:ea typeface="+mn-ea"/>
                <a:cs typeface="+mn-cs"/>
              </a:defRPr>
            </a:lvl5pPr>
            <a:lvl6pPr marL="1783080" algn="l" defTabSz="713232" rtl="0" eaLnBrk="1" latinLnBrk="0" hangingPunct="1">
              <a:defRPr sz="936" kern="1200">
                <a:solidFill>
                  <a:schemeClr val="tx1"/>
                </a:solidFill>
                <a:latin typeface="+mn-lt"/>
                <a:ea typeface="+mn-ea"/>
                <a:cs typeface="+mn-cs"/>
              </a:defRPr>
            </a:lvl6pPr>
            <a:lvl7pPr marL="2139696" algn="l" defTabSz="713232" rtl="0" eaLnBrk="1" latinLnBrk="0" hangingPunct="1">
              <a:defRPr sz="936" kern="1200">
                <a:solidFill>
                  <a:schemeClr val="tx1"/>
                </a:solidFill>
                <a:latin typeface="+mn-lt"/>
                <a:ea typeface="+mn-ea"/>
                <a:cs typeface="+mn-cs"/>
              </a:defRPr>
            </a:lvl7pPr>
            <a:lvl8pPr marL="2496312" algn="l" defTabSz="713232" rtl="0" eaLnBrk="1" latinLnBrk="0" hangingPunct="1">
              <a:defRPr sz="936" kern="1200">
                <a:solidFill>
                  <a:schemeClr val="tx1"/>
                </a:solidFill>
                <a:latin typeface="+mn-lt"/>
                <a:ea typeface="+mn-ea"/>
                <a:cs typeface="+mn-cs"/>
              </a:defRPr>
            </a:lvl8pPr>
            <a:lvl9pPr marL="2852928" algn="l" defTabSz="713232" rtl="0" eaLnBrk="1" latinLnBrk="0" hangingPunct="1">
              <a:defRPr sz="936" kern="1200">
                <a:solidFill>
                  <a:schemeClr val="tx1"/>
                </a:solidFill>
                <a:latin typeface="+mn-lt"/>
                <a:ea typeface="+mn-ea"/>
                <a:cs typeface="+mn-cs"/>
              </a:defRPr>
            </a:lvl9pPr>
          </a:lstStyle>
          <a:p>
            <a:pPr marL="228600" indent="-228600">
              <a:buFont typeface="+mj-lt"/>
              <a:buAutoNum type="arabicPeriod"/>
            </a:pPr>
            <a:r>
              <a:rPr lang="en-US" dirty="0"/>
              <a:t>Walk quickly through the steps shown on the slide.  The Administrator of the Board of Elections requests that we stress:</a:t>
            </a:r>
          </a:p>
          <a:p>
            <a:pPr lvl="1"/>
            <a:r>
              <a:rPr lang="en-US" dirty="0"/>
              <a:t> voters must provide a </a:t>
            </a:r>
            <a:r>
              <a:rPr lang="en-US" b="1" dirty="0"/>
              <a:t>street address </a:t>
            </a:r>
            <a:r>
              <a:rPr lang="en-US" dirty="0"/>
              <a:t>on a the certificate of Mail-In Voter (Step 4)</a:t>
            </a:r>
          </a:p>
          <a:p>
            <a:pPr lvl="1"/>
            <a:r>
              <a:rPr lang="en-US" dirty="0"/>
              <a:t>You are allowed to help someone with the mechanics of filling out their ballot.  You are NOT allowed, however, to cast a vote for someone else.  If you have helped someone (for example: by reading the ballot aloud, by explaining the boxes to check, by pointing out where to sign, etc.) </a:t>
            </a:r>
            <a:r>
              <a:rPr lang="en-US" b="1" dirty="0"/>
              <a:t>you must sign the area indicated on the inner envelope.</a:t>
            </a:r>
            <a:r>
              <a:rPr lang="en-US" dirty="0"/>
              <a:t> </a:t>
            </a:r>
            <a:endParaRPr lang="en-US" b="1" dirty="0"/>
          </a:p>
          <a:p>
            <a:pPr marL="228600" indent="-228600">
              <a:buFont typeface="+mj-lt"/>
              <a:buAutoNum type="arabicPeriod"/>
            </a:pPr>
            <a:r>
              <a:rPr lang="en-US" dirty="0"/>
              <a:t>Click on the “VIDEO” hyperlink and play the 4-minute LWV video on Voting By Mail in Monmouth County. </a:t>
            </a:r>
            <a:r>
              <a:rPr lang="en-US" i="1" dirty="0"/>
              <a:t>You must be in the “Slideshow” mode for the hyperlink to work.</a:t>
            </a:r>
          </a:p>
          <a:p>
            <a:pPr marL="0" indent="0">
              <a:buNone/>
            </a:pPr>
            <a:r>
              <a:rPr lang="en-US" i="1" dirty="0"/>
              <a:t>SAMPLE CERTIFICATION FORM (from 2020 NJ Primary)</a:t>
            </a:r>
            <a:endParaRPr lang="en-US" dirty="0"/>
          </a:p>
        </p:txBody>
      </p:sp>
      <p:pic>
        <p:nvPicPr>
          <p:cNvPr id="7" name="Picture 6">
            <a:extLst>
              <a:ext uri="{FF2B5EF4-FFF2-40B4-BE49-F238E27FC236}">
                <a16:creationId xmlns:a16="http://schemas.microsoft.com/office/drawing/2014/main" id="{A6B3EC12-0305-C945-A91A-2051AA4986CA}"/>
              </a:ext>
            </a:extLst>
          </p:cNvPr>
          <p:cNvPicPr>
            <a:picLocks noChangeAspect="1"/>
          </p:cNvPicPr>
          <p:nvPr/>
        </p:nvPicPr>
        <p:blipFill>
          <a:blip r:embed="rId3"/>
          <a:stretch>
            <a:fillRect/>
          </a:stretch>
        </p:blipFill>
        <p:spPr>
          <a:xfrm>
            <a:off x="1043814" y="6580908"/>
            <a:ext cx="4770372" cy="2113973"/>
          </a:xfrm>
          <a:prstGeom prst="rect">
            <a:avLst/>
          </a:prstGeom>
        </p:spPr>
      </p:pic>
    </p:spTree>
    <p:extLst>
      <p:ext uri="{BB962C8B-B14F-4D97-AF65-F5344CB8AC3E}">
        <p14:creationId xmlns:p14="http://schemas.microsoft.com/office/powerpoint/2010/main" val="9677191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Bef>
                <a:spcPts val="1200"/>
              </a:spcBef>
              <a:buFont typeface="Arial" panose="020B0604020202020204" pitchFamily="34" charset="0"/>
              <a:buChar char="•"/>
            </a:pPr>
            <a:r>
              <a:rPr lang="en-US" sz="1200" dirty="0"/>
              <a:t>The U.S. Election Assistance Commission recommends having one drop box for every 15K to20K voters.  At least 20 stats do not have any drop boxes for voters and many more do not have as many as the EAC recommends. (</a:t>
            </a:r>
            <a:r>
              <a:rPr lang="en-US" sz="1200" i="1" dirty="0"/>
              <a:t>Slate, </a:t>
            </a:r>
            <a:r>
              <a:rPr lang="en-US" sz="1200" dirty="0"/>
              <a:t>“What Congress needs to do now to secure election day, July 30, 2020</a:t>
            </a:r>
            <a:r>
              <a:rPr lang="en-US" sz="1200" i="1" dirty="0"/>
              <a:t>)</a:t>
            </a:r>
          </a:p>
          <a:p>
            <a:pPr marL="171450" indent="-171450">
              <a:spcBef>
                <a:spcPts val="1200"/>
              </a:spcBef>
              <a:buFont typeface="Arial" panose="020B0604020202020204" pitchFamily="34" charset="0"/>
              <a:buChar char="•"/>
            </a:pPr>
            <a:r>
              <a:rPr lang="en-US" sz="1200" b="1" dirty="0"/>
              <a:t>NJ Executive Order 177:</a:t>
            </a:r>
          </a:p>
          <a:p>
            <a:pPr marL="528066" lvl="1" indent="-171450">
              <a:spcBef>
                <a:spcPts val="1200"/>
              </a:spcBef>
              <a:buFont typeface="Arial" panose="020B0604020202020204" pitchFamily="34" charset="0"/>
              <a:buChar char="•"/>
            </a:pPr>
            <a:r>
              <a:rPr lang="en-US" sz="1200" b="1" dirty="0"/>
              <a:t>Polling places: </a:t>
            </a:r>
            <a:r>
              <a:rPr lang="en-US" dirty="0"/>
              <a:t>the county Boards of Elections shall designate each polling place as a location to receive voted mail-in ballots. A voter may return only the mail- in ballot that they personally voted to their designated polling place. </a:t>
            </a:r>
          </a:p>
          <a:p>
            <a:pPr marL="528066" lvl="1" indent="-171450">
              <a:spcBef>
                <a:spcPts val="1200"/>
              </a:spcBef>
              <a:buFont typeface="Arial" panose="020B0604020202020204" pitchFamily="34" charset="0"/>
              <a:buChar char="•"/>
            </a:pPr>
            <a:r>
              <a:rPr lang="en-US" sz="1200" b="1" dirty="0">
                <a:solidFill>
                  <a:prstClr val="black"/>
                </a:solidFill>
              </a:rPr>
              <a:t>Drop Boxes: </a:t>
            </a:r>
            <a:r>
              <a:rPr lang="en-US" dirty="0"/>
              <a:t>each county shall have at least a total of ten (10) secure ballot drop boxes in locations that are readily accessible to the registered voters within the county. </a:t>
            </a:r>
          </a:p>
          <a:p>
            <a:pPr marL="528066" lvl="1" indent="-171450">
              <a:spcBef>
                <a:spcPts val="1200"/>
              </a:spcBef>
              <a:buFont typeface="Arial" panose="020B0604020202020204" pitchFamily="34" charset="0"/>
              <a:buChar char="•"/>
            </a:pPr>
            <a:r>
              <a:rPr lang="en-US" sz="1400" b="1" dirty="0">
                <a:solidFill>
                  <a:prstClr val="black"/>
                </a:solidFill>
              </a:rPr>
              <a:t>USPS: </a:t>
            </a:r>
            <a:r>
              <a:rPr lang="en-US" dirty="0"/>
              <a:t>Every vote-by-mail ballot that is postmarked on or before November 3, 2020, and that is received by November 10, 2020, at 8:00 p.m. shall be considered valid Every ballot without a postmark, and ballots mis-marked and confirmed by the post office that those ballots were received by the post office on or before November 3, 2020, that is received by the county Boards of Elections from the United States Postal Service within forty-eight (48) hours of the closing of polls on November 3, 2020, shall be considered valid </a:t>
            </a:r>
          </a:p>
          <a:p>
            <a:pPr marL="528066" lvl="1" indent="-171450">
              <a:spcBef>
                <a:spcPts val="1200"/>
              </a:spcBef>
              <a:buFont typeface="Arial" panose="020B0604020202020204" pitchFamily="34" charset="0"/>
              <a:buChar char="•"/>
            </a:pPr>
            <a:endParaRPr lang="en-US" dirty="0"/>
          </a:p>
          <a:p>
            <a:pPr marL="528066" lvl="1" indent="-171450">
              <a:spcBef>
                <a:spcPts val="1200"/>
              </a:spcBef>
              <a:buFont typeface="Arial" panose="020B0604020202020204" pitchFamily="34" charset="0"/>
              <a:buChar char="•"/>
            </a:pPr>
            <a:endParaRPr lang="en-US" sz="1200" dirty="0"/>
          </a:p>
          <a:p>
            <a:pPr marL="528066" lvl="1" indent="-171450">
              <a:spcBef>
                <a:spcPts val="1200"/>
              </a:spcBef>
              <a:buFont typeface="Arial" panose="020B0604020202020204" pitchFamily="34" charset="0"/>
              <a:buChar char="•"/>
            </a:pPr>
            <a:endParaRPr lang="en-US" sz="1200" b="1" dirty="0"/>
          </a:p>
          <a:p>
            <a:pPr marL="171450" indent="-171450">
              <a:spcBef>
                <a:spcPts val="1200"/>
              </a:spcBef>
              <a:buFont typeface="Arial" panose="020B0604020202020204" pitchFamily="34" charset="0"/>
              <a:buChar char="•"/>
            </a:pPr>
            <a:endParaRPr lang="en-US" sz="1200" dirty="0"/>
          </a:p>
          <a:p>
            <a:pPr marL="171450" indent="-171450">
              <a:spcBef>
                <a:spcPts val="1200"/>
              </a:spcBef>
              <a:buFont typeface="Arial" panose="020B0604020202020204" pitchFamily="34" charset="0"/>
              <a:buChar char="•"/>
            </a:pPr>
            <a:endParaRPr lang="en-US" sz="1200" dirty="0"/>
          </a:p>
        </p:txBody>
      </p:sp>
      <p:sp>
        <p:nvSpPr>
          <p:cNvPr id="4" name="Slide Number Placeholder 3"/>
          <p:cNvSpPr>
            <a:spLocks noGrp="1"/>
          </p:cNvSpPr>
          <p:nvPr>
            <p:ph type="sldNum" sz="quarter" idx="5"/>
          </p:nvPr>
        </p:nvSpPr>
        <p:spPr/>
        <p:txBody>
          <a:bodyPr/>
          <a:lstStyle/>
          <a:p>
            <a:fld id="{47BA6119-E000-5E40-85F6-771FA96E7D47}" type="slidenum">
              <a:rPr lang="en-US" smtClean="0"/>
              <a:t>19</a:t>
            </a:fld>
            <a:endParaRPr lang="en-US"/>
          </a:p>
        </p:txBody>
      </p:sp>
    </p:spTree>
    <p:extLst>
      <p:ext uri="{BB962C8B-B14F-4D97-AF65-F5344CB8AC3E}">
        <p14:creationId xmlns:p14="http://schemas.microsoft.com/office/powerpoint/2010/main" val="11634501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00138"/>
            <a:ext cx="4114800" cy="3086100"/>
          </a:xfrm>
        </p:spPr>
      </p:sp>
      <p:sp>
        <p:nvSpPr>
          <p:cNvPr id="3" name="Notes Placeholder 2"/>
          <p:cNvSpPr>
            <a:spLocks noGrp="1"/>
          </p:cNvSpPr>
          <p:nvPr>
            <p:ph type="body" idx="1"/>
          </p:nvPr>
        </p:nvSpPr>
        <p:spPr>
          <a:xfrm>
            <a:off x="511175" y="4262004"/>
            <a:ext cx="5835650" cy="4466360"/>
          </a:xfrm>
        </p:spPr>
        <p:txBody>
          <a:bodyPr/>
          <a:lstStyle/>
          <a:p>
            <a:r>
              <a:rPr lang="en-US" sz="900" i="1" dirty="0"/>
              <a:t>Both GOP candidates for Congress in New Jersey’s 6th district have been tossed off the ballot for not having enough signatures, leaving Rep. Frank Pallone (D-Long Branch) unopposed unless a Republican can secure 100 write-in votes in the July 7 primary election.</a:t>
            </a:r>
            <a:endParaRPr lang="en-US" sz="900" b="1" i="1" dirty="0"/>
          </a:p>
          <a:p>
            <a:r>
              <a:rPr lang="en-US" sz="1200" b="1" dirty="0"/>
              <a:t>Marijuana Legalization Amendment. </a:t>
            </a:r>
            <a:r>
              <a:rPr lang="en-US" sz="1050" dirty="0"/>
              <a:t>A </a:t>
            </a:r>
            <a:r>
              <a:rPr lang="en-US" sz="1050" b="1" dirty="0"/>
              <a:t>"yes"</a:t>
            </a:r>
            <a:r>
              <a:rPr lang="en-US" sz="1050" dirty="0"/>
              <a:t> vote </a:t>
            </a:r>
            <a:r>
              <a:rPr lang="en-US" sz="1050" u="sng" dirty="0"/>
              <a:t>supports</a:t>
            </a:r>
            <a:r>
              <a:rPr lang="en-US" sz="1050" dirty="0"/>
              <a:t> </a:t>
            </a:r>
            <a:r>
              <a:rPr lang="en-US" sz="1050" dirty="0" err="1"/>
              <a:t>egalizing</a:t>
            </a:r>
            <a:r>
              <a:rPr lang="en-US" sz="1050" dirty="0"/>
              <a:t> the possession and use of marijuana for persons age 21 and older and legalize the cultivation, processing, and sale of retail marijuana.</a:t>
            </a:r>
          </a:p>
          <a:p>
            <a:r>
              <a:rPr lang="en-US" sz="1050" dirty="0"/>
              <a:t>A </a:t>
            </a:r>
            <a:r>
              <a:rPr lang="en-US" sz="1050" b="1" dirty="0"/>
              <a:t>"no"</a:t>
            </a:r>
            <a:r>
              <a:rPr lang="en-US" sz="1050" dirty="0"/>
              <a:t> vote </a:t>
            </a:r>
            <a:r>
              <a:rPr lang="en-US" sz="1050" u="sng" dirty="0"/>
              <a:t>opposes</a:t>
            </a:r>
            <a:r>
              <a:rPr lang="en-US" sz="1050" dirty="0"/>
              <a:t> this constitutional amendment</a:t>
            </a:r>
          </a:p>
          <a:p>
            <a:pPr lvl="1"/>
            <a:r>
              <a:rPr lang="en-US" sz="900" dirty="0"/>
              <a:t>The five-member Cannabis Regulatory Commission (CRC), first established to oversee the state's medical-marijuana program, would be responsible for regulating the cultivation, processing, and sale of recreational marijuana.</a:t>
            </a:r>
            <a:r>
              <a:rPr lang="en-US" sz="900" baseline="30000" dirty="0">
                <a:hlinkClick r:id="rId3"/>
              </a:rPr>
              <a:t>[1]</a:t>
            </a:r>
            <a:endParaRPr lang="en-US" sz="900" dirty="0"/>
          </a:p>
          <a:p>
            <a:pPr lvl="1"/>
            <a:r>
              <a:rPr lang="en-US" sz="900" dirty="0"/>
              <a:t>The state sales tax (6.625 percent) would apply to recreational marijuana but prohibit additional state sales taxes. The state Legislature would be authorized to allow local governments to enact an additional 2 percent sales tax on recreational marijuana.</a:t>
            </a:r>
            <a:r>
              <a:rPr lang="en-US" sz="900" baseline="30000" dirty="0">
                <a:hlinkClick r:id="rId3"/>
              </a:rPr>
              <a:t>[1]</a:t>
            </a:r>
            <a:endParaRPr lang="en-US" sz="900" dirty="0"/>
          </a:p>
          <a:p>
            <a:pPr lvl="1"/>
            <a:r>
              <a:rPr lang="en-US" sz="900" dirty="0"/>
              <a:t>The ballot measure would not provide additional specifics, such as possession limits, home-grow rules, and retail regulations; rather, the legislature and CRC would need to enact laws and regulations.</a:t>
            </a:r>
          </a:p>
          <a:p>
            <a:pPr lvl="1"/>
            <a:r>
              <a:rPr lang="en-US" sz="900" dirty="0"/>
              <a:t>(Supported by 68% of likely voter and 61% of registered voters)</a:t>
            </a:r>
          </a:p>
          <a:p>
            <a:r>
              <a:rPr lang="en-US" sz="1100" b="1" dirty="0"/>
              <a:t>Tax Exemption Amendment. </a:t>
            </a:r>
            <a:r>
              <a:rPr lang="en-US" sz="1200" dirty="0"/>
              <a:t>The ballot measure would expand the state’s $250 property tax deduction for wartime veterans to include peacetime veterans as well. It would also expand the 100 percent property tax exemption for disabled wartime veterans with total and permanent service-related disabilities to disabled peacetime veterans.</a:t>
            </a:r>
            <a:endParaRPr lang="en-US" sz="900" b="1" dirty="0"/>
          </a:p>
          <a:p>
            <a:r>
              <a:rPr lang="en-US" sz="1100" b="1" dirty="0"/>
              <a:t>Extending redistricting . W</a:t>
            </a:r>
            <a:r>
              <a:rPr lang="en-US" dirty="0"/>
              <a:t>ould postpone state legislative redistricting until after the </a:t>
            </a:r>
            <a:r>
              <a:rPr lang="en-US" dirty="0">
                <a:hlinkClick r:id="rId4" tooltip="State legislative elections, 2021"/>
              </a:rPr>
              <a:t>election on Nov. 2, 2021</a:t>
            </a:r>
            <a:r>
              <a:rPr lang="en-US" dirty="0"/>
              <a:t>, should the state receive federal census data after February 15, 2021. Current state legislative districts, would apply for the 2021 The constitutional amendment would also use this delayed timeline in future redistricting cycles should federal census data be received after February 15 in 2031, 2041, 2051, and so on.</a:t>
            </a:r>
          </a:p>
          <a:p>
            <a:br>
              <a:rPr lang="en-US" sz="1200" dirty="0"/>
            </a:br>
            <a:endParaRPr lang="en-US" sz="1100" dirty="0"/>
          </a:p>
        </p:txBody>
      </p:sp>
      <p:sp>
        <p:nvSpPr>
          <p:cNvPr id="4" name="Slide Number Placeholder 3"/>
          <p:cNvSpPr>
            <a:spLocks noGrp="1"/>
          </p:cNvSpPr>
          <p:nvPr>
            <p:ph type="sldNum" sz="quarter" idx="10"/>
          </p:nvPr>
        </p:nvSpPr>
        <p:spPr>
          <a:xfrm>
            <a:off x="5070763" y="8685213"/>
            <a:ext cx="1785649" cy="458787"/>
          </a:xfrm>
        </p:spPr>
        <p:txBody>
          <a:bodyPr/>
          <a:lstStyle/>
          <a:p>
            <a:fld id="{47BA6119-E000-5E40-85F6-771FA96E7D47}" type="slidenum">
              <a:rPr lang="en-US" smtClean="0"/>
              <a:t>2</a:t>
            </a:fld>
            <a:endParaRPr lang="en-US" dirty="0"/>
          </a:p>
        </p:txBody>
      </p:sp>
    </p:spTree>
    <p:extLst>
      <p:ext uri="{BB962C8B-B14F-4D97-AF65-F5344CB8AC3E}">
        <p14:creationId xmlns:p14="http://schemas.microsoft.com/office/powerpoint/2010/main" val="13029859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Bef>
                <a:spcPts val="1200"/>
              </a:spcBef>
              <a:buFont typeface="Arial" panose="020B0604020202020204" pitchFamily="34" charset="0"/>
              <a:buChar char="•"/>
            </a:pPr>
            <a:r>
              <a:rPr lang="en-US" sz="1200" dirty="0"/>
              <a:t>The U.S. Election Assistance Commission recommends having one drop box for every 15K to20K voters.  At least 20 stats do not have any drop boxes for voters and many more do not have as many as the EAC recommends. (</a:t>
            </a:r>
            <a:r>
              <a:rPr lang="en-US" sz="1200" i="1" dirty="0"/>
              <a:t>Slate, </a:t>
            </a:r>
            <a:r>
              <a:rPr lang="en-US" sz="1200" dirty="0"/>
              <a:t>“What Congress needs to do now to secure election day, July 30, 2020</a:t>
            </a:r>
            <a:r>
              <a:rPr lang="en-US" sz="1200" i="1" dirty="0"/>
              <a:t>)</a:t>
            </a:r>
          </a:p>
          <a:p>
            <a:pPr marL="171450" indent="-171450">
              <a:spcBef>
                <a:spcPts val="1200"/>
              </a:spcBef>
              <a:buFont typeface="Arial" panose="020B0604020202020204" pitchFamily="34" charset="0"/>
              <a:buChar char="•"/>
            </a:pPr>
            <a:r>
              <a:rPr lang="en-US" sz="1200" b="1" dirty="0"/>
              <a:t>NJ Executive Order 177:</a:t>
            </a:r>
          </a:p>
          <a:p>
            <a:pPr marL="528066" lvl="1" indent="-171450">
              <a:spcBef>
                <a:spcPts val="1200"/>
              </a:spcBef>
              <a:buFont typeface="Arial" panose="020B0604020202020204" pitchFamily="34" charset="0"/>
              <a:buChar char="•"/>
            </a:pPr>
            <a:r>
              <a:rPr lang="en-US" sz="1200" b="1" dirty="0"/>
              <a:t>Polling places: </a:t>
            </a:r>
            <a:r>
              <a:rPr lang="en-US" dirty="0"/>
              <a:t>the county Boards of Elections shall designate each polling place as a location to receive voted mail-in ballots. A voter may return only the mail- in ballot that they personally voted to their designated polling place. </a:t>
            </a:r>
          </a:p>
          <a:p>
            <a:pPr marL="528066" lvl="1" indent="-171450">
              <a:spcBef>
                <a:spcPts val="1200"/>
              </a:spcBef>
              <a:buFont typeface="Arial" panose="020B0604020202020204" pitchFamily="34" charset="0"/>
              <a:buChar char="•"/>
            </a:pPr>
            <a:r>
              <a:rPr lang="en-US" sz="1200" b="1" dirty="0">
                <a:solidFill>
                  <a:prstClr val="black"/>
                </a:solidFill>
              </a:rPr>
              <a:t>Drop Boxes: </a:t>
            </a:r>
            <a:r>
              <a:rPr lang="en-US" dirty="0"/>
              <a:t>each county shall have at least a total of ten (10) secure ballot drop boxes in locations that are readily accessible to the registered voters within the county. </a:t>
            </a:r>
          </a:p>
          <a:p>
            <a:pPr marL="528066" lvl="1" indent="-171450">
              <a:spcBef>
                <a:spcPts val="1200"/>
              </a:spcBef>
              <a:buFont typeface="Arial" panose="020B0604020202020204" pitchFamily="34" charset="0"/>
              <a:buChar char="•"/>
            </a:pPr>
            <a:r>
              <a:rPr lang="en-US" sz="1400" b="1" dirty="0">
                <a:solidFill>
                  <a:prstClr val="black"/>
                </a:solidFill>
              </a:rPr>
              <a:t>USPS: </a:t>
            </a:r>
            <a:r>
              <a:rPr lang="en-US" dirty="0"/>
              <a:t>Every vote-by-mail ballot that is postmarked on or before November 3, 2020, and that is received by November 10, 2020, at 8:00 p.m. shall be considered valid Every ballot without a postmark, and ballots mis-marked and confirmed by the post office that those ballots were received by the post office on or before November 3, 2020, that is received by the county Boards of Elections from the United States Postal Service within forty-eight (48) hours of the closing of polls on November 3, 2020, shall be considered valid </a:t>
            </a:r>
          </a:p>
          <a:p>
            <a:pPr marL="528066" lvl="1" indent="-171450">
              <a:spcBef>
                <a:spcPts val="1200"/>
              </a:spcBef>
              <a:buFont typeface="Arial" panose="020B0604020202020204" pitchFamily="34" charset="0"/>
              <a:buChar char="•"/>
            </a:pPr>
            <a:endParaRPr lang="en-US" dirty="0"/>
          </a:p>
          <a:p>
            <a:pPr marL="528066" lvl="1" indent="-171450">
              <a:spcBef>
                <a:spcPts val="1200"/>
              </a:spcBef>
              <a:buFont typeface="Arial" panose="020B0604020202020204" pitchFamily="34" charset="0"/>
              <a:buChar char="•"/>
            </a:pPr>
            <a:endParaRPr lang="en-US" sz="1200" dirty="0"/>
          </a:p>
          <a:p>
            <a:pPr marL="528066" lvl="1" indent="-171450">
              <a:spcBef>
                <a:spcPts val="1200"/>
              </a:spcBef>
              <a:buFont typeface="Arial" panose="020B0604020202020204" pitchFamily="34" charset="0"/>
              <a:buChar char="•"/>
            </a:pPr>
            <a:endParaRPr lang="en-US" sz="1200" b="1" dirty="0"/>
          </a:p>
          <a:p>
            <a:pPr marL="171450" indent="-171450">
              <a:spcBef>
                <a:spcPts val="1200"/>
              </a:spcBef>
              <a:buFont typeface="Arial" panose="020B0604020202020204" pitchFamily="34" charset="0"/>
              <a:buChar char="•"/>
            </a:pPr>
            <a:endParaRPr lang="en-US" sz="1200" dirty="0"/>
          </a:p>
          <a:p>
            <a:pPr marL="171450" indent="-171450">
              <a:spcBef>
                <a:spcPts val="1200"/>
              </a:spcBef>
              <a:buFont typeface="Arial" panose="020B0604020202020204" pitchFamily="34" charset="0"/>
              <a:buChar char="•"/>
            </a:pPr>
            <a:endParaRPr lang="en-US" sz="1200" dirty="0"/>
          </a:p>
        </p:txBody>
      </p:sp>
      <p:sp>
        <p:nvSpPr>
          <p:cNvPr id="4" name="Slide Number Placeholder 3"/>
          <p:cNvSpPr>
            <a:spLocks noGrp="1"/>
          </p:cNvSpPr>
          <p:nvPr>
            <p:ph type="sldNum" sz="quarter" idx="5"/>
          </p:nvPr>
        </p:nvSpPr>
        <p:spPr/>
        <p:txBody>
          <a:bodyPr/>
          <a:lstStyle/>
          <a:p>
            <a:fld id="{47BA6119-E000-5E40-85F6-771FA96E7D47}" type="slidenum">
              <a:rPr lang="en-US" smtClean="0"/>
              <a:t>20</a:t>
            </a:fld>
            <a:endParaRPr lang="en-US"/>
          </a:p>
        </p:txBody>
      </p:sp>
    </p:spTree>
    <p:extLst>
      <p:ext uri="{BB962C8B-B14F-4D97-AF65-F5344CB8AC3E}">
        <p14:creationId xmlns:p14="http://schemas.microsoft.com/office/powerpoint/2010/main" val="29981025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47BA6119-E000-5E40-85F6-771FA96E7D47}" type="slidenum">
              <a:rPr lang="en-US" smtClean="0"/>
              <a:t>21</a:t>
            </a:fld>
            <a:endParaRPr lang="en-US" dirty="0"/>
          </a:p>
        </p:txBody>
      </p:sp>
      <p:sp>
        <p:nvSpPr>
          <p:cNvPr id="5" name="Notes Placeholder 2">
            <a:extLst>
              <a:ext uri="{FF2B5EF4-FFF2-40B4-BE49-F238E27FC236}">
                <a16:creationId xmlns:a16="http://schemas.microsoft.com/office/drawing/2014/main" id="{DD5A90AD-BF2D-D442-B5EC-339A060904EB}"/>
              </a:ext>
            </a:extLst>
          </p:cNvPr>
          <p:cNvSpPr txBox="1">
            <a:spLocks/>
          </p:cNvSpPr>
          <p:nvPr/>
        </p:nvSpPr>
        <p:spPr>
          <a:xfrm>
            <a:off x="523101" y="4400550"/>
            <a:ext cx="5904643" cy="1336221"/>
          </a:xfrm>
          <a:prstGeom prst="rect">
            <a:avLst/>
          </a:prstGeom>
        </p:spPr>
        <p:txBody>
          <a:bodyPr vert="horz" lIns="91440" tIns="45720" rIns="91440" bIns="45720" rtlCol="0"/>
          <a:lstStyle>
            <a:lvl1pPr marL="171450" indent="-171450" algn="l" defTabSz="713232" rtl="0" eaLnBrk="1" latinLnBrk="0" hangingPunct="1">
              <a:spcBef>
                <a:spcPts val="1200"/>
              </a:spcBef>
              <a:buFont typeface="Arial" panose="020B0604020202020204" pitchFamily="34" charset="0"/>
              <a:buChar char="•"/>
              <a:defRPr sz="1200" kern="1200">
                <a:solidFill>
                  <a:schemeClr val="tx1"/>
                </a:solidFill>
                <a:latin typeface="+mn-lt"/>
                <a:ea typeface="+mn-ea"/>
                <a:cs typeface="+mn-cs"/>
              </a:defRPr>
            </a:lvl1pPr>
            <a:lvl2pPr marL="528066" indent="-171450" algn="l" defTabSz="713232" rtl="0" eaLnBrk="1" latinLnBrk="0" hangingPunct="1">
              <a:spcBef>
                <a:spcPts val="1200"/>
              </a:spcBef>
              <a:buFont typeface="Arial" panose="020B0604020202020204" pitchFamily="34" charset="0"/>
              <a:buChar char="•"/>
              <a:defRPr sz="1200" kern="1200">
                <a:solidFill>
                  <a:schemeClr val="tx1"/>
                </a:solidFill>
                <a:latin typeface="+mn-lt"/>
                <a:ea typeface="+mn-ea"/>
                <a:cs typeface="+mn-cs"/>
              </a:defRPr>
            </a:lvl2pPr>
            <a:lvl3pPr marL="884682" indent="-171450" algn="l" defTabSz="713232" rtl="0" eaLnBrk="1" latinLnBrk="0" hangingPunct="1">
              <a:spcBef>
                <a:spcPts val="1200"/>
              </a:spcBef>
              <a:buFont typeface="Arial" panose="020B0604020202020204" pitchFamily="34" charset="0"/>
              <a:buChar char="•"/>
              <a:defRPr sz="1200" kern="1200">
                <a:solidFill>
                  <a:schemeClr val="tx1"/>
                </a:solidFill>
                <a:latin typeface="+mn-lt"/>
                <a:ea typeface="+mn-ea"/>
                <a:cs typeface="+mn-cs"/>
              </a:defRPr>
            </a:lvl3pPr>
            <a:lvl4pPr marL="1241298" indent="-171450" algn="l" defTabSz="713232" rtl="0" eaLnBrk="1" latinLnBrk="0" hangingPunct="1">
              <a:spcBef>
                <a:spcPts val="1200"/>
              </a:spcBef>
              <a:buFont typeface="Arial" panose="020B0604020202020204" pitchFamily="34" charset="0"/>
              <a:buChar char="•"/>
              <a:defRPr sz="1200" kern="1200">
                <a:solidFill>
                  <a:schemeClr val="tx1"/>
                </a:solidFill>
                <a:latin typeface="+mn-lt"/>
                <a:ea typeface="+mn-ea"/>
                <a:cs typeface="+mn-cs"/>
              </a:defRPr>
            </a:lvl4pPr>
            <a:lvl5pPr marL="1597914" indent="-171450" algn="l" defTabSz="713232" rtl="0" eaLnBrk="1" latinLnBrk="0" hangingPunct="1">
              <a:spcBef>
                <a:spcPts val="1200"/>
              </a:spcBef>
              <a:buFont typeface="Arial" panose="020B0604020202020204" pitchFamily="34" charset="0"/>
              <a:buChar char="•"/>
              <a:defRPr sz="1200" kern="1200">
                <a:solidFill>
                  <a:schemeClr val="tx1"/>
                </a:solidFill>
                <a:latin typeface="+mn-lt"/>
                <a:ea typeface="+mn-ea"/>
                <a:cs typeface="+mn-cs"/>
              </a:defRPr>
            </a:lvl5pPr>
            <a:lvl6pPr marL="1783080" algn="l" defTabSz="713232" rtl="0" eaLnBrk="1" latinLnBrk="0" hangingPunct="1">
              <a:defRPr sz="936" kern="1200">
                <a:solidFill>
                  <a:schemeClr val="tx1"/>
                </a:solidFill>
                <a:latin typeface="+mn-lt"/>
                <a:ea typeface="+mn-ea"/>
                <a:cs typeface="+mn-cs"/>
              </a:defRPr>
            </a:lvl6pPr>
            <a:lvl7pPr marL="2139696" algn="l" defTabSz="713232" rtl="0" eaLnBrk="1" latinLnBrk="0" hangingPunct="1">
              <a:defRPr sz="936" kern="1200">
                <a:solidFill>
                  <a:schemeClr val="tx1"/>
                </a:solidFill>
                <a:latin typeface="+mn-lt"/>
                <a:ea typeface="+mn-ea"/>
                <a:cs typeface="+mn-cs"/>
              </a:defRPr>
            </a:lvl7pPr>
            <a:lvl8pPr marL="2496312" algn="l" defTabSz="713232" rtl="0" eaLnBrk="1" latinLnBrk="0" hangingPunct="1">
              <a:defRPr sz="936" kern="1200">
                <a:solidFill>
                  <a:schemeClr val="tx1"/>
                </a:solidFill>
                <a:latin typeface="+mn-lt"/>
                <a:ea typeface="+mn-ea"/>
                <a:cs typeface="+mn-cs"/>
              </a:defRPr>
            </a:lvl8pPr>
            <a:lvl9pPr marL="2852928" algn="l" defTabSz="713232" rtl="0" eaLnBrk="1" latinLnBrk="0" hangingPunct="1">
              <a:defRPr sz="936" kern="1200">
                <a:solidFill>
                  <a:schemeClr val="tx1"/>
                </a:solidFill>
                <a:latin typeface="+mn-lt"/>
                <a:ea typeface="+mn-ea"/>
                <a:cs typeface="+mn-cs"/>
              </a:defRPr>
            </a:lvl9pPr>
          </a:lstStyle>
          <a:p>
            <a:r>
              <a:rPr lang="en-US" dirty="0"/>
              <a:t>“We had a conference call this afternoon with the State Division of Elections to discuss recent election legislation and its impact on our November 2020 General Election process.  It was confirmed that the increase to 5 Bearer ballots for family members living in the same household does not go into affect until 2021; therefore, the limit is still three (3).”  Aug. 31, 2020</a:t>
            </a:r>
            <a:br>
              <a:rPr lang="en-US" dirty="0"/>
            </a:br>
            <a:endParaRPr lang="en-US" dirty="0"/>
          </a:p>
          <a:p>
            <a:pPr marL="0" indent="0">
              <a:spcBef>
                <a:spcPts val="0"/>
              </a:spcBef>
              <a:buNone/>
            </a:pPr>
            <a:r>
              <a:rPr lang="en-US" dirty="0"/>
              <a:t>Robin Major, Administrator</a:t>
            </a:r>
          </a:p>
          <a:p>
            <a:pPr marL="0" indent="0">
              <a:spcBef>
                <a:spcPts val="0"/>
              </a:spcBef>
              <a:buNone/>
            </a:pPr>
            <a:r>
              <a:rPr lang="en-US" dirty="0"/>
              <a:t>Board of Elections</a:t>
            </a:r>
          </a:p>
          <a:p>
            <a:pPr marL="0" indent="0">
              <a:spcBef>
                <a:spcPts val="0"/>
              </a:spcBef>
              <a:buNone/>
            </a:pPr>
            <a:r>
              <a:rPr lang="en-US" dirty="0"/>
              <a:t>(732) 431-7802, ext. 2750 </a:t>
            </a:r>
          </a:p>
        </p:txBody>
      </p:sp>
    </p:spTree>
    <p:extLst>
      <p:ext uri="{BB962C8B-B14F-4D97-AF65-F5344CB8AC3E}">
        <p14:creationId xmlns:p14="http://schemas.microsoft.com/office/powerpoint/2010/main" val="9469604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47BA6119-E000-5E40-85F6-771FA96E7D47}" type="slidenum">
              <a:rPr lang="en-US" smtClean="0"/>
              <a:t>22</a:t>
            </a:fld>
            <a:endParaRPr lang="en-US" dirty="0"/>
          </a:p>
        </p:txBody>
      </p:sp>
      <p:sp>
        <p:nvSpPr>
          <p:cNvPr id="5" name="Notes Placeholder 2">
            <a:extLst>
              <a:ext uri="{FF2B5EF4-FFF2-40B4-BE49-F238E27FC236}">
                <a16:creationId xmlns:a16="http://schemas.microsoft.com/office/drawing/2014/main" id="{DD5A90AD-BF2D-D442-B5EC-339A060904EB}"/>
              </a:ext>
            </a:extLst>
          </p:cNvPr>
          <p:cNvSpPr txBox="1">
            <a:spLocks/>
          </p:cNvSpPr>
          <p:nvPr/>
        </p:nvSpPr>
        <p:spPr>
          <a:xfrm>
            <a:off x="523101" y="4400550"/>
            <a:ext cx="5904643" cy="1336221"/>
          </a:xfrm>
          <a:prstGeom prst="rect">
            <a:avLst/>
          </a:prstGeom>
        </p:spPr>
        <p:txBody>
          <a:bodyPr vert="horz" lIns="91440" tIns="45720" rIns="91440" bIns="45720" rtlCol="0"/>
          <a:lstStyle>
            <a:lvl1pPr marL="171450" indent="-171450" algn="l" defTabSz="713232" rtl="0" eaLnBrk="1" latinLnBrk="0" hangingPunct="1">
              <a:spcBef>
                <a:spcPts val="1200"/>
              </a:spcBef>
              <a:buFont typeface="Arial" panose="020B0604020202020204" pitchFamily="34" charset="0"/>
              <a:buChar char="•"/>
              <a:defRPr sz="1200" kern="1200">
                <a:solidFill>
                  <a:schemeClr val="tx1"/>
                </a:solidFill>
                <a:latin typeface="+mn-lt"/>
                <a:ea typeface="+mn-ea"/>
                <a:cs typeface="+mn-cs"/>
              </a:defRPr>
            </a:lvl1pPr>
            <a:lvl2pPr marL="528066" indent="-171450" algn="l" defTabSz="713232" rtl="0" eaLnBrk="1" latinLnBrk="0" hangingPunct="1">
              <a:spcBef>
                <a:spcPts val="1200"/>
              </a:spcBef>
              <a:buFont typeface="Arial" panose="020B0604020202020204" pitchFamily="34" charset="0"/>
              <a:buChar char="•"/>
              <a:defRPr sz="1200" kern="1200">
                <a:solidFill>
                  <a:schemeClr val="tx1"/>
                </a:solidFill>
                <a:latin typeface="+mn-lt"/>
                <a:ea typeface="+mn-ea"/>
                <a:cs typeface="+mn-cs"/>
              </a:defRPr>
            </a:lvl2pPr>
            <a:lvl3pPr marL="884682" indent="-171450" algn="l" defTabSz="713232" rtl="0" eaLnBrk="1" latinLnBrk="0" hangingPunct="1">
              <a:spcBef>
                <a:spcPts val="1200"/>
              </a:spcBef>
              <a:buFont typeface="Arial" panose="020B0604020202020204" pitchFamily="34" charset="0"/>
              <a:buChar char="•"/>
              <a:defRPr sz="1200" kern="1200">
                <a:solidFill>
                  <a:schemeClr val="tx1"/>
                </a:solidFill>
                <a:latin typeface="+mn-lt"/>
                <a:ea typeface="+mn-ea"/>
                <a:cs typeface="+mn-cs"/>
              </a:defRPr>
            </a:lvl3pPr>
            <a:lvl4pPr marL="1241298" indent="-171450" algn="l" defTabSz="713232" rtl="0" eaLnBrk="1" latinLnBrk="0" hangingPunct="1">
              <a:spcBef>
                <a:spcPts val="1200"/>
              </a:spcBef>
              <a:buFont typeface="Arial" panose="020B0604020202020204" pitchFamily="34" charset="0"/>
              <a:buChar char="•"/>
              <a:defRPr sz="1200" kern="1200">
                <a:solidFill>
                  <a:schemeClr val="tx1"/>
                </a:solidFill>
                <a:latin typeface="+mn-lt"/>
                <a:ea typeface="+mn-ea"/>
                <a:cs typeface="+mn-cs"/>
              </a:defRPr>
            </a:lvl4pPr>
            <a:lvl5pPr marL="1597914" indent="-171450" algn="l" defTabSz="713232" rtl="0" eaLnBrk="1" latinLnBrk="0" hangingPunct="1">
              <a:spcBef>
                <a:spcPts val="1200"/>
              </a:spcBef>
              <a:buFont typeface="Arial" panose="020B0604020202020204" pitchFamily="34" charset="0"/>
              <a:buChar char="•"/>
              <a:defRPr sz="1200" kern="1200">
                <a:solidFill>
                  <a:schemeClr val="tx1"/>
                </a:solidFill>
                <a:latin typeface="+mn-lt"/>
                <a:ea typeface="+mn-ea"/>
                <a:cs typeface="+mn-cs"/>
              </a:defRPr>
            </a:lvl5pPr>
            <a:lvl6pPr marL="1783080" algn="l" defTabSz="713232" rtl="0" eaLnBrk="1" latinLnBrk="0" hangingPunct="1">
              <a:defRPr sz="936" kern="1200">
                <a:solidFill>
                  <a:schemeClr val="tx1"/>
                </a:solidFill>
                <a:latin typeface="+mn-lt"/>
                <a:ea typeface="+mn-ea"/>
                <a:cs typeface="+mn-cs"/>
              </a:defRPr>
            </a:lvl6pPr>
            <a:lvl7pPr marL="2139696" algn="l" defTabSz="713232" rtl="0" eaLnBrk="1" latinLnBrk="0" hangingPunct="1">
              <a:defRPr sz="936" kern="1200">
                <a:solidFill>
                  <a:schemeClr val="tx1"/>
                </a:solidFill>
                <a:latin typeface="+mn-lt"/>
                <a:ea typeface="+mn-ea"/>
                <a:cs typeface="+mn-cs"/>
              </a:defRPr>
            </a:lvl7pPr>
            <a:lvl8pPr marL="2496312" algn="l" defTabSz="713232" rtl="0" eaLnBrk="1" latinLnBrk="0" hangingPunct="1">
              <a:defRPr sz="936" kern="1200">
                <a:solidFill>
                  <a:schemeClr val="tx1"/>
                </a:solidFill>
                <a:latin typeface="+mn-lt"/>
                <a:ea typeface="+mn-ea"/>
                <a:cs typeface="+mn-cs"/>
              </a:defRPr>
            </a:lvl8pPr>
            <a:lvl9pPr marL="2852928" algn="l" defTabSz="713232" rtl="0" eaLnBrk="1" latinLnBrk="0" hangingPunct="1">
              <a:defRPr sz="936" kern="1200">
                <a:solidFill>
                  <a:schemeClr val="tx1"/>
                </a:solidFill>
                <a:latin typeface="+mn-lt"/>
                <a:ea typeface="+mn-ea"/>
                <a:cs typeface="+mn-cs"/>
              </a:defRPr>
            </a:lvl9pPr>
          </a:lstStyle>
          <a:p>
            <a:pPr>
              <a:spcBef>
                <a:spcPts val="0"/>
              </a:spcBef>
            </a:pPr>
            <a:r>
              <a:rPr lang="en-US" altLang="en-US" sz="1100" b="1" dirty="0"/>
              <a:t>May 2020: Alleged fraud in Paterson NJ Municipal Election </a:t>
            </a:r>
          </a:p>
          <a:p>
            <a:pPr lvl="1">
              <a:spcBef>
                <a:spcPts val="0"/>
              </a:spcBef>
            </a:pPr>
            <a:r>
              <a:rPr lang="en-US" sz="1100" dirty="0"/>
              <a:t>All vote-by-mail election, as pandemic precaution.</a:t>
            </a:r>
          </a:p>
          <a:p>
            <a:pPr lvl="1">
              <a:spcBef>
                <a:spcPts val="0"/>
              </a:spcBef>
            </a:pPr>
            <a:r>
              <a:rPr lang="en-US" sz="1100" dirty="0"/>
              <a:t>Irregularities reported (Post Service found hundreds of mail-in ballots in one mailbox). Under investigation.</a:t>
            </a:r>
          </a:p>
          <a:p>
            <a:pPr>
              <a:spcBef>
                <a:spcPts val="0"/>
              </a:spcBef>
            </a:pPr>
            <a:r>
              <a:rPr lang="en-US" altLang="en-US" sz="1100" b="1" dirty="0"/>
              <a:t>2018: Blade County, NC</a:t>
            </a:r>
          </a:p>
          <a:p>
            <a:pPr lvl="1">
              <a:spcBef>
                <a:spcPts val="0"/>
              </a:spcBef>
            </a:pPr>
            <a:r>
              <a:rPr lang="en-US" sz="1100" dirty="0"/>
              <a:t>Fraud uncovered by postelection audit.</a:t>
            </a:r>
          </a:p>
          <a:p>
            <a:pPr lvl="1">
              <a:spcBef>
                <a:spcPts val="0"/>
              </a:spcBef>
            </a:pPr>
            <a:r>
              <a:rPr lang="en-US" sz="1100" dirty="0"/>
              <a:t>Political operative submitted absentee ballots that were not filled out by voters.</a:t>
            </a:r>
          </a:p>
          <a:p>
            <a:pPr lvl="1">
              <a:spcBef>
                <a:spcPts val="0"/>
              </a:spcBef>
            </a:pPr>
            <a:r>
              <a:rPr lang="en-US" sz="1100" dirty="0"/>
              <a:t>Election invalidated. New election held</a:t>
            </a:r>
          </a:p>
        </p:txBody>
      </p:sp>
      <p:sp>
        <p:nvSpPr>
          <p:cNvPr id="8" name="Content Placeholder 1">
            <a:extLst>
              <a:ext uri="{FF2B5EF4-FFF2-40B4-BE49-F238E27FC236}">
                <a16:creationId xmlns:a16="http://schemas.microsoft.com/office/drawing/2014/main" id="{6BCE8A40-A70C-3546-8D7F-ED610DCDE2DD}"/>
              </a:ext>
            </a:extLst>
          </p:cNvPr>
          <p:cNvSpPr txBox="1">
            <a:spLocks/>
          </p:cNvSpPr>
          <p:nvPr/>
        </p:nvSpPr>
        <p:spPr>
          <a:xfrm>
            <a:off x="620486" y="7984991"/>
            <a:ext cx="5420455" cy="727443"/>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Wingdings" pitchFamily="2" charset="2"/>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10000"/>
              </a:lnSpc>
            </a:pPr>
            <a:r>
              <a:rPr lang="en-US" altLang="en-US" sz="1200" dirty="0">
                <a:latin typeface="Comic Sans MS" panose="030F0902030302020204" pitchFamily="66" charset="0"/>
              </a:rPr>
              <a:t>When someone tries an absentee ballot scheme like this clumsy attempt in Paterson, it is hard to hide.  People get caught.”</a:t>
            </a:r>
          </a:p>
          <a:p>
            <a:pPr algn="r">
              <a:lnSpc>
                <a:spcPct val="110000"/>
              </a:lnSpc>
            </a:pPr>
            <a:r>
              <a:rPr lang="en-US" altLang="en-US" sz="1100" i="1" dirty="0">
                <a:latin typeface="Comic Sans MS" panose="030F0902030302020204" pitchFamily="66" charset="0"/>
              </a:rPr>
              <a:t>Rick </a:t>
            </a:r>
            <a:r>
              <a:rPr lang="en-US" altLang="en-US" sz="1100" i="1" dirty="0" err="1">
                <a:latin typeface="Comic Sans MS" panose="030F0902030302020204" pitchFamily="66" charset="0"/>
              </a:rPr>
              <a:t>Hasen</a:t>
            </a:r>
            <a:r>
              <a:rPr lang="en-US" altLang="en-US" sz="1100" i="1" dirty="0">
                <a:latin typeface="Comic Sans MS" panose="030F0902030302020204" pitchFamily="66" charset="0"/>
              </a:rPr>
              <a:t>, Univ. Calif, Irvine, Law Professor</a:t>
            </a:r>
          </a:p>
        </p:txBody>
      </p:sp>
      <p:sp>
        <p:nvSpPr>
          <p:cNvPr id="9" name="Notes Placeholder 2">
            <a:extLst>
              <a:ext uri="{FF2B5EF4-FFF2-40B4-BE49-F238E27FC236}">
                <a16:creationId xmlns:a16="http://schemas.microsoft.com/office/drawing/2014/main" id="{9A444BCE-0E97-1542-A936-849C38B095D7}"/>
              </a:ext>
            </a:extLst>
          </p:cNvPr>
          <p:cNvSpPr txBox="1">
            <a:spLocks/>
          </p:cNvSpPr>
          <p:nvPr/>
        </p:nvSpPr>
        <p:spPr>
          <a:xfrm>
            <a:off x="476678" y="5914654"/>
            <a:ext cx="5904643" cy="1816182"/>
          </a:xfrm>
          <a:prstGeom prst="rect">
            <a:avLst/>
          </a:prstGeom>
        </p:spPr>
        <p:txBody>
          <a:bodyPr vert="horz" lIns="91440" tIns="45720" rIns="91440" bIns="45720" rtlCol="0"/>
          <a:lstStyle>
            <a:lvl1pPr marL="171450" indent="-171450" algn="l" defTabSz="713232" rtl="0" eaLnBrk="1" latinLnBrk="0" hangingPunct="1">
              <a:spcBef>
                <a:spcPts val="1200"/>
              </a:spcBef>
              <a:buFont typeface="Arial" panose="020B0604020202020204" pitchFamily="34" charset="0"/>
              <a:buChar char="•"/>
              <a:defRPr sz="1200" kern="1200">
                <a:solidFill>
                  <a:schemeClr val="tx1"/>
                </a:solidFill>
                <a:latin typeface="+mn-lt"/>
                <a:ea typeface="+mn-ea"/>
                <a:cs typeface="+mn-cs"/>
              </a:defRPr>
            </a:lvl1pPr>
            <a:lvl2pPr marL="528066" indent="-171450" algn="l" defTabSz="713232" rtl="0" eaLnBrk="1" latinLnBrk="0" hangingPunct="1">
              <a:spcBef>
                <a:spcPts val="1200"/>
              </a:spcBef>
              <a:buFont typeface="Arial" panose="020B0604020202020204" pitchFamily="34" charset="0"/>
              <a:buChar char="•"/>
              <a:defRPr sz="1200" kern="1200">
                <a:solidFill>
                  <a:schemeClr val="tx1"/>
                </a:solidFill>
                <a:latin typeface="+mn-lt"/>
                <a:ea typeface="+mn-ea"/>
                <a:cs typeface="+mn-cs"/>
              </a:defRPr>
            </a:lvl2pPr>
            <a:lvl3pPr marL="884682" indent="-171450" algn="l" defTabSz="713232" rtl="0" eaLnBrk="1" latinLnBrk="0" hangingPunct="1">
              <a:spcBef>
                <a:spcPts val="1200"/>
              </a:spcBef>
              <a:buFont typeface="Arial" panose="020B0604020202020204" pitchFamily="34" charset="0"/>
              <a:buChar char="•"/>
              <a:defRPr sz="1200" kern="1200">
                <a:solidFill>
                  <a:schemeClr val="tx1"/>
                </a:solidFill>
                <a:latin typeface="+mn-lt"/>
                <a:ea typeface="+mn-ea"/>
                <a:cs typeface="+mn-cs"/>
              </a:defRPr>
            </a:lvl3pPr>
            <a:lvl4pPr marL="1241298" indent="-171450" algn="l" defTabSz="713232" rtl="0" eaLnBrk="1" latinLnBrk="0" hangingPunct="1">
              <a:spcBef>
                <a:spcPts val="1200"/>
              </a:spcBef>
              <a:buFont typeface="Arial" panose="020B0604020202020204" pitchFamily="34" charset="0"/>
              <a:buChar char="•"/>
              <a:defRPr sz="1200" kern="1200">
                <a:solidFill>
                  <a:schemeClr val="tx1"/>
                </a:solidFill>
                <a:latin typeface="+mn-lt"/>
                <a:ea typeface="+mn-ea"/>
                <a:cs typeface="+mn-cs"/>
              </a:defRPr>
            </a:lvl4pPr>
            <a:lvl5pPr marL="1597914" indent="-171450" algn="l" defTabSz="713232" rtl="0" eaLnBrk="1" latinLnBrk="0" hangingPunct="1">
              <a:spcBef>
                <a:spcPts val="1200"/>
              </a:spcBef>
              <a:buFont typeface="Arial" panose="020B0604020202020204" pitchFamily="34" charset="0"/>
              <a:buChar char="•"/>
              <a:defRPr sz="1200" kern="1200">
                <a:solidFill>
                  <a:schemeClr val="tx1"/>
                </a:solidFill>
                <a:latin typeface="+mn-lt"/>
                <a:ea typeface="+mn-ea"/>
                <a:cs typeface="+mn-cs"/>
              </a:defRPr>
            </a:lvl5pPr>
            <a:lvl6pPr marL="1783080" algn="l" defTabSz="713232" rtl="0" eaLnBrk="1" latinLnBrk="0" hangingPunct="1">
              <a:defRPr sz="936" kern="1200">
                <a:solidFill>
                  <a:schemeClr val="tx1"/>
                </a:solidFill>
                <a:latin typeface="+mn-lt"/>
                <a:ea typeface="+mn-ea"/>
                <a:cs typeface="+mn-cs"/>
              </a:defRPr>
            </a:lvl6pPr>
            <a:lvl7pPr marL="2139696" algn="l" defTabSz="713232" rtl="0" eaLnBrk="1" latinLnBrk="0" hangingPunct="1">
              <a:defRPr sz="936" kern="1200">
                <a:solidFill>
                  <a:schemeClr val="tx1"/>
                </a:solidFill>
                <a:latin typeface="+mn-lt"/>
                <a:ea typeface="+mn-ea"/>
                <a:cs typeface="+mn-cs"/>
              </a:defRPr>
            </a:lvl7pPr>
            <a:lvl8pPr marL="2496312" algn="l" defTabSz="713232" rtl="0" eaLnBrk="1" latinLnBrk="0" hangingPunct="1">
              <a:defRPr sz="936" kern="1200">
                <a:solidFill>
                  <a:schemeClr val="tx1"/>
                </a:solidFill>
                <a:latin typeface="+mn-lt"/>
                <a:ea typeface="+mn-ea"/>
                <a:cs typeface="+mn-cs"/>
              </a:defRPr>
            </a:lvl8pPr>
            <a:lvl9pPr marL="2852928" algn="l" defTabSz="713232" rtl="0" eaLnBrk="1" latinLnBrk="0" hangingPunct="1">
              <a:defRPr sz="936" kern="1200">
                <a:solidFill>
                  <a:schemeClr val="tx1"/>
                </a:solidFill>
                <a:latin typeface="+mn-lt"/>
                <a:ea typeface="+mn-ea"/>
                <a:cs typeface="+mn-cs"/>
              </a:defRPr>
            </a:lvl9pPr>
          </a:lstStyle>
          <a:p>
            <a:pPr>
              <a:spcBef>
                <a:spcPts val="300"/>
              </a:spcBef>
            </a:pPr>
            <a:r>
              <a:rPr lang="en-US" dirty="0"/>
              <a:t>(NPR “Why is Voting by Mail </a:t>
            </a:r>
            <a:r>
              <a:rPr lang="en-US" dirty="0" err="1"/>
              <a:t>Controversal</a:t>
            </a:r>
            <a:r>
              <a:rPr lang="en-US" dirty="0"/>
              <a:t>?, June 4, 2020)</a:t>
            </a:r>
          </a:p>
          <a:p>
            <a:pPr lvl="1">
              <a:spcBef>
                <a:spcPts val="300"/>
              </a:spcBef>
            </a:pPr>
            <a:r>
              <a:rPr lang="en-US" dirty="0"/>
              <a:t>Forty-six states now offer access to some form of mail voting to all voters, according to a recent report from the nonprofit Open Source Election Technology Institute. Overall, that expansion has been bipartisan; 24 of the states have Democratic governors, and 22 have Republican governors. </a:t>
            </a:r>
          </a:p>
          <a:p>
            <a:pPr lvl="1">
              <a:spcBef>
                <a:spcPts val="300"/>
              </a:spcBef>
            </a:pPr>
            <a:r>
              <a:rPr lang="en-US" dirty="0"/>
              <a:t>Overall, experts estimate as many as 70% of all ballots cast in November's general election could be cast by mail. </a:t>
            </a:r>
          </a:p>
          <a:p>
            <a:pPr lvl="1">
              <a:spcBef>
                <a:spcPts val="300"/>
              </a:spcBef>
            </a:pPr>
            <a:r>
              <a:rPr lang="en-US" sz="1100" dirty="0"/>
              <a:t>143 convicted election fraud cases since 2000</a:t>
            </a:r>
          </a:p>
          <a:p>
            <a:pPr lvl="1">
              <a:spcBef>
                <a:spcPts val="300"/>
              </a:spcBef>
            </a:pPr>
            <a:endParaRPr lang="en-US" sz="1100" dirty="0">
              <a:effectLst/>
            </a:endParaRPr>
          </a:p>
        </p:txBody>
      </p:sp>
    </p:spTree>
    <p:extLst>
      <p:ext uri="{BB962C8B-B14F-4D97-AF65-F5344CB8AC3E}">
        <p14:creationId xmlns:p14="http://schemas.microsoft.com/office/powerpoint/2010/main" val="23939856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Bef>
                <a:spcPts val="1200"/>
              </a:spcBef>
              <a:buFont typeface="Arial" panose="020B0604020202020204" pitchFamily="34" charset="0"/>
              <a:buChar char="•"/>
            </a:pPr>
            <a:r>
              <a:rPr lang="en-US" sz="1200"/>
              <a:t>NJ Spotlight, June 10, 2020: Colleen O’Dea, “One in 10 Ballots Rejected in Last Month’s Vote-by-Mail Elections.”</a:t>
            </a:r>
          </a:p>
          <a:p>
            <a:pPr marL="171450" indent="-171450">
              <a:spcBef>
                <a:spcPts val="1200"/>
              </a:spcBef>
              <a:buFont typeface="Arial" panose="020B0604020202020204" pitchFamily="34" charset="0"/>
              <a:buChar char="•"/>
            </a:pPr>
            <a:r>
              <a:rPr lang="en-US" sz="1200"/>
              <a:t>May all-VBM local elections exceptionally higher rejection rate.  (3% in 2018 General Election)</a:t>
            </a:r>
          </a:p>
          <a:p>
            <a:pPr marL="171450" indent="-171450">
              <a:spcBef>
                <a:spcPts val="1200"/>
              </a:spcBef>
              <a:buFont typeface="Arial" panose="020B0604020202020204" pitchFamily="34" charset="0"/>
              <a:buChar char="•"/>
            </a:pPr>
            <a:r>
              <a:rPr lang="en-US" sz="1200"/>
              <a:t>Most common reasons:  Signature mismatch, ballot arrived late. Required certificate was not enclosed</a:t>
            </a:r>
          </a:p>
          <a:p>
            <a:pPr marL="171450" indent="-171450">
              <a:spcBef>
                <a:spcPts val="1200"/>
              </a:spcBef>
              <a:buFont typeface="Arial" panose="020B0604020202020204" pitchFamily="34" charset="0"/>
              <a:buChar char="•"/>
            </a:pPr>
            <a:r>
              <a:rPr lang="en-US" sz="1200"/>
              <a:t>LWLVNJ and NAACP are plaintiffs in suit against the state demanding that voters whose ballots have been rejected have a chance to “cure” (correct) the problem in time for the primary election</a:t>
            </a:r>
            <a:endParaRPr lang="en-US" sz="1200" b="1">
              <a:solidFill>
                <a:srgbClr val="FF0000"/>
              </a:solidFill>
            </a:endParaRPr>
          </a:p>
          <a:p>
            <a:pPr marL="171450" indent="-171450">
              <a:spcBef>
                <a:spcPts val="1200"/>
              </a:spcBef>
              <a:buFont typeface="Arial" panose="020B0604020202020204" pitchFamily="34" charset="0"/>
              <a:buChar char="•"/>
            </a:pPr>
            <a:endParaRPr lang="en-US" sz="1200"/>
          </a:p>
          <a:p>
            <a:pPr marL="171450" indent="-171450">
              <a:spcBef>
                <a:spcPts val="1200"/>
              </a:spcBef>
              <a:buFont typeface="Arial" panose="020B0604020202020204" pitchFamily="34" charset="0"/>
              <a:buChar char="•"/>
            </a:pPr>
            <a:endParaRPr lang="en-US" sz="1200"/>
          </a:p>
        </p:txBody>
      </p:sp>
      <p:sp>
        <p:nvSpPr>
          <p:cNvPr id="4" name="Slide Number Placeholder 3"/>
          <p:cNvSpPr>
            <a:spLocks noGrp="1"/>
          </p:cNvSpPr>
          <p:nvPr>
            <p:ph type="sldNum" sz="quarter" idx="5"/>
          </p:nvPr>
        </p:nvSpPr>
        <p:spPr/>
        <p:txBody>
          <a:bodyPr/>
          <a:lstStyle/>
          <a:p>
            <a:fld id="{47BA6119-E000-5E40-85F6-771FA96E7D47}" type="slidenum">
              <a:rPr lang="en-US" smtClean="0"/>
              <a:t>23</a:t>
            </a:fld>
            <a:endParaRPr lang="en-US"/>
          </a:p>
        </p:txBody>
      </p:sp>
    </p:spTree>
    <p:extLst>
      <p:ext uri="{BB962C8B-B14F-4D97-AF65-F5344CB8AC3E}">
        <p14:creationId xmlns:p14="http://schemas.microsoft.com/office/powerpoint/2010/main" val="19133885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Bef>
                <a:spcPts val="1200"/>
              </a:spcBef>
              <a:buFont typeface="Arial" panose="020B0604020202020204" pitchFamily="34" charset="0"/>
              <a:buChar char="•"/>
            </a:pPr>
            <a:r>
              <a:rPr lang="en-US" sz="1200" dirty="0"/>
              <a:t>"Cure forms will indicate a deadline date to cure ballots. Voters should make sure to read the form and return prior to deadline date and time.  Board of Elections waiting for additional information from State regarding deadlines for Mail-in and Provisional Ballots that need to be cured.”  Administrator, Monmouth Co. Board of Elections, Aug. 31,2020</a:t>
            </a:r>
          </a:p>
          <a:p>
            <a:pPr marL="171450" indent="-171450">
              <a:spcBef>
                <a:spcPts val="1200"/>
              </a:spcBef>
              <a:buFont typeface="Arial" panose="020B0604020202020204" pitchFamily="34" charset="0"/>
              <a:buChar char="•"/>
            </a:pPr>
            <a:endParaRPr lang="en-US" sz="1200" dirty="0"/>
          </a:p>
          <a:p>
            <a:pPr marL="171450" indent="-171450">
              <a:spcBef>
                <a:spcPts val="1200"/>
              </a:spcBef>
              <a:buFont typeface="Arial" panose="020B0604020202020204" pitchFamily="34" charset="0"/>
              <a:buChar char="•"/>
            </a:pPr>
            <a:r>
              <a:rPr lang="en-US" sz="1200" dirty="0"/>
              <a:t>Nationally, more than 300K absentee ballots were rejected in the 2016 presidential election. (U.S. Election </a:t>
            </a:r>
            <a:r>
              <a:rPr lang="en-US" sz="1200" dirty="0" err="1"/>
              <a:t>Assisstance</a:t>
            </a:r>
            <a:r>
              <a:rPr lang="en-US" sz="1200" dirty="0"/>
              <a:t> Commission via </a:t>
            </a:r>
            <a:r>
              <a:rPr lang="en-US" sz="1200" dirty="0" err="1"/>
              <a:t>wpr.org</a:t>
            </a:r>
            <a:r>
              <a:rPr lang="en-US" sz="1200" dirty="0"/>
              <a:t>)</a:t>
            </a:r>
          </a:p>
          <a:p>
            <a:pPr marL="171450" indent="-171450">
              <a:spcBef>
                <a:spcPts val="1200"/>
              </a:spcBef>
              <a:buFont typeface="Arial" panose="020B0604020202020204" pitchFamily="34" charset="0"/>
              <a:buChar char="•"/>
            </a:pPr>
            <a:r>
              <a:rPr lang="en-US" sz="1200" dirty="0"/>
              <a:t>STATES VARY ON VOTE-BY-MAIL PRACTICES: 29 “No Excuses” states allow residents to vote by mail without an excuse.  Another five states send ballots to all registered voters without requiring a request for one. 9 States required a witness signature to submit an absentee ballot.  Another 3 require at least two witnesses or a notary (Brookings Institution)</a:t>
            </a:r>
          </a:p>
          <a:p>
            <a:pPr marL="171450" indent="-171450">
              <a:spcBef>
                <a:spcPts val="1200"/>
              </a:spcBef>
              <a:buFont typeface="Arial" panose="020B0604020202020204" pitchFamily="34" charset="0"/>
              <a:buChar char="•"/>
            </a:pPr>
            <a:r>
              <a:rPr lang="en-US" sz="1200" dirty="0"/>
              <a:t>WISCONSIN PRIMARY EXPERIENCE: 2016 and 2018 Wisconsin General Elections, absentee ballots =&lt;6% of all ballots counted.   2020 Wisconsin Primary: 60%.</a:t>
            </a:r>
          </a:p>
          <a:p>
            <a:pPr marL="171450" indent="-171450">
              <a:spcBef>
                <a:spcPts val="1200"/>
              </a:spcBef>
              <a:buFont typeface="Arial" panose="020B0604020202020204" pitchFamily="34" charset="0"/>
              <a:buChar char="•"/>
            </a:pPr>
            <a:endParaRPr lang="en-US" sz="1200" dirty="0"/>
          </a:p>
          <a:p>
            <a:pPr marL="171450" indent="-171450">
              <a:spcBef>
                <a:spcPts val="1200"/>
              </a:spcBef>
              <a:buFont typeface="Arial" panose="020B0604020202020204" pitchFamily="34" charset="0"/>
              <a:buChar char="•"/>
            </a:pPr>
            <a:endParaRPr lang="en-US" sz="1200" dirty="0"/>
          </a:p>
        </p:txBody>
      </p:sp>
      <p:sp>
        <p:nvSpPr>
          <p:cNvPr id="4" name="Slide Number Placeholder 3"/>
          <p:cNvSpPr>
            <a:spLocks noGrp="1"/>
          </p:cNvSpPr>
          <p:nvPr>
            <p:ph type="sldNum" sz="quarter" idx="5"/>
          </p:nvPr>
        </p:nvSpPr>
        <p:spPr/>
        <p:txBody>
          <a:bodyPr/>
          <a:lstStyle/>
          <a:p>
            <a:fld id="{47BA6119-E000-5E40-85F6-771FA96E7D47}" type="slidenum">
              <a:rPr lang="en-US" smtClean="0"/>
              <a:t>24</a:t>
            </a:fld>
            <a:endParaRPr lang="en-US"/>
          </a:p>
        </p:txBody>
      </p:sp>
    </p:spTree>
    <p:extLst>
      <p:ext uri="{BB962C8B-B14F-4D97-AF65-F5344CB8AC3E}">
        <p14:creationId xmlns:p14="http://schemas.microsoft.com/office/powerpoint/2010/main" val="107943750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Bef>
                <a:spcPts val="1200"/>
              </a:spcBef>
              <a:buFont typeface="Arial" panose="020B0604020202020204" pitchFamily="34" charset="0"/>
              <a:buChar char="•"/>
            </a:pPr>
            <a:r>
              <a:rPr lang="en-US" sz="1200" dirty="0"/>
              <a:t>We gave the state and county phone numbers to check individual ballot status in our Primary webinar, but turns out they did not work</a:t>
            </a:r>
          </a:p>
          <a:p>
            <a:pPr marL="171450" indent="-171450">
              <a:spcBef>
                <a:spcPts val="1200"/>
              </a:spcBef>
              <a:buFont typeface="Arial" panose="020B0604020202020204" pitchFamily="34" charset="0"/>
              <a:buChar char="•"/>
            </a:pPr>
            <a:r>
              <a:rPr lang="en-US" sz="1200" dirty="0"/>
              <a:t>The state elections website has a Voter Public Access feature where a voter can set up an account and have access to their voting history, including the status, when available, of their most recent vote-by-mail ballot</a:t>
            </a:r>
          </a:p>
          <a:p>
            <a:pPr marL="528066" lvl="1" indent="-171450">
              <a:spcBef>
                <a:spcPts val="1200"/>
              </a:spcBef>
              <a:buFont typeface="Arial" panose="020B0604020202020204" pitchFamily="34" charset="0"/>
              <a:buChar char="•"/>
            </a:pPr>
            <a:r>
              <a:rPr lang="en-US" sz="1200" dirty="0"/>
              <a:t>Setting up an account is problematic for voters whose registrations go back more than ~15 years.  These voters need to enter their Voter ID number—and number most voters don’t know.  THE VOTER ID NUMBER IS PRINTED ON YOUR VOTE-BY-MAIL BALLOT.  Make note of it if you want to set up a Voter Public Access Account.</a:t>
            </a:r>
          </a:p>
          <a:p>
            <a:pPr marL="171450" indent="-171450">
              <a:spcBef>
                <a:spcPts val="1200"/>
              </a:spcBef>
              <a:buFont typeface="Arial" panose="020B0604020202020204" pitchFamily="34" charset="0"/>
              <a:buChar char="•"/>
            </a:pPr>
            <a:endParaRPr lang="en-US" sz="1200" dirty="0"/>
          </a:p>
          <a:p>
            <a:pPr marL="171450" indent="-171450">
              <a:spcBef>
                <a:spcPts val="1200"/>
              </a:spcBef>
              <a:buFont typeface="Arial" panose="020B0604020202020204" pitchFamily="34" charset="0"/>
              <a:buChar char="•"/>
            </a:pPr>
            <a:endParaRPr lang="en-US" sz="1200" dirty="0"/>
          </a:p>
        </p:txBody>
      </p:sp>
      <p:sp>
        <p:nvSpPr>
          <p:cNvPr id="4" name="Slide Number Placeholder 3"/>
          <p:cNvSpPr>
            <a:spLocks noGrp="1"/>
          </p:cNvSpPr>
          <p:nvPr>
            <p:ph type="sldNum" sz="quarter" idx="5"/>
          </p:nvPr>
        </p:nvSpPr>
        <p:spPr/>
        <p:txBody>
          <a:bodyPr/>
          <a:lstStyle/>
          <a:p>
            <a:fld id="{47BA6119-E000-5E40-85F6-771FA96E7D47}" type="slidenum">
              <a:rPr lang="en-US" smtClean="0"/>
              <a:t>25</a:t>
            </a:fld>
            <a:endParaRPr lang="en-US"/>
          </a:p>
        </p:txBody>
      </p:sp>
    </p:spTree>
    <p:extLst>
      <p:ext uri="{BB962C8B-B14F-4D97-AF65-F5344CB8AC3E}">
        <p14:creationId xmlns:p14="http://schemas.microsoft.com/office/powerpoint/2010/main" val="169862097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Bef>
                <a:spcPts val="1200"/>
              </a:spcBef>
              <a:buFont typeface="Arial" panose="020B0604020202020204" pitchFamily="34" charset="0"/>
              <a:buChar char="•"/>
            </a:pPr>
            <a:endParaRPr lang="en-US" sz="1200" dirty="0"/>
          </a:p>
          <a:p>
            <a:pPr marL="171450" indent="-171450">
              <a:spcBef>
                <a:spcPts val="1200"/>
              </a:spcBef>
              <a:buFont typeface="Arial" panose="020B0604020202020204" pitchFamily="34" charset="0"/>
              <a:buChar char="•"/>
            </a:pPr>
            <a:endParaRPr lang="en-US" sz="1200" dirty="0"/>
          </a:p>
        </p:txBody>
      </p:sp>
      <p:sp>
        <p:nvSpPr>
          <p:cNvPr id="4" name="Slide Number Placeholder 3"/>
          <p:cNvSpPr>
            <a:spLocks noGrp="1"/>
          </p:cNvSpPr>
          <p:nvPr>
            <p:ph type="sldNum" sz="quarter" idx="5"/>
          </p:nvPr>
        </p:nvSpPr>
        <p:spPr/>
        <p:txBody>
          <a:bodyPr/>
          <a:lstStyle/>
          <a:p>
            <a:fld id="{47BA6119-E000-5E40-85F6-771FA96E7D47}" type="slidenum">
              <a:rPr lang="en-US" smtClean="0"/>
              <a:t>26</a:t>
            </a:fld>
            <a:endParaRPr lang="en-US"/>
          </a:p>
        </p:txBody>
      </p:sp>
    </p:spTree>
    <p:extLst>
      <p:ext uri="{BB962C8B-B14F-4D97-AF65-F5344CB8AC3E}">
        <p14:creationId xmlns:p14="http://schemas.microsoft.com/office/powerpoint/2010/main" val="317939464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7BA6119-E000-5E40-85F6-771FA96E7D47}" type="slidenum">
              <a:rPr lang="en-US" smtClean="0"/>
              <a:t>27</a:t>
            </a:fld>
            <a:endParaRPr lang="en-US"/>
          </a:p>
        </p:txBody>
      </p:sp>
    </p:spTree>
    <p:extLst>
      <p:ext uri="{BB962C8B-B14F-4D97-AF65-F5344CB8AC3E}">
        <p14:creationId xmlns:p14="http://schemas.microsoft.com/office/powerpoint/2010/main" val="288194364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7BA6119-E000-5E40-85F6-771FA96E7D47}" type="slidenum">
              <a:rPr lang="en-US" smtClean="0"/>
              <a:t>28</a:t>
            </a:fld>
            <a:endParaRPr lang="en-US"/>
          </a:p>
        </p:txBody>
      </p:sp>
    </p:spTree>
    <p:extLst>
      <p:ext uri="{BB962C8B-B14F-4D97-AF65-F5344CB8AC3E}">
        <p14:creationId xmlns:p14="http://schemas.microsoft.com/office/powerpoint/2010/main" val="197172162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Bef>
                <a:spcPts val="1200"/>
              </a:spcBef>
              <a:buFont typeface="Arial" panose="020B0604020202020204" pitchFamily="34" charset="0"/>
              <a:buChar char="•"/>
            </a:pPr>
            <a:r>
              <a:rPr lang="en-US" sz="1200" dirty="0"/>
              <a:t>Board of Election staff compare signatures</a:t>
            </a:r>
          </a:p>
          <a:p>
            <a:pPr marL="171450" indent="-171450">
              <a:spcBef>
                <a:spcPts val="1200"/>
              </a:spcBef>
              <a:buFont typeface="Arial" panose="020B0604020202020204" pitchFamily="34" charset="0"/>
              <a:buChar char="•"/>
            </a:pPr>
            <a:r>
              <a:rPr lang="en-US" sz="1200" dirty="0"/>
              <a:t>Questionable matches go to the Commissioners on the Monmouth County Board of Elections (6:  3 Democrats, 3 Republicans)</a:t>
            </a:r>
          </a:p>
          <a:p>
            <a:pPr marL="171450" indent="-171450">
              <a:spcBef>
                <a:spcPts val="1200"/>
              </a:spcBef>
              <a:buFont typeface="Arial" panose="020B0604020202020204" pitchFamily="34" charset="0"/>
              <a:buChar char="•"/>
            </a:pPr>
            <a:r>
              <a:rPr lang="en-US" sz="1200" dirty="0"/>
              <a:t>Commissioners take a vote</a:t>
            </a:r>
          </a:p>
          <a:p>
            <a:pPr marL="171450" indent="-171450">
              <a:spcBef>
                <a:spcPts val="1200"/>
              </a:spcBef>
              <a:buFont typeface="Arial" panose="020B0604020202020204" pitchFamily="34" charset="0"/>
              <a:buChar char="•"/>
            </a:pPr>
            <a:r>
              <a:rPr lang="en-US" sz="1200" dirty="0"/>
              <a:t>Curing letter sent to voters who ballots are rejected for signature match or missing signature</a:t>
            </a:r>
          </a:p>
          <a:p>
            <a:pPr marL="171450" indent="-171450">
              <a:spcBef>
                <a:spcPts val="1200"/>
              </a:spcBef>
              <a:buFont typeface="Arial" panose="020B0604020202020204" pitchFamily="34" charset="0"/>
              <a:buChar char="•"/>
            </a:pPr>
            <a:endParaRPr lang="en-US" sz="1200" dirty="0"/>
          </a:p>
          <a:p>
            <a:pPr marL="171450" indent="-171450">
              <a:spcBef>
                <a:spcPts val="1200"/>
              </a:spcBef>
              <a:buFont typeface="Arial" panose="020B0604020202020204" pitchFamily="34" charset="0"/>
              <a:buChar char="•"/>
            </a:pPr>
            <a:endParaRPr lang="en-US" sz="1200" dirty="0"/>
          </a:p>
        </p:txBody>
      </p:sp>
      <p:sp>
        <p:nvSpPr>
          <p:cNvPr id="4" name="Slide Number Placeholder 3"/>
          <p:cNvSpPr>
            <a:spLocks noGrp="1"/>
          </p:cNvSpPr>
          <p:nvPr>
            <p:ph type="sldNum" sz="quarter" idx="5"/>
          </p:nvPr>
        </p:nvSpPr>
        <p:spPr/>
        <p:txBody>
          <a:bodyPr/>
          <a:lstStyle/>
          <a:p>
            <a:fld id="{47BA6119-E000-5E40-85F6-771FA96E7D47}" type="slidenum">
              <a:rPr lang="en-US" smtClean="0"/>
              <a:t>29</a:t>
            </a:fld>
            <a:endParaRPr lang="en-US"/>
          </a:p>
        </p:txBody>
      </p:sp>
    </p:spTree>
    <p:extLst>
      <p:ext uri="{BB962C8B-B14F-4D97-AF65-F5344CB8AC3E}">
        <p14:creationId xmlns:p14="http://schemas.microsoft.com/office/powerpoint/2010/main" val="21401025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00138"/>
            <a:ext cx="4114800" cy="3086100"/>
          </a:xfrm>
        </p:spPr>
      </p:sp>
      <p:sp>
        <p:nvSpPr>
          <p:cNvPr id="3" name="Notes Placeholder 2"/>
          <p:cNvSpPr>
            <a:spLocks noGrp="1"/>
          </p:cNvSpPr>
          <p:nvPr>
            <p:ph type="body" idx="1"/>
          </p:nvPr>
        </p:nvSpPr>
        <p:spPr>
          <a:xfrm>
            <a:off x="539750" y="4400549"/>
            <a:ext cx="5835650" cy="4466360"/>
          </a:xfrm>
        </p:spPr>
        <p:txBody>
          <a:bodyPr/>
          <a:lstStyle/>
          <a:p>
            <a:endParaRPr lang="en-US" sz="1200" dirty="0"/>
          </a:p>
        </p:txBody>
      </p:sp>
      <p:sp>
        <p:nvSpPr>
          <p:cNvPr id="4" name="Slide Number Placeholder 3"/>
          <p:cNvSpPr>
            <a:spLocks noGrp="1"/>
          </p:cNvSpPr>
          <p:nvPr>
            <p:ph type="sldNum" sz="quarter" idx="10"/>
          </p:nvPr>
        </p:nvSpPr>
        <p:spPr/>
        <p:txBody>
          <a:bodyPr/>
          <a:lstStyle/>
          <a:p>
            <a:fld id="{47BA6119-E000-5E40-85F6-771FA96E7D47}" type="slidenum">
              <a:rPr lang="en-US" smtClean="0"/>
              <a:t>3</a:t>
            </a:fld>
            <a:endParaRPr lang="en-US" dirty="0"/>
          </a:p>
        </p:txBody>
      </p:sp>
    </p:spTree>
    <p:extLst>
      <p:ext uri="{BB962C8B-B14F-4D97-AF65-F5344CB8AC3E}">
        <p14:creationId xmlns:p14="http://schemas.microsoft.com/office/powerpoint/2010/main" val="95449548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51864" y="4739078"/>
            <a:ext cx="5806086" cy="1902814"/>
          </a:xfrm>
        </p:spPr>
        <p:txBody>
          <a:bodyPr/>
          <a:lstStyle/>
          <a:p>
            <a:pPr marL="0" indent="0">
              <a:spcBef>
                <a:spcPts val="1200"/>
              </a:spcBef>
              <a:buNone/>
            </a:pPr>
            <a:r>
              <a:rPr lang="en-US" sz="1200"/>
              <a:t>Here you show students how to co</a:t>
            </a:r>
            <a:r>
              <a:rPr lang="en-US"/>
              <a:t>mplete a VOTER REGISTRATION FORM.  There are three options for how to do this:</a:t>
            </a:r>
          </a:p>
          <a:p>
            <a:pPr marL="585216" lvl="1" indent="-228600">
              <a:buFont typeface="+mj-lt"/>
              <a:buAutoNum type="arabicPeriod"/>
            </a:pPr>
            <a:r>
              <a:rPr lang="en-US"/>
              <a:t>Stay on this slide and talk about each field on the form. </a:t>
            </a:r>
          </a:p>
          <a:p>
            <a:pPr marL="585216" lvl="1" indent="-228600">
              <a:buFont typeface="+mj-lt"/>
              <a:buAutoNum type="arabicPeriod"/>
            </a:pPr>
            <a:r>
              <a:rPr lang="en-US"/>
              <a:t>Click on the “Online Form” hyperlink.  It will take you to an interactive form on which you can fill in, real time, explaining as you go. If this is  your choice, print a copy of the slide to support you as you narrate filling in the form. </a:t>
            </a:r>
            <a:r>
              <a:rPr lang="en-US" i="1"/>
              <a:t>You must be in the “Slideshow” mode for the hyperlink to work</a:t>
            </a:r>
            <a:r>
              <a:rPr lang="en-US"/>
              <a:t>.</a:t>
            </a:r>
          </a:p>
          <a:p>
            <a:pPr marL="585216" lvl="1" indent="-228600">
              <a:buFont typeface="+mj-lt"/>
              <a:buAutoNum type="arabicPeriod"/>
            </a:pPr>
            <a:r>
              <a:rPr lang="en-US"/>
              <a:t>Click on the “VIDEO” hyperlink and play the League of Women Voter video (~8 minutes)  showing someone filling  in the form. </a:t>
            </a:r>
            <a:r>
              <a:rPr lang="en-US" i="1"/>
              <a:t>You must be in the “Slideshow” mode for the hyperlink to work.</a:t>
            </a:r>
            <a:endParaRPr lang="en-US"/>
          </a:p>
          <a:p>
            <a:pPr marL="0" indent="0">
              <a:buNone/>
            </a:pPr>
            <a:r>
              <a:rPr lang="en-US" b="1" i="1">
                <a:solidFill>
                  <a:srgbClr val="FF0000"/>
                </a:solidFill>
              </a:rPr>
              <a:t>NOTE: </a:t>
            </a:r>
            <a:r>
              <a:rPr lang="en-US" i="1"/>
              <a:t>How you return to the Slideshow from the hyperlinks varies, depending on your hardware and software platforms.  How it works for you may influence your choice of option (staying on the slide, filling in the online form and narrating yourself, or showing the video.)</a:t>
            </a:r>
          </a:p>
        </p:txBody>
      </p:sp>
      <p:sp>
        <p:nvSpPr>
          <p:cNvPr id="4" name="Slide Number Placeholder 3"/>
          <p:cNvSpPr>
            <a:spLocks noGrp="1"/>
          </p:cNvSpPr>
          <p:nvPr>
            <p:ph type="sldNum" sz="quarter" idx="5"/>
          </p:nvPr>
        </p:nvSpPr>
        <p:spPr/>
        <p:txBody>
          <a:bodyPr/>
          <a:lstStyle/>
          <a:p>
            <a:fld id="{47BA6119-E000-5E40-85F6-771FA96E7D47}" type="slidenum">
              <a:rPr lang="en-US" smtClean="0"/>
              <a:t>30</a:t>
            </a:fld>
            <a:endParaRPr lang="en-US"/>
          </a:p>
        </p:txBody>
      </p:sp>
    </p:spTree>
    <p:extLst>
      <p:ext uri="{BB962C8B-B14F-4D97-AF65-F5344CB8AC3E}">
        <p14:creationId xmlns:p14="http://schemas.microsoft.com/office/powerpoint/2010/main" val="420372813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0650" y="1143000"/>
            <a:ext cx="4114800" cy="3086100"/>
          </a:xfrm>
        </p:spPr>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7BA6119-E000-5E40-85F6-771FA96E7D4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Notes Placeholder 2">
            <a:extLst>
              <a:ext uri="{FF2B5EF4-FFF2-40B4-BE49-F238E27FC236}">
                <a16:creationId xmlns:a16="http://schemas.microsoft.com/office/drawing/2014/main" id="{540104A7-A198-2742-96F6-87824C1F640C}"/>
              </a:ext>
            </a:extLst>
          </p:cNvPr>
          <p:cNvSpPr>
            <a:spLocks noGrp="1"/>
          </p:cNvSpPr>
          <p:nvPr>
            <p:ph type="body" idx="1"/>
          </p:nvPr>
        </p:nvSpPr>
        <p:spPr/>
        <p:txBody>
          <a:bodyPr/>
          <a:lstStyle/>
          <a:p>
            <a:pPr>
              <a:lnSpc>
                <a:spcPct val="115000"/>
              </a:lnSpc>
            </a:pPr>
            <a:r>
              <a:rPr lang="en-US" sz="1000" b="1" dirty="0">
                <a:latin typeface="Calibri" panose="020F0502020204030204" pitchFamily="34" charset="0"/>
                <a:ea typeface="Calibri" panose="020F0502020204030204" pitchFamily="34" charset="0"/>
                <a:cs typeface="Times New Roman" panose="02020603050405020304" pitchFamily="18" charset="0"/>
              </a:rPr>
              <a:t> </a:t>
            </a:r>
            <a:endParaRPr lang="en-US" sz="9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US" sz="1000" b="1" dirty="0">
                <a:latin typeface="Calibri" panose="020F0502020204030204" pitchFamily="34" charset="0"/>
                <a:ea typeface="Calibri" panose="020F0502020204030204" pitchFamily="34" charset="0"/>
                <a:cs typeface="Times New Roman" panose="02020603050405020304" pitchFamily="18" charset="0"/>
              </a:rPr>
              <a:t>What can you do as a Voting Advocate</a:t>
            </a:r>
          </a:p>
          <a:p>
            <a:pPr>
              <a:lnSpc>
                <a:spcPct val="115000"/>
              </a:lnSpc>
            </a:pPr>
            <a:r>
              <a:rPr lang="en-US" sz="1000" u="sng" dirty="0"/>
              <a:t>Covid-19 may mean that most or all of us will need to cast our votes using vote-by-mail.</a:t>
            </a:r>
            <a:r>
              <a:rPr lang="en-US" sz="1000" dirty="0"/>
              <a:t>  Many people have never done so before, and they may need assistance and encouragement to do so. The people you talk to may not be registered and may also need assistance with voting by mail. We hope you can be the person who will help them overcome barriers to voting.</a:t>
            </a:r>
          </a:p>
          <a:p>
            <a:pPr>
              <a:lnSpc>
                <a:spcPct val="115000"/>
              </a:lnSpc>
            </a:pPr>
            <a:endParaRPr lang="en-US" sz="1000" dirty="0"/>
          </a:p>
          <a:p>
            <a:pPr>
              <a:lnSpc>
                <a:spcPct val="115000"/>
              </a:lnSpc>
            </a:pPr>
            <a:r>
              <a:rPr lang="en-US" sz="1000" dirty="0">
                <a:latin typeface="Calibri" panose="020F0502020204030204" pitchFamily="34" charset="0"/>
                <a:ea typeface="Calibri" panose="020F0502020204030204" pitchFamily="34" charset="0"/>
                <a:cs typeface="Times New Roman" panose="02020603050405020304" pitchFamily="18" charset="0"/>
              </a:rPr>
              <a:t>This toolkit includes a ‘how-to’ presentation that equips you to help others vote in the upcoming elections safely by using the vote-by-mail process.  It includes two short videos, and will help you talk with others about:  </a:t>
            </a:r>
            <a:endParaRPr lang="en-US" sz="900" dirty="0">
              <a:latin typeface="Calibri" panose="020F0502020204030204" pitchFamily="34" charset="0"/>
              <a:ea typeface="Calibri" panose="020F0502020204030204" pitchFamily="34" charset="0"/>
              <a:cs typeface="Times New Roman" panose="02020603050405020304" pitchFamily="18" charset="0"/>
            </a:endParaRPr>
          </a:p>
          <a:p>
            <a:pPr marL="862013" lvl="2" indent="-149225">
              <a:lnSpc>
                <a:spcPct val="115000"/>
              </a:lnSpc>
              <a:buFont typeface="Arial" panose="020B0604020202020204" pitchFamily="34" charset="0"/>
              <a:buChar char="•"/>
              <a:tabLst>
                <a:tab pos="685800" algn="l"/>
              </a:tabLst>
            </a:pPr>
            <a:r>
              <a:rPr lang="en-US" sz="1000" dirty="0">
                <a:latin typeface="Calibri" panose="020F0502020204030204" pitchFamily="34" charset="0"/>
                <a:ea typeface="Calibri" panose="020F0502020204030204" pitchFamily="34" charset="0"/>
                <a:cs typeface="Times New Roman" panose="02020603050405020304" pitchFamily="18" charset="0"/>
              </a:rPr>
              <a:t>How to check to see if they are already registered to vote, and, if not, how to register.</a:t>
            </a:r>
            <a:endParaRPr lang="en-US" sz="900" dirty="0">
              <a:latin typeface="Calibri" panose="020F0502020204030204" pitchFamily="34" charset="0"/>
              <a:ea typeface="Calibri" panose="020F0502020204030204" pitchFamily="34" charset="0"/>
              <a:cs typeface="Times New Roman" panose="02020603050405020304" pitchFamily="18" charset="0"/>
            </a:endParaRPr>
          </a:p>
          <a:p>
            <a:pPr marL="862013" lvl="2" indent="-149225">
              <a:lnSpc>
                <a:spcPct val="115000"/>
              </a:lnSpc>
              <a:buFont typeface="Arial" panose="020B0604020202020204" pitchFamily="34" charset="0"/>
              <a:buChar char="•"/>
              <a:tabLst>
                <a:tab pos="685800" algn="l"/>
              </a:tabLst>
            </a:pPr>
            <a:r>
              <a:rPr lang="en-US" sz="1000" dirty="0">
                <a:latin typeface="Calibri" panose="020F0502020204030204" pitchFamily="34" charset="0"/>
                <a:ea typeface="Calibri" panose="020F0502020204030204" pitchFamily="34" charset="0"/>
                <a:cs typeface="Times New Roman" panose="02020603050405020304" pitchFamily="18" charset="0"/>
              </a:rPr>
              <a:t>Why we may need to use mail-in voting this year for health and safety reasons.</a:t>
            </a:r>
            <a:endParaRPr lang="en-US" sz="900" dirty="0">
              <a:latin typeface="Calibri" panose="020F0502020204030204" pitchFamily="34" charset="0"/>
              <a:ea typeface="Calibri" panose="020F0502020204030204" pitchFamily="34" charset="0"/>
              <a:cs typeface="Times New Roman" panose="02020603050405020304" pitchFamily="18" charset="0"/>
            </a:endParaRPr>
          </a:p>
          <a:p>
            <a:pPr marL="862013" lvl="2" indent="-149225">
              <a:lnSpc>
                <a:spcPct val="115000"/>
              </a:lnSpc>
              <a:buFont typeface="Arial" panose="020B0604020202020204" pitchFamily="34" charset="0"/>
              <a:buChar char="•"/>
              <a:tabLst>
                <a:tab pos="685800" algn="l"/>
              </a:tabLst>
            </a:pPr>
            <a:r>
              <a:rPr lang="en-US" sz="1000" dirty="0">
                <a:latin typeface="Calibri" panose="020F0502020204030204" pitchFamily="34" charset="0"/>
                <a:ea typeface="Calibri" panose="020F0502020204030204" pitchFamily="34" charset="0"/>
                <a:cs typeface="Times New Roman" panose="02020603050405020304" pitchFamily="18" charset="0"/>
              </a:rPr>
              <a:t>How to request and then cast a mail-in ballot.</a:t>
            </a:r>
            <a:endParaRPr lang="en-US" sz="900" dirty="0">
              <a:latin typeface="Calibri" panose="020F0502020204030204" pitchFamily="34" charset="0"/>
              <a:ea typeface="Calibri" panose="020F0502020204030204" pitchFamily="34" charset="0"/>
              <a:cs typeface="Times New Roman" panose="02020603050405020304" pitchFamily="18" charset="0"/>
            </a:endParaRPr>
          </a:p>
          <a:p>
            <a:pPr marL="862013" lvl="2" indent="-149225">
              <a:lnSpc>
                <a:spcPct val="115000"/>
              </a:lnSpc>
              <a:buFont typeface="Arial" panose="020B0604020202020204" pitchFamily="34" charset="0"/>
              <a:buChar char="•"/>
              <a:tabLst>
                <a:tab pos="685800" algn="l"/>
              </a:tabLst>
            </a:pPr>
            <a:r>
              <a:rPr lang="en-US" sz="1000" dirty="0">
                <a:latin typeface="Calibri" panose="020F0502020204030204" pitchFamily="34" charset="0"/>
                <a:ea typeface="Calibri" panose="020F0502020204030204" pitchFamily="34" charset="0"/>
                <a:cs typeface="Times New Roman" panose="02020603050405020304" pitchFamily="18" charset="0"/>
              </a:rPr>
              <a:t>Offering your help and encouragement.</a:t>
            </a:r>
            <a:endParaRPr lang="en-US" sz="9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8259434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FFB27E8-290D-7A44-AFF2-737A47995F21}"/>
              </a:ext>
            </a:extLst>
          </p:cNvPr>
          <p:cNvSpPr/>
          <p:nvPr/>
        </p:nvSpPr>
        <p:spPr>
          <a:xfrm>
            <a:off x="526473" y="7329055"/>
            <a:ext cx="5846618" cy="803563"/>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799" y="4400549"/>
            <a:ext cx="5591175" cy="4524376"/>
          </a:xfrm>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47BA6119-E000-5E40-85F6-771FA96E7D47}" type="slidenum">
              <a:rPr lang="en-US" smtClean="0"/>
              <a:t>33</a:t>
            </a:fld>
            <a:endParaRPr lang="en-US" dirty="0"/>
          </a:p>
        </p:txBody>
      </p:sp>
    </p:spTree>
    <p:extLst>
      <p:ext uri="{BB962C8B-B14F-4D97-AF65-F5344CB8AC3E}">
        <p14:creationId xmlns:p14="http://schemas.microsoft.com/office/powerpoint/2010/main" val="76031158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FFB27E8-290D-7A44-AFF2-737A47995F21}"/>
              </a:ext>
            </a:extLst>
          </p:cNvPr>
          <p:cNvSpPr/>
          <p:nvPr/>
        </p:nvSpPr>
        <p:spPr>
          <a:xfrm>
            <a:off x="526473" y="7329055"/>
            <a:ext cx="5846618" cy="803563"/>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799" y="4400549"/>
            <a:ext cx="5591175" cy="4524376"/>
          </a:xfrm>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47BA6119-E000-5E40-85F6-771FA96E7D47}" type="slidenum">
              <a:rPr lang="en-US" smtClean="0"/>
              <a:t>34</a:t>
            </a:fld>
            <a:endParaRPr lang="en-US" dirty="0"/>
          </a:p>
        </p:txBody>
      </p:sp>
    </p:spTree>
    <p:extLst>
      <p:ext uri="{BB962C8B-B14F-4D97-AF65-F5344CB8AC3E}">
        <p14:creationId xmlns:p14="http://schemas.microsoft.com/office/powerpoint/2010/main" val="383389975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FFB27E8-290D-7A44-AFF2-737A47995F21}"/>
              </a:ext>
            </a:extLst>
          </p:cNvPr>
          <p:cNvSpPr/>
          <p:nvPr/>
        </p:nvSpPr>
        <p:spPr>
          <a:xfrm>
            <a:off x="526473" y="7329055"/>
            <a:ext cx="5846618" cy="803563"/>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799" y="4400549"/>
            <a:ext cx="5591175" cy="4524376"/>
          </a:xfrm>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47BA6119-E000-5E40-85F6-771FA96E7D47}" type="slidenum">
              <a:rPr lang="en-US" smtClean="0"/>
              <a:t>35</a:t>
            </a:fld>
            <a:endParaRPr lang="en-US" dirty="0"/>
          </a:p>
        </p:txBody>
      </p:sp>
    </p:spTree>
    <p:extLst>
      <p:ext uri="{BB962C8B-B14F-4D97-AF65-F5344CB8AC3E}">
        <p14:creationId xmlns:p14="http://schemas.microsoft.com/office/powerpoint/2010/main" val="177395125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FFB27E8-290D-7A44-AFF2-737A47995F21}"/>
              </a:ext>
            </a:extLst>
          </p:cNvPr>
          <p:cNvSpPr/>
          <p:nvPr/>
        </p:nvSpPr>
        <p:spPr>
          <a:xfrm>
            <a:off x="526473" y="7329055"/>
            <a:ext cx="5846618" cy="803563"/>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799" y="4400549"/>
            <a:ext cx="5591175" cy="4524376"/>
          </a:xfrm>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47BA6119-E000-5E40-85F6-771FA96E7D47}" type="slidenum">
              <a:rPr lang="en-US" smtClean="0"/>
              <a:t>36</a:t>
            </a:fld>
            <a:endParaRPr lang="en-US" dirty="0"/>
          </a:p>
        </p:txBody>
      </p:sp>
    </p:spTree>
    <p:extLst>
      <p:ext uri="{BB962C8B-B14F-4D97-AF65-F5344CB8AC3E}">
        <p14:creationId xmlns:p14="http://schemas.microsoft.com/office/powerpoint/2010/main" val="406770527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FFB27E8-290D-7A44-AFF2-737A47995F21}"/>
              </a:ext>
            </a:extLst>
          </p:cNvPr>
          <p:cNvSpPr/>
          <p:nvPr/>
        </p:nvSpPr>
        <p:spPr>
          <a:xfrm>
            <a:off x="526473" y="7329055"/>
            <a:ext cx="5846618" cy="803563"/>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799" y="4400549"/>
            <a:ext cx="5591175" cy="4524376"/>
          </a:xfrm>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47BA6119-E000-5E40-85F6-771FA96E7D47}" type="slidenum">
              <a:rPr lang="en-US" smtClean="0"/>
              <a:t>37</a:t>
            </a:fld>
            <a:endParaRPr lang="en-US" dirty="0"/>
          </a:p>
        </p:txBody>
      </p:sp>
    </p:spTree>
    <p:extLst>
      <p:ext uri="{BB962C8B-B14F-4D97-AF65-F5344CB8AC3E}">
        <p14:creationId xmlns:p14="http://schemas.microsoft.com/office/powerpoint/2010/main" val="222093993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FFB27E8-290D-7A44-AFF2-737A47995F21}"/>
              </a:ext>
            </a:extLst>
          </p:cNvPr>
          <p:cNvSpPr/>
          <p:nvPr/>
        </p:nvSpPr>
        <p:spPr>
          <a:xfrm>
            <a:off x="526473" y="7329055"/>
            <a:ext cx="5846618" cy="803563"/>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799" y="4400549"/>
            <a:ext cx="5591175" cy="4524376"/>
          </a:xfrm>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47BA6119-E000-5E40-85F6-771FA96E7D47}" type="slidenum">
              <a:rPr lang="en-US" smtClean="0"/>
              <a:t>38</a:t>
            </a:fld>
            <a:endParaRPr lang="en-US" dirty="0"/>
          </a:p>
        </p:txBody>
      </p:sp>
    </p:spTree>
    <p:extLst>
      <p:ext uri="{BB962C8B-B14F-4D97-AF65-F5344CB8AC3E}">
        <p14:creationId xmlns:p14="http://schemas.microsoft.com/office/powerpoint/2010/main" val="203895123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FFB27E8-290D-7A44-AFF2-737A47995F21}"/>
              </a:ext>
            </a:extLst>
          </p:cNvPr>
          <p:cNvSpPr/>
          <p:nvPr/>
        </p:nvSpPr>
        <p:spPr>
          <a:xfrm>
            <a:off x="526473" y="7329055"/>
            <a:ext cx="5846618" cy="803563"/>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799" y="4400549"/>
            <a:ext cx="5591175" cy="4524376"/>
          </a:xfrm>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47BA6119-E000-5E40-85F6-771FA96E7D47}" type="slidenum">
              <a:rPr lang="en-US" smtClean="0"/>
              <a:t>39</a:t>
            </a:fld>
            <a:endParaRPr lang="en-US" dirty="0"/>
          </a:p>
        </p:txBody>
      </p:sp>
    </p:spTree>
    <p:extLst>
      <p:ext uri="{BB962C8B-B14F-4D97-AF65-F5344CB8AC3E}">
        <p14:creationId xmlns:p14="http://schemas.microsoft.com/office/powerpoint/2010/main" val="203408170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FFB27E8-290D-7A44-AFF2-737A47995F21}"/>
              </a:ext>
            </a:extLst>
          </p:cNvPr>
          <p:cNvSpPr/>
          <p:nvPr/>
        </p:nvSpPr>
        <p:spPr>
          <a:xfrm>
            <a:off x="526473" y="7329055"/>
            <a:ext cx="5846618" cy="803563"/>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799" y="4400549"/>
            <a:ext cx="5591175" cy="4524376"/>
          </a:xfrm>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47BA6119-E000-5E40-85F6-771FA96E7D47}" type="slidenum">
              <a:rPr lang="en-US" smtClean="0"/>
              <a:t>40</a:t>
            </a:fld>
            <a:endParaRPr lang="en-US" dirty="0"/>
          </a:p>
        </p:txBody>
      </p:sp>
    </p:spTree>
    <p:extLst>
      <p:ext uri="{BB962C8B-B14F-4D97-AF65-F5344CB8AC3E}">
        <p14:creationId xmlns:p14="http://schemas.microsoft.com/office/powerpoint/2010/main" val="21505911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00138"/>
            <a:ext cx="4114800" cy="3086100"/>
          </a:xfrm>
        </p:spPr>
      </p:sp>
      <p:sp>
        <p:nvSpPr>
          <p:cNvPr id="3" name="Notes Placeholder 2"/>
          <p:cNvSpPr>
            <a:spLocks noGrp="1"/>
          </p:cNvSpPr>
          <p:nvPr>
            <p:ph type="body" idx="1"/>
          </p:nvPr>
        </p:nvSpPr>
        <p:spPr>
          <a:xfrm>
            <a:off x="539750" y="4400549"/>
            <a:ext cx="5835650" cy="4466360"/>
          </a:xfrm>
        </p:spPr>
        <p:txBody>
          <a:bodyPr/>
          <a:lstStyle/>
          <a:p>
            <a:r>
              <a:rPr lang="en-US" sz="1000" dirty="0"/>
              <a:t>(Robert Hubbell, August 3, 2020) The Post Office is in trouble. It has been in trouble continuously since 2006. Why? In 2006, Congressional Republicans imposed a special rule on the Post Office. It requires the Post Office to account for its retirement obligations in a way that no other federal agency is required to do. As explained by the </a:t>
            </a:r>
            <a:r>
              <a:rPr lang="en-US" sz="1000" u="sng" dirty="0">
                <a:hlinkClick r:id="rId3" tooltip="http://r20.rs6.net/tn.jsp?f=001M_XsW5ajYZZ6mDCnBaJzIIObk3bVpiblfNFX_IhfA1DA6VeqpuFqZeYyG8ZGh3TD7GwJ318wlp7MSm853CCcGXSo7C4JrNMWpOOokRgrt2ddgmkHIusWm5goLcMV-vemr3qw2O0e6aF4ctcD4NxJ_HEnSr5gCzaLHbaCmgRcdxWxCHoKJ3iY3wgIQVjEVf7g09gJHDdifQXSlhidYjlTauPsGxM26ISj&amp;c=fACcWpn61YmgMjr1V8rqtQWKH1h5AUz8oXdOKtfhJHjQCWux7DQwog==&amp;ch=h2SrEqAIiEMiXrwwIsVoej0C9ub3qQV_Isv0Eduhv1Hdwrq4ZvPdXA=="/>
              </a:rPr>
              <a:t>Institute for Policy Studies</a:t>
            </a:r>
            <a:r>
              <a:rPr lang="en-US" sz="1000" dirty="0"/>
              <a:t>, </a:t>
            </a:r>
          </a:p>
          <a:p>
            <a:r>
              <a:rPr lang="en-US" sz="1000" i="1" dirty="0"/>
              <a:t>         In 2006, Congress passed a law that imposed extraordinary costs on the U.S. Postal Service [that] required the USPS to create a $72 billion fund to pay for the cost of its post-retirement health care costs, </a:t>
            </a:r>
            <a:r>
              <a:rPr lang="en-US" sz="1000" b="1" i="1" dirty="0"/>
              <a:t>75 years into the future</a:t>
            </a:r>
            <a:r>
              <a:rPr lang="en-US" sz="1000" i="1" dirty="0"/>
              <a:t>. This burden applies to </a:t>
            </a:r>
            <a:r>
              <a:rPr lang="en-US" sz="1000" b="1" i="1" dirty="0"/>
              <a:t>no other federal agency</a:t>
            </a:r>
            <a:r>
              <a:rPr lang="en-US" sz="1000" i="1" dirty="0"/>
              <a:t> or private corporation.</a:t>
            </a:r>
          </a:p>
          <a:p>
            <a:r>
              <a:rPr lang="en-US" sz="1000" dirty="0"/>
              <a:t>The Post Office is big. ‘You just won't believe how vastly, hugely, mind-bogglingly big it is.’ It delivers </a:t>
            </a:r>
            <a:r>
              <a:rPr lang="en-US" sz="1000" u="sng" dirty="0">
                <a:hlinkClick r:id="rId4"/>
              </a:rPr>
              <a:t>472 million pieces</a:t>
            </a:r>
            <a:r>
              <a:rPr lang="en-US" sz="1000" dirty="0"/>
              <a:t> of mail </a:t>
            </a:r>
            <a:r>
              <a:rPr lang="en-US" sz="1000" i="1" dirty="0"/>
              <a:t>each day.</a:t>
            </a:r>
            <a:r>
              <a:rPr lang="en-US" sz="1000" dirty="0"/>
              <a:t> If the number of mail-in ballots </a:t>
            </a:r>
            <a:r>
              <a:rPr lang="en-US" sz="1000" u="sng" dirty="0">
                <a:hlinkClick r:id="rId5"/>
              </a:rPr>
              <a:t>doubled from 2016</a:t>
            </a:r>
            <a:r>
              <a:rPr lang="en-US" sz="1000" dirty="0"/>
              <a:t> (a very generous assumption), then 60 million ballots would be mailed over a four week period (of six day weeks) before November 3, 2020. That would mean the Post Office would handle about 2.5 million pieces of additional mail each day—a daily increase of about one-half of 1% (0.005). Given that there are </a:t>
            </a:r>
            <a:r>
              <a:rPr lang="en-US" sz="1000" u="sng" dirty="0">
                <a:hlinkClick r:id="rId6"/>
              </a:rPr>
              <a:t>31,322</a:t>
            </a:r>
            <a:r>
              <a:rPr lang="en-US" sz="1000" dirty="0"/>
              <a:t> Post Offices in the U.S., the additional volume per Post Office is roughly 100 extra pieces of mail per day. Of course, much of the mail-in vote will come in the last week, which would mean that the average post office would see three hundred pieces of additional mail per day. Another way to look at the scale of the mail-in ballots is to consider that the ballots will be delivered </a:t>
            </a:r>
            <a:r>
              <a:rPr lang="en-US" sz="1000" u="sng" dirty="0">
                <a:hlinkClick r:id="rId7" tooltip="http://r20.rs6.net/tn.jsp?f=001M_XsW5ajYZZ6mDCnBaJzIIObk3bVpiblfNFX_IhfA1DA6VeqpuFqZeYyG8ZGh3TDw9GyY_g88SWUkLpc2emuAaCcPZB7fohj_Dito-vS3uiLjueqL6UU5JDqRjvkYuNYC6tKF-AUtfP0J3GZ5EoGA55LctxKWAbgghPZlJ3sk87o1vpFkkyu093yWF_C0AIHckURSbV5SW0BgYwk-v1PLdIOvhb7kUO5Wd0crbihx8bo8PJGCh1QbvMPreOKLI-jP8IfM6EjFzVkHC0SnSvJAPIW5X5QE4pvTwYM5wKoRNk=&amp;c=fACcWpn61YmgMjr1V8rqtQWKH1h5AUz8oXdOKtfhJHjQCWux7DQwog==&amp;ch=h2SrEqAIiEMiXrwwIsVoej0C9ub3qQV_Isv0Eduhv1Hdwrq4ZvPdXA=="/>
              </a:rPr>
              <a:t>to about 5,000 local election jurisdictions</a:t>
            </a:r>
            <a:r>
              <a:rPr lang="en-US" sz="1000" dirty="0"/>
              <a:t> in the U.S.—or about 12,000 ballots mail-in ballots per jurisdiction over a four week period.</a:t>
            </a:r>
          </a:p>
          <a:p>
            <a:r>
              <a:rPr lang="en-US" sz="1000" dirty="0"/>
              <a:t>Of course, many offices would see tens (or hundreds) of thousands of additional pieces of mail per day, but those Post Offices would be of larger scale and proportional in size to their service population. On a relative basis, the uptick in their daily volume would </a:t>
            </a:r>
            <a:r>
              <a:rPr lang="en-US" sz="1000" i="1" dirty="0"/>
              <a:t>feel</a:t>
            </a:r>
            <a:r>
              <a:rPr lang="en-US" sz="1000" dirty="0"/>
              <a:t> like a one-half of one percent increase. </a:t>
            </a:r>
          </a:p>
          <a:p>
            <a:endParaRPr lang="en-US" sz="1000" dirty="0"/>
          </a:p>
        </p:txBody>
      </p:sp>
      <p:sp>
        <p:nvSpPr>
          <p:cNvPr id="4" name="Slide Number Placeholder 3"/>
          <p:cNvSpPr>
            <a:spLocks noGrp="1"/>
          </p:cNvSpPr>
          <p:nvPr>
            <p:ph type="sldNum" sz="quarter" idx="10"/>
          </p:nvPr>
        </p:nvSpPr>
        <p:spPr/>
        <p:txBody>
          <a:bodyPr/>
          <a:lstStyle/>
          <a:p>
            <a:fld id="{47BA6119-E000-5E40-85F6-771FA96E7D47}" type="slidenum">
              <a:rPr lang="en-US" smtClean="0"/>
              <a:t>4</a:t>
            </a:fld>
            <a:endParaRPr lang="en-US" dirty="0"/>
          </a:p>
        </p:txBody>
      </p:sp>
    </p:spTree>
    <p:extLst>
      <p:ext uri="{BB962C8B-B14F-4D97-AF65-F5344CB8AC3E}">
        <p14:creationId xmlns:p14="http://schemas.microsoft.com/office/powerpoint/2010/main" val="84909999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FFB27E8-290D-7A44-AFF2-737A47995F21}"/>
              </a:ext>
            </a:extLst>
          </p:cNvPr>
          <p:cNvSpPr/>
          <p:nvPr/>
        </p:nvSpPr>
        <p:spPr>
          <a:xfrm>
            <a:off x="526473" y="7329055"/>
            <a:ext cx="5846618" cy="803563"/>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799" y="4400549"/>
            <a:ext cx="5591175" cy="4524376"/>
          </a:xfrm>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47BA6119-E000-5E40-85F6-771FA96E7D47}" type="slidenum">
              <a:rPr lang="en-US" smtClean="0"/>
              <a:t>41</a:t>
            </a:fld>
            <a:endParaRPr lang="en-US" dirty="0"/>
          </a:p>
        </p:txBody>
      </p:sp>
    </p:spTree>
    <p:extLst>
      <p:ext uri="{BB962C8B-B14F-4D97-AF65-F5344CB8AC3E}">
        <p14:creationId xmlns:p14="http://schemas.microsoft.com/office/powerpoint/2010/main" val="292349536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FFB27E8-290D-7A44-AFF2-737A47995F21}"/>
              </a:ext>
            </a:extLst>
          </p:cNvPr>
          <p:cNvSpPr/>
          <p:nvPr/>
        </p:nvSpPr>
        <p:spPr>
          <a:xfrm>
            <a:off x="526473" y="7329055"/>
            <a:ext cx="5846618" cy="803563"/>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799" y="4400549"/>
            <a:ext cx="5591175" cy="4524376"/>
          </a:xfrm>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47BA6119-E000-5E40-85F6-771FA96E7D47}" type="slidenum">
              <a:rPr lang="en-US" smtClean="0"/>
              <a:t>42</a:t>
            </a:fld>
            <a:endParaRPr lang="en-US" dirty="0"/>
          </a:p>
        </p:txBody>
      </p:sp>
    </p:spTree>
    <p:extLst>
      <p:ext uri="{BB962C8B-B14F-4D97-AF65-F5344CB8AC3E}">
        <p14:creationId xmlns:p14="http://schemas.microsoft.com/office/powerpoint/2010/main" val="89389680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FFB27E8-290D-7A44-AFF2-737A47995F21}"/>
              </a:ext>
            </a:extLst>
          </p:cNvPr>
          <p:cNvSpPr/>
          <p:nvPr/>
        </p:nvSpPr>
        <p:spPr>
          <a:xfrm>
            <a:off x="526473" y="7329055"/>
            <a:ext cx="5846618" cy="803563"/>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799" y="4400549"/>
            <a:ext cx="5591175" cy="4524376"/>
          </a:xfrm>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47BA6119-E000-5E40-85F6-771FA96E7D47}" type="slidenum">
              <a:rPr lang="en-US" smtClean="0"/>
              <a:t>43</a:t>
            </a:fld>
            <a:endParaRPr lang="en-US" dirty="0"/>
          </a:p>
        </p:txBody>
      </p:sp>
    </p:spTree>
    <p:extLst>
      <p:ext uri="{BB962C8B-B14F-4D97-AF65-F5344CB8AC3E}">
        <p14:creationId xmlns:p14="http://schemas.microsoft.com/office/powerpoint/2010/main" val="235323047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799" y="4400549"/>
            <a:ext cx="5591175" cy="4524376"/>
          </a:xfrm>
        </p:spPr>
        <p:txBody>
          <a:bodyPr/>
          <a:lstStyle/>
          <a:p>
            <a:pPr marL="285750" indent="-285750">
              <a:buFont typeface="Arial" panose="020B0604020202020204" pitchFamily="34" charset="0"/>
              <a:buChar char="•"/>
            </a:pPr>
            <a:r>
              <a:rPr lang="en-US" dirty="0"/>
              <a:t>“Our analysis of these seven states makes clear that there is little reason to believe that mail voting would uniformly help Democrats in November. </a:t>
            </a:r>
            <a:r>
              <a:rPr lang="en-US" b="1" dirty="0">
                <a:hlinkClick r:id="rId3"/>
              </a:rPr>
              <a:t>A report</a:t>
            </a:r>
            <a:r>
              <a:rPr lang="en-US" dirty="0"/>
              <a:t> from the Pew Research Center found that voters over 65 and white voters supported Donald Trump over Hillary Clinton at the highest rates. Mail voting was used more frequently by older voters in the seven states we examined.  </a:t>
            </a:r>
            <a:r>
              <a:rPr lang="en-US" b="1" dirty="0">
                <a:hlinkClick r:id="rId4"/>
              </a:rPr>
              <a:t>footnote3_xjnmfe73</a:t>
            </a:r>
            <a:r>
              <a:rPr lang="en-US" dirty="0"/>
              <a:t> Additionally, in each state we studied, at least two-thirds of all mail ballots were cast by white voters. White voters had the highest rates of voting by mail in three of the seven states and the second highest rate in another three. Latino voters used mail options less than white voters in each of the swing states. In the outlier state, Ohio, all racial/ethnic groups but Latinos cast mail ballots at about the same rate. There, white voters used mail ballots two percentage points less often than Black voters, who had the highest usage rate.” </a:t>
            </a:r>
            <a:r>
              <a:rPr lang="en-US" sz="1200" i="1" dirty="0"/>
              <a:t>Kevin Morris, “Who Votes by Mail?”, Brennan Center, April 15, 2020</a:t>
            </a:r>
          </a:p>
          <a:p>
            <a:pPr marL="285750" indent="-285750">
              <a:buFont typeface="Arial" panose="020B0604020202020204" pitchFamily="34" charset="0"/>
              <a:buChar char="•"/>
            </a:pPr>
            <a:endParaRPr lang="en-US" dirty="0"/>
          </a:p>
          <a:p>
            <a:endParaRPr lang="en-US" dirty="0"/>
          </a:p>
          <a:p>
            <a:pPr marL="285750" indent="-285750">
              <a:buFont typeface="Arial" panose="020B0604020202020204" pitchFamily="34" charset="0"/>
              <a:buChar char="•"/>
            </a:pPr>
            <a:r>
              <a:rPr lang="en-US" dirty="0"/>
              <a:t>We find that implementing universal VBM has no apparent effect on either the share of turned-out voters who are Democrats or the share of votes that go to Democratic candidates, on average, although these latter estimates are a bit less precise. We also find that it increases turnout by roughly 2%, on average—very similar to the estimate reported in ref. </a:t>
            </a:r>
            <a:r>
              <a:rPr lang="en-US" b="1" dirty="0">
                <a:hlinkClick r:id="rId5"/>
              </a:rPr>
              <a:t>4</a:t>
            </a:r>
            <a:r>
              <a:rPr lang="en-US" dirty="0"/>
              <a:t> for Washington State”</a:t>
            </a:r>
            <a:r>
              <a:rPr lang="en-US" i="1" dirty="0"/>
              <a:t>. </a:t>
            </a:r>
            <a:r>
              <a:rPr lang="en-US" altLang="en-US" sz="1200" i="1" dirty="0"/>
              <a:t>“Universal vote-by-mail has no impact on partisan turnout or vote share,” Proceedings of the National Academy of Sciences of the USA, June 23, 2020</a:t>
            </a:r>
          </a:p>
          <a:p>
            <a:pPr marL="285750" indent="-285750">
              <a:buFont typeface="Arial" panose="020B0604020202020204" pitchFamily="34" charset="0"/>
              <a:buChar char="•"/>
            </a:pPr>
            <a:endParaRPr lang="en-US" dirty="0"/>
          </a:p>
          <a:p>
            <a:br>
              <a:rPr lang="en-US" dirty="0"/>
            </a:br>
            <a:endParaRPr lang="en-US" dirty="0"/>
          </a:p>
        </p:txBody>
      </p:sp>
      <p:sp>
        <p:nvSpPr>
          <p:cNvPr id="4" name="Slide Number Placeholder 3"/>
          <p:cNvSpPr>
            <a:spLocks noGrp="1"/>
          </p:cNvSpPr>
          <p:nvPr>
            <p:ph type="sldNum" sz="quarter" idx="5"/>
          </p:nvPr>
        </p:nvSpPr>
        <p:spPr/>
        <p:txBody>
          <a:bodyPr/>
          <a:lstStyle/>
          <a:p>
            <a:fld id="{47BA6119-E000-5E40-85F6-771FA96E7D47}" type="slidenum">
              <a:rPr lang="en-US" smtClean="0"/>
              <a:t>44</a:t>
            </a:fld>
            <a:endParaRPr lang="en-US" dirty="0"/>
          </a:p>
        </p:txBody>
      </p:sp>
    </p:spTree>
    <p:extLst>
      <p:ext uri="{BB962C8B-B14F-4D97-AF65-F5344CB8AC3E}">
        <p14:creationId xmlns:p14="http://schemas.microsoft.com/office/powerpoint/2010/main" val="59493062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FFB27E8-290D-7A44-AFF2-737A47995F21}"/>
              </a:ext>
            </a:extLst>
          </p:cNvPr>
          <p:cNvSpPr/>
          <p:nvPr/>
        </p:nvSpPr>
        <p:spPr>
          <a:xfrm>
            <a:off x="526473" y="7329055"/>
            <a:ext cx="5846618" cy="803563"/>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799" y="4400549"/>
            <a:ext cx="5591175" cy="4524376"/>
          </a:xfrm>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47BA6119-E000-5E40-85F6-771FA96E7D47}" type="slidenum">
              <a:rPr lang="en-US" smtClean="0"/>
              <a:t>45</a:t>
            </a:fld>
            <a:endParaRPr lang="en-US" dirty="0"/>
          </a:p>
        </p:txBody>
      </p:sp>
    </p:spTree>
    <p:extLst>
      <p:ext uri="{BB962C8B-B14F-4D97-AF65-F5344CB8AC3E}">
        <p14:creationId xmlns:p14="http://schemas.microsoft.com/office/powerpoint/2010/main" val="16017970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47BA6119-E000-5E40-85F6-771FA96E7D47}" type="slidenum">
              <a:rPr lang="en-US" smtClean="0"/>
              <a:t>5</a:t>
            </a:fld>
            <a:endParaRPr lang="en-US" dirty="0"/>
          </a:p>
        </p:txBody>
      </p:sp>
      <p:sp>
        <p:nvSpPr>
          <p:cNvPr id="5" name="Notes Placeholder 2">
            <a:extLst>
              <a:ext uri="{FF2B5EF4-FFF2-40B4-BE49-F238E27FC236}">
                <a16:creationId xmlns:a16="http://schemas.microsoft.com/office/drawing/2014/main" id="{DD5A90AD-BF2D-D442-B5EC-339A060904EB}"/>
              </a:ext>
            </a:extLst>
          </p:cNvPr>
          <p:cNvSpPr txBox="1">
            <a:spLocks/>
          </p:cNvSpPr>
          <p:nvPr/>
        </p:nvSpPr>
        <p:spPr>
          <a:xfrm>
            <a:off x="523101" y="4400550"/>
            <a:ext cx="5904643" cy="1760764"/>
          </a:xfrm>
          <a:prstGeom prst="rect">
            <a:avLst/>
          </a:prstGeom>
        </p:spPr>
        <p:txBody>
          <a:bodyPr vert="horz" lIns="91440" tIns="45720" rIns="91440" bIns="45720" rtlCol="0"/>
          <a:lstStyle>
            <a:lvl1pPr marL="171450" indent="-171450" algn="l" defTabSz="713232" rtl="0" eaLnBrk="1" latinLnBrk="0" hangingPunct="1">
              <a:spcBef>
                <a:spcPts val="1200"/>
              </a:spcBef>
              <a:buFont typeface="Arial" panose="020B0604020202020204" pitchFamily="34" charset="0"/>
              <a:buChar char="•"/>
              <a:defRPr sz="1200" kern="1200">
                <a:solidFill>
                  <a:schemeClr val="tx1"/>
                </a:solidFill>
                <a:latin typeface="+mn-lt"/>
                <a:ea typeface="+mn-ea"/>
                <a:cs typeface="+mn-cs"/>
              </a:defRPr>
            </a:lvl1pPr>
            <a:lvl2pPr marL="528066" indent="-171450" algn="l" defTabSz="713232" rtl="0" eaLnBrk="1" latinLnBrk="0" hangingPunct="1">
              <a:spcBef>
                <a:spcPts val="1200"/>
              </a:spcBef>
              <a:buFont typeface="Arial" panose="020B0604020202020204" pitchFamily="34" charset="0"/>
              <a:buChar char="•"/>
              <a:defRPr sz="1200" kern="1200">
                <a:solidFill>
                  <a:schemeClr val="tx1"/>
                </a:solidFill>
                <a:latin typeface="+mn-lt"/>
                <a:ea typeface="+mn-ea"/>
                <a:cs typeface="+mn-cs"/>
              </a:defRPr>
            </a:lvl2pPr>
            <a:lvl3pPr marL="884682" indent="-171450" algn="l" defTabSz="713232" rtl="0" eaLnBrk="1" latinLnBrk="0" hangingPunct="1">
              <a:spcBef>
                <a:spcPts val="1200"/>
              </a:spcBef>
              <a:buFont typeface="Arial" panose="020B0604020202020204" pitchFamily="34" charset="0"/>
              <a:buChar char="•"/>
              <a:defRPr sz="1200" kern="1200">
                <a:solidFill>
                  <a:schemeClr val="tx1"/>
                </a:solidFill>
                <a:latin typeface="+mn-lt"/>
                <a:ea typeface="+mn-ea"/>
                <a:cs typeface="+mn-cs"/>
              </a:defRPr>
            </a:lvl3pPr>
            <a:lvl4pPr marL="1241298" indent="-171450" algn="l" defTabSz="713232" rtl="0" eaLnBrk="1" latinLnBrk="0" hangingPunct="1">
              <a:spcBef>
                <a:spcPts val="1200"/>
              </a:spcBef>
              <a:buFont typeface="Arial" panose="020B0604020202020204" pitchFamily="34" charset="0"/>
              <a:buChar char="•"/>
              <a:defRPr sz="1200" kern="1200">
                <a:solidFill>
                  <a:schemeClr val="tx1"/>
                </a:solidFill>
                <a:latin typeface="+mn-lt"/>
                <a:ea typeface="+mn-ea"/>
                <a:cs typeface="+mn-cs"/>
              </a:defRPr>
            </a:lvl4pPr>
            <a:lvl5pPr marL="1597914" indent="-171450" algn="l" defTabSz="713232" rtl="0" eaLnBrk="1" latinLnBrk="0" hangingPunct="1">
              <a:spcBef>
                <a:spcPts val="1200"/>
              </a:spcBef>
              <a:buFont typeface="Arial" panose="020B0604020202020204" pitchFamily="34" charset="0"/>
              <a:buChar char="•"/>
              <a:defRPr sz="1200" kern="1200">
                <a:solidFill>
                  <a:schemeClr val="tx1"/>
                </a:solidFill>
                <a:latin typeface="+mn-lt"/>
                <a:ea typeface="+mn-ea"/>
                <a:cs typeface="+mn-cs"/>
              </a:defRPr>
            </a:lvl5pPr>
            <a:lvl6pPr marL="1783080" algn="l" defTabSz="713232" rtl="0" eaLnBrk="1" latinLnBrk="0" hangingPunct="1">
              <a:defRPr sz="936" kern="1200">
                <a:solidFill>
                  <a:schemeClr val="tx1"/>
                </a:solidFill>
                <a:latin typeface="+mn-lt"/>
                <a:ea typeface="+mn-ea"/>
                <a:cs typeface="+mn-cs"/>
              </a:defRPr>
            </a:lvl6pPr>
            <a:lvl7pPr marL="2139696" algn="l" defTabSz="713232" rtl="0" eaLnBrk="1" latinLnBrk="0" hangingPunct="1">
              <a:defRPr sz="936" kern="1200">
                <a:solidFill>
                  <a:schemeClr val="tx1"/>
                </a:solidFill>
                <a:latin typeface="+mn-lt"/>
                <a:ea typeface="+mn-ea"/>
                <a:cs typeface="+mn-cs"/>
              </a:defRPr>
            </a:lvl7pPr>
            <a:lvl8pPr marL="2496312" algn="l" defTabSz="713232" rtl="0" eaLnBrk="1" latinLnBrk="0" hangingPunct="1">
              <a:defRPr sz="936" kern="1200">
                <a:solidFill>
                  <a:schemeClr val="tx1"/>
                </a:solidFill>
                <a:latin typeface="+mn-lt"/>
                <a:ea typeface="+mn-ea"/>
                <a:cs typeface="+mn-cs"/>
              </a:defRPr>
            </a:lvl8pPr>
            <a:lvl9pPr marL="2852928" algn="l" defTabSz="713232" rtl="0" eaLnBrk="1" latinLnBrk="0" hangingPunct="1">
              <a:defRPr sz="936" kern="1200">
                <a:solidFill>
                  <a:schemeClr val="tx1"/>
                </a:solidFill>
                <a:latin typeface="+mn-lt"/>
                <a:ea typeface="+mn-ea"/>
                <a:cs typeface="+mn-cs"/>
              </a:defRPr>
            </a:lvl9pPr>
          </a:lstStyle>
          <a:p>
            <a:r>
              <a:rPr lang="en-US" sz="1100" dirty="0"/>
              <a:t>For the upcoming November 3, the rules for both In-Person and By-Mail voting are changed to keep voters and poll workers safe.</a:t>
            </a:r>
          </a:p>
          <a:p>
            <a:r>
              <a:rPr lang="en-US" sz="1100" b="1" dirty="0"/>
              <a:t>IN PERSON</a:t>
            </a:r>
            <a:r>
              <a:rPr lang="en-US" sz="1100" dirty="0"/>
              <a:t>: It will still be possible to vote in person, but there will be fewer polling places Everyone will vote on a paper ballot—called a provisional ballot.  Only people with disabilities, for whom voting on a paper ballot is a hardship—like the blind, will vote by machine at the polls. </a:t>
            </a:r>
            <a:r>
              <a:rPr lang="en-US" sz="1100" i="1" dirty="0"/>
              <a:t>(E.O. 177 says “”accommodations will be made for voters with disabilities.”)  </a:t>
            </a:r>
            <a:r>
              <a:rPr lang="en-US" sz="1100" dirty="0"/>
              <a:t>All the Covid-19 rules—like 6-ft. social distancing, wearing masks, sanitizing the polling place, etc.—will be in force. </a:t>
            </a:r>
            <a:r>
              <a:rPr lang="en-US" sz="1100" dirty="0">
                <a:solidFill>
                  <a:srgbClr val="FF0000"/>
                </a:solidFill>
              </a:rPr>
              <a:t>NEW FOR GENERAL ELECTION: </a:t>
            </a:r>
            <a:r>
              <a:rPr lang="en-US" sz="1100" u="sng" dirty="0">
                <a:solidFill>
                  <a:srgbClr val="FF0000"/>
                </a:solidFill>
              </a:rPr>
              <a:t>YOUR OWN </a:t>
            </a:r>
            <a:r>
              <a:rPr lang="en-US" sz="1100" dirty="0">
                <a:solidFill>
                  <a:srgbClr val="FF0000"/>
                </a:solidFill>
              </a:rPr>
              <a:t>vote-by-mail ballot can be hand delivered to </a:t>
            </a:r>
            <a:r>
              <a:rPr lang="en-US" sz="1100" u="sng" dirty="0">
                <a:solidFill>
                  <a:srgbClr val="FF0000"/>
                </a:solidFill>
              </a:rPr>
              <a:t>YOUR OWN </a:t>
            </a:r>
            <a:r>
              <a:rPr lang="en-US" sz="1100" dirty="0">
                <a:solidFill>
                  <a:srgbClr val="FF0000"/>
                </a:solidFill>
              </a:rPr>
              <a:t>polling place.  (You cannot carry and deliver someone else’s ballot.)  A poll worker will validate that you are the person who filled out the ballot—that is, you will sign the poll book.)</a:t>
            </a:r>
            <a:endParaRPr lang="en-US" sz="1100" u="sng" dirty="0"/>
          </a:p>
          <a:p>
            <a:r>
              <a:rPr lang="en-US" sz="1100" b="1" dirty="0"/>
              <a:t>BY VMB BALLOT</a:t>
            </a:r>
            <a:r>
              <a:rPr lang="en-US" sz="1100" dirty="0"/>
              <a:t>: Every</a:t>
            </a:r>
            <a:r>
              <a:rPr lang="en-US" sz="1100" b="1" dirty="0"/>
              <a:t> active* </a:t>
            </a:r>
            <a:r>
              <a:rPr lang="en-US" sz="1100" dirty="0"/>
              <a:t>registered voter will receive a vote-by-mail ballot. They can return the ballot anyone of the four ways listed on the chart. </a:t>
            </a:r>
          </a:p>
          <a:p>
            <a:pPr lvl="1"/>
            <a:r>
              <a:rPr lang="en-US" sz="1100" dirty="0"/>
              <a:t>The Deadlines for the VBM ballot arriving at the Board of Elections by mail has been changed, as explained on a later chart.</a:t>
            </a:r>
          </a:p>
          <a:p>
            <a:pPr marL="119063" indent="-119063">
              <a:buNone/>
            </a:pPr>
            <a:r>
              <a:rPr lang="en-US" sz="1100" dirty="0"/>
              <a:t>* </a:t>
            </a:r>
            <a:r>
              <a:rPr lang="en-US" sz="1100" i="1" u="sng" dirty="0"/>
              <a:t>INACTIVE VOTER:</a:t>
            </a:r>
            <a:r>
              <a:rPr lang="en-US" sz="1100" i="1" dirty="0"/>
              <a:t>  Someone who has had a mailing from the Board of Elections returned to it as “cannot deliver”  is marked in the registration rolls as “inactive.”  If the inactive voter does not confirm or change the address with the Commissioner of Registration within two federal elections, they are deleted from the voting rolls. An inactive voter can go to the polls to vote in person and vote by provisional ballot.  A voter can call the Board of Elections to check their active/inactive status: </a:t>
            </a:r>
            <a:r>
              <a:rPr lang="en-US" dirty="0"/>
              <a:t>732.431.7790. </a:t>
            </a:r>
            <a:r>
              <a:rPr lang="en-US" sz="1100" i="1" dirty="0"/>
              <a:t>The state database has been modified; voters now see if they are active or inactive when they check their registration status.  </a:t>
            </a:r>
            <a:endParaRPr lang="en-US" sz="1100" dirty="0"/>
          </a:p>
        </p:txBody>
      </p:sp>
    </p:spTree>
    <p:extLst>
      <p:ext uri="{BB962C8B-B14F-4D97-AF65-F5344CB8AC3E}">
        <p14:creationId xmlns:p14="http://schemas.microsoft.com/office/powerpoint/2010/main" val="620215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47BA6119-E000-5E40-85F6-771FA96E7D47}" type="slidenum">
              <a:rPr lang="en-US" smtClean="0"/>
              <a:t>6</a:t>
            </a:fld>
            <a:endParaRPr lang="en-US" dirty="0"/>
          </a:p>
        </p:txBody>
      </p:sp>
      <p:sp>
        <p:nvSpPr>
          <p:cNvPr id="5" name="TextBox 4">
            <a:extLst>
              <a:ext uri="{FF2B5EF4-FFF2-40B4-BE49-F238E27FC236}">
                <a16:creationId xmlns:a16="http://schemas.microsoft.com/office/drawing/2014/main" id="{4AC3D295-D355-9C4A-96FF-B8C70A019D42}"/>
              </a:ext>
            </a:extLst>
          </p:cNvPr>
          <p:cNvSpPr txBox="1"/>
          <p:nvPr/>
        </p:nvSpPr>
        <p:spPr>
          <a:xfrm>
            <a:off x="685800" y="4572000"/>
            <a:ext cx="5584371" cy="2681503"/>
          </a:xfrm>
          <a:prstGeom prst="rect">
            <a:avLst/>
          </a:prstGeom>
          <a:noFill/>
        </p:spPr>
        <p:txBody>
          <a:bodyPr wrap="square" rtlCol="0">
            <a:spAutoFit/>
          </a:bodyPr>
          <a:lstStyle/>
          <a:p>
            <a:r>
              <a:rPr lang="en-US" sz="1200" dirty="0">
                <a:latin typeface="Calibri" panose="020F0502020204030204" pitchFamily="34" charset="0"/>
                <a:ea typeface="Calibri" panose="020F0502020204030204" pitchFamily="34" charset="0"/>
                <a:cs typeface="Times New Roman" panose="02020603050405020304" pitchFamily="18" charset="0"/>
              </a:rPr>
              <a:t>This material teaches how to Register, Commit to voting, and then Vote—safely, from home.  </a:t>
            </a:r>
          </a:p>
          <a:p>
            <a:pPr marL="742950" lvl="1" indent="-285750">
              <a:lnSpc>
                <a:spcPct val="115000"/>
              </a:lnSpc>
              <a:spcBef>
                <a:spcPts val="600"/>
              </a:spcBef>
              <a:buFont typeface="Arial" panose="020B0604020202020204" pitchFamily="34" charset="0"/>
              <a:buChar char="•"/>
            </a:pPr>
            <a:r>
              <a:rPr lang="en-US" sz="1200" dirty="0">
                <a:latin typeface="Calibri" panose="020F0502020204030204" pitchFamily="34" charset="0"/>
                <a:ea typeface="Calibri" panose="020F0502020204030204" pitchFamily="34" charset="0"/>
                <a:cs typeface="Times New Roman" panose="02020603050405020304" pitchFamily="18" charset="0"/>
              </a:rPr>
              <a:t>WHEN YOU ARE IN THE PRESENTATION MODE, clicking on the blue links in the presentation will take you directly to the indicated webpage. You exit the Slideshow mode by pressing ESC. </a:t>
            </a:r>
          </a:p>
          <a:p>
            <a:pPr marL="742950" lvl="1" indent="-285750">
              <a:lnSpc>
                <a:spcPct val="115000"/>
              </a:lnSpc>
              <a:spcBef>
                <a:spcPts val="600"/>
              </a:spcBef>
              <a:buFont typeface="Arial" panose="020B0604020202020204" pitchFamily="34" charset="0"/>
              <a:buChar char="•"/>
            </a:pPr>
            <a:r>
              <a:rPr lang="en-US" sz="1200" dirty="0">
                <a:latin typeface="Calibri" panose="020F0502020204030204" pitchFamily="34" charset="0"/>
                <a:ea typeface="Calibri" panose="020F0502020204030204" pitchFamily="34" charset="0"/>
                <a:cs typeface="Times New Roman" panose="02020603050405020304" pitchFamily="18" charset="0"/>
              </a:rPr>
              <a:t>We are also promoting the use of </a:t>
            </a:r>
            <a:r>
              <a:rPr lang="en-US" sz="1200" u="sng" dirty="0">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www.VOTE411.org</a:t>
            </a:r>
            <a:r>
              <a:rPr lang="en-US" sz="1200" dirty="0">
                <a:latin typeface="Calibri" panose="020F0502020204030204" pitchFamily="34" charset="0"/>
                <a:ea typeface="Calibri" panose="020F0502020204030204" pitchFamily="34" charset="0"/>
                <a:cs typeface="Times New Roman" panose="02020603050405020304" pitchFamily="18" charset="0"/>
              </a:rPr>
              <a:t>, the League of Women Voters website with complete voting information.</a:t>
            </a:r>
          </a:p>
          <a:p>
            <a:pPr marL="742950" lvl="1" indent="-285750">
              <a:lnSpc>
                <a:spcPct val="115000"/>
              </a:lnSpc>
              <a:spcBef>
                <a:spcPts val="600"/>
              </a:spcBef>
              <a:buFont typeface="Arial" panose="020B0604020202020204" pitchFamily="34" charset="0"/>
              <a:buChar char="•"/>
            </a:pPr>
            <a:r>
              <a:rPr lang="en-US" sz="1200" dirty="0">
                <a:latin typeface="Calibri" panose="020F0502020204030204" pitchFamily="34" charset="0"/>
                <a:ea typeface="Calibri" panose="020F0502020204030204" pitchFamily="34" charset="0"/>
                <a:cs typeface="Times New Roman" panose="02020603050405020304" pitchFamily="18" charset="0"/>
              </a:rPr>
              <a:t>If you have any questions, email us at </a:t>
            </a:r>
            <a:r>
              <a:rPr lang="en-US" sz="1200" dirty="0">
                <a:latin typeface="Calibri" panose="020F0502020204030204" pitchFamily="34" charset="0"/>
                <a:ea typeface="Calibri" panose="020F0502020204030204" pitchFamily="34" charset="0"/>
                <a:cs typeface="Times New Roman" panose="02020603050405020304" pitchFamily="18" charset="0"/>
                <a:hlinkClick r:id="rId4"/>
              </a:rPr>
              <a:t>lwvsmcnj@gmail.com</a:t>
            </a:r>
            <a:r>
              <a:rPr lang="en-US" sz="1200" dirty="0">
                <a:latin typeface="Calibri" panose="020F0502020204030204" pitchFamily="34" charset="0"/>
                <a:ea typeface="Calibri" panose="020F0502020204030204" pitchFamily="34" charset="0"/>
                <a:cs typeface="Times New Roman" panose="02020603050405020304" pitchFamily="18" charset="0"/>
              </a:rPr>
              <a:t> or text us at 732-927-1131.</a:t>
            </a:r>
          </a:p>
          <a:p>
            <a:pPr>
              <a:lnSpc>
                <a:spcPct val="115000"/>
              </a:lnSpc>
              <a:spcBef>
                <a:spcPts val="600"/>
              </a:spcBef>
            </a:pP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a:spcBef>
                <a:spcPts val="600"/>
              </a:spcBef>
            </a:pPr>
            <a:endParaRPr lang="en-US" sz="1000" dirty="0"/>
          </a:p>
        </p:txBody>
      </p:sp>
    </p:spTree>
    <p:extLst>
      <p:ext uri="{BB962C8B-B14F-4D97-AF65-F5344CB8AC3E}">
        <p14:creationId xmlns:p14="http://schemas.microsoft.com/office/powerpoint/2010/main" val="19327145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47BA6119-E000-5E40-85F6-771FA96E7D47}" type="slidenum">
              <a:rPr lang="en-US" smtClean="0"/>
              <a:t>7</a:t>
            </a:fld>
            <a:endParaRPr lang="en-US"/>
          </a:p>
        </p:txBody>
      </p:sp>
      <p:sp>
        <p:nvSpPr>
          <p:cNvPr id="6" name="Notes Placeholder 5">
            <a:extLst>
              <a:ext uri="{FF2B5EF4-FFF2-40B4-BE49-F238E27FC236}">
                <a16:creationId xmlns:a16="http://schemas.microsoft.com/office/drawing/2014/main" id="{2A00D066-BBB2-834B-BA02-1F193E5016B0}"/>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33789441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75194"/>
            <a:ext cx="5486400" cy="3600450"/>
          </a:xfrm>
        </p:spPr>
        <p:txBody>
          <a:bodyPr/>
          <a:lstStyle/>
          <a:p>
            <a:pPr marL="457200" marR="0">
              <a:lnSpc>
                <a:spcPct val="115000"/>
              </a:lnSpc>
              <a:spcBef>
                <a:spcPts val="600"/>
              </a:spcBef>
              <a:spcAft>
                <a:spcPts val="0"/>
              </a:spcAft>
            </a:pPr>
            <a:r>
              <a:rPr lang="en-US" sz="1200" b="1">
                <a:latin typeface="Calibri" panose="020F0502020204030204" pitchFamily="34" charset="0"/>
                <a:ea typeface="Calibri" panose="020F0502020204030204" pitchFamily="34" charset="0"/>
                <a:cs typeface="Times New Roman" panose="02020603050405020304" pitchFamily="18" charset="0"/>
              </a:rPr>
              <a:t>Voting eligibility </a:t>
            </a:r>
          </a:p>
          <a:p>
            <a:pPr marL="628650" marR="0" indent="-171450">
              <a:lnSpc>
                <a:spcPct val="115000"/>
              </a:lnSpc>
              <a:spcBef>
                <a:spcPts val="600"/>
              </a:spcBef>
              <a:spcAft>
                <a:spcPts val="0"/>
              </a:spcAft>
              <a:buFont typeface="Arial" panose="020B0604020202020204" pitchFamily="34" charset="0"/>
              <a:buChar char="•"/>
            </a:pPr>
            <a:r>
              <a:rPr lang="en-US" sz="1200">
                <a:latin typeface="Calibri" panose="020F0502020204030204" pitchFamily="34" charset="0"/>
                <a:ea typeface="Calibri" panose="020F0502020204030204" pitchFamily="34" charset="0"/>
                <a:cs typeface="Times New Roman" panose="02020603050405020304" pitchFamily="18" charset="0"/>
              </a:rPr>
              <a:t>First things first.  A voter must be REGISTERED. This slide lists the voter registration requirements in New Jersey.</a:t>
            </a:r>
          </a:p>
          <a:p>
            <a:pPr marL="628650" marR="0" indent="-171450">
              <a:lnSpc>
                <a:spcPct val="115000"/>
              </a:lnSpc>
              <a:spcBef>
                <a:spcPts val="600"/>
              </a:spcBef>
              <a:spcAft>
                <a:spcPts val="0"/>
              </a:spcAft>
              <a:buFont typeface="Arial" panose="020B0604020202020204" pitchFamily="34" charset="0"/>
              <a:buChar char="•"/>
            </a:pPr>
            <a:r>
              <a:rPr lang="en-US" sz="1200">
                <a:latin typeface="Calibri" panose="020F0502020204030204" pitchFamily="34" charset="0"/>
                <a:ea typeface="Calibri" panose="020F0502020204030204" pitchFamily="34" charset="0"/>
                <a:cs typeface="Times New Roman" panose="02020603050405020304" pitchFamily="18" charset="0"/>
              </a:rPr>
              <a:t>A recent change in requirements for voting (effective March 2020)  is that people who are on parole or probation can vote, but they MUST REGISTER OR RE-REGISTER, if they were previously registered.</a:t>
            </a:r>
            <a:endParaRPr lang="en-US" sz="110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600"/>
              </a:spcBef>
              <a:spcAft>
                <a:spcPts val="800"/>
              </a:spcAft>
            </a:pPr>
            <a:endParaRPr lang="en-US" sz="1200">
              <a:ea typeface="Calibri"/>
              <a:cs typeface="Times New Roman"/>
            </a:endParaRPr>
          </a:p>
        </p:txBody>
      </p:sp>
      <p:sp>
        <p:nvSpPr>
          <p:cNvPr id="4" name="Slide Number Placeholder 3"/>
          <p:cNvSpPr>
            <a:spLocks noGrp="1"/>
          </p:cNvSpPr>
          <p:nvPr>
            <p:ph type="sldNum" sz="quarter" idx="5"/>
          </p:nvPr>
        </p:nvSpPr>
        <p:spPr/>
        <p:txBody>
          <a:bodyPr/>
          <a:lstStyle/>
          <a:p>
            <a:fld id="{47BA6119-E000-5E40-85F6-771FA96E7D47}" type="slidenum">
              <a:rPr lang="en-US" smtClean="0"/>
              <a:t>8</a:t>
            </a:fld>
            <a:endParaRPr lang="en-US"/>
          </a:p>
        </p:txBody>
      </p:sp>
    </p:spTree>
    <p:extLst>
      <p:ext uri="{BB962C8B-B14F-4D97-AF65-F5344CB8AC3E}">
        <p14:creationId xmlns:p14="http://schemas.microsoft.com/office/powerpoint/2010/main" val="41279355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51545" y="4717225"/>
            <a:ext cx="6148873" cy="3600450"/>
          </a:xfrm>
        </p:spPr>
        <p:txBody>
          <a:bodyPr/>
          <a:lstStyle/>
          <a:p>
            <a:pPr marL="457200" marR="0">
              <a:lnSpc>
                <a:spcPct val="115000"/>
              </a:lnSpc>
              <a:spcBef>
                <a:spcPts val="0"/>
              </a:spcBef>
              <a:spcAft>
                <a:spcPts val="0"/>
              </a:spcAft>
            </a:pPr>
            <a:endParaRPr lang="en-US" sz="1100" b="1" dirty="0">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15000"/>
              </a:lnSpc>
              <a:spcBef>
                <a:spcPts val="0"/>
              </a:spcBef>
              <a:spcAft>
                <a:spcPts val="0"/>
              </a:spcAft>
            </a:pPr>
            <a:r>
              <a:rPr lang="en-US" sz="1100" b="1" dirty="0">
                <a:latin typeface="Calibri" panose="020F0502020204030204" pitchFamily="34" charset="0"/>
                <a:ea typeface="Calibri" panose="020F0502020204030204" pitchFamily="34" charset="0"/>
                <a:cs typeface="Times New Roman" panose="02020603050405020304" pitchFamily="18" charset="0"/>
              </a:rPr>
              <a:t>[ALL THREE GRAPHICS ARE HYPERLINKS</a:t>
            </a:r>
          </a:p>
          <a:p>
            <a:pPr marL="457200" marR="0">
              <a:lnSpc>
                <a:spcPct val="115000"/>
              </a:lnSpc>
              <a:spcBef>
                <a:spcPts val="0"/>
              </a:spcBef>
              <a:spcAft>
                <a:spcPts val="0"/>
              </a:spcAft>
            </a:pPr>
            <a:endParaRPr lang="en-US" sz="1100" b="1" dirty="0">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15000"/>
              </a:lnSpc>
              <a:spcBef>
                <a:spcPts val="0"/>
              </a:spcBef>
              <a:spcAft>
                <a:spcPts val="0"/>
              </a:spcAft>
            </a:pPr>
            <a:r>
              <a:rPr lang="en-US" sz="1100" b="1" dirty="0">
                <a:latin typeface="Calibri" panose="020F0502020204030204" pitchFamily="34" charset="0"/>
                <a:ea typeface="Calibri" panose="020F0502020204030204" pitchFamily="34" charset="0"/>
                <a:cs typeface="Times New Roman" panose="02020603050405020304" pitchFamily="18" charset="0"/>
              </a:rPr>
              <a:t>Checking Registration Status</a:t>
            </a:r>
          </a:p>
          <a:p>
            <a:pPr marL="457200" marR="0">
              <a:lnSpc>
                <a:spcPct val="115000"/>
              </a:lnSpc>
              <a:spcBef>
                <a:spcPts val="0"/>
              </a:spcBef>
              <a:spcAft>
                <a:spcPts val="0"/>
              </a:spcAft>
            </a:pPr>
            <a:r>
              <a:rPr lang="en-US" sz="1100" dirty="0">
                <a:latin typeface="Calibri" panose="020F0502020204030204" pitchFamily="34" charset="0"/>
                <a:ea typeface="Calibri" panose="020F0502020204030204" pitchFamily="34" charset="0"/>
                <a:cs typeface="Times New Roman" panose="02020603050405020304" pitchFamily="18" charset="0"/>
              </a:rPr>
              <a:t>Several paths to the state database (shown here).  </a:t>
            </a:r>
          </a:p>
          <a:p>
            <a:pPr marL="457200" marR="0">
              <a:lnSpc>
                <a:spcPct val="115000"/>
              </a:lnSpc>
              <a:spcBef>
                <a:spcPts val="0"/>
              </a:spcBef>
              <a:spcAft>
                <a:spcPts val="0"/>
              </a:spcAft>
            </a:pP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15000"/>
              </a:lnSpc>
              <a:spcBef>
                <a:spcPts val="0"/>
              </a:spcBef>
              <a:spcAft>
                <a:spcPts val="0"/>
              </a:spcAft>
            </a:pPr>
            <a:r>
              <a:rPr lang="en-US" sz="1100" dirty="0">
                <a:latin typeface="Calibri" panose="020F0502020204030204" pitchFamily="34" charset="0"/>
                <a:ea typeface="Calibri" panose="020F0502020204030204" pitchFamily="34" charset="0"/>
                <a:cs typeface="Times New Roman" panose="02020603050405020304" pitchFamily="18" charset="0"/>
              </a:rPr>
              <a:t>NOTE:  Confirming that 17-year-olds are not listed in the public-facing database (8/30)</a:t>
            </a:r>
          </a:p>
          <a:p>
            <a:pPr marL="457200" marR="0">
              <a:lnSpc>
                <a:spcPct val="115000"/>
              </a:lnSpc>
              <a:spcBef>
                <a:spcPts val="0"/>
              </a:spcBef>
              <a:spcAft>
                <a:spcPts val="0"/>
              </a:spcAft>
            </a:pPr>
            <a:endParaRPr lang="en-US" sz="11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47BA6119-E000-5E40-85F6-771FA96E7D47}" type="slidenum">
              <a:rPr lang="en-US" smtClean="0"/>
              <a:t>9</a:t>
            </a:fld>
            <a:endParaRPr lang="en-US"/>
          </a:p>
        </p:txBody>
      </p:sp>
    </p:spTree>
    <p:extLst>
      <p:ext uri="{BB962C8B-B14F-4D97-AF65-F5344CB8AC3E}">
        <p14:creationId xmlns:p14="http://schemas.microsoft.com/office/powerpoint/2010/main" val="420816455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7" name="Picture 8">
            <a:extLst>
              <a:ext uri="{FF2B5EF4-FFF2-40B4-BE49-F238E27FC236}">
                <a16:creationId xmlns:a16="http://schemas.microsoft.com/office/drawing/2014/main" id="{660AC681-398C-A841-80B2-1125C7AE9AEF}"/>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487443" y="6293644"/>
            <a:ext cx="1738313" cy="49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a:extLst>
              <a:ext uri="{FF2B5EF4-FFF2-40B4-BE49-F238E27FC236}">
                <a16:creationId xmlns:a16="http://schemas.microsoft.com/office/drawing/2014/main" id="{4EB5A1E7-F3F6-BD43-ACC4-8FEA1CF72ECF}"/>
              </a:ext>
            </a:extLst>
          </p:cNvPr>
          <p:cNvSpPr>
            <a:spLocks noGrp="1"/>
          </p:cNvSpPr>
          <p:nvPr>
            <p:ph type="sldNum" sz="quarter" idx="12"/>
          </p:nvPr>
        </p:nvSpPr>
        <p:spPr>
          <a:xfrm>
            <a:off x="6457950" y="6356351"/>
            <a:ext cx="2057400" cy="365125"/>
          </a:xfrm>
          <a:prstGeom prst="rect">
            <a:avLst/>
          </a:prstGeom>
        </p:spPr>
        <p:txBody>
          <a:bodyPr/>
          <a:lstStyle>
            <a:lvl1pPr algn="r">
              <a:defRPr sz="1200"/>
            </a:lvl1pPr>
          </a:lstStyle>
          <a:p>
            <a:fld id="{257EAB1F-D172-D547-A26A-20815B5FE0F0}" type="slidenum">
              <a:rPr lang="en-US" smtClean="0"/>
              <a:pPr/>
              <a:t>‹#›</a:t>
            </a:fld>
            <a:endParaRPr lang="en-US"/>
          </a:p>
        </p:txBody>
      </p:sp>
      <p:sp>
        <p:nvSpPr>
          <p:cNvPr id="4" name="Footer Placeholder 3">
            <a:extLst>
              <a:ext uri="{FF2B5EF4-FFF2-40B4-BE49-F238E27FC236}">
                <a16:creationId xmlns:a16="http://schemas.microsoft.com/office/drawing/2014/main" id="{ECA5AF25-1282-4A49-BC2C-D37402CA860A}"/>
              </a:ext>
            </a:extLst>
          </p:cNvPr>
          <p:cNvSpPr>
            <a:spLocks noGrp="1"/>
          </p:cNvSpPr>
          <p:nvPr>
            <p:ph type="ftr" sz="quarter" idx="13"/>
          </p:nvPr>
        </p:nvSpPr>
        <p:spPr/>
        <p:txBody>
          <a:bodyPr/>
          <a:lstStyle/>
          <a:p>
            <a:pPr algn="r"/>
            <a:fld id="{DECB332B-DBD0-B54F-9CEA-F53B0789DD52}" type="slidenum">
              <a:rPr lang="en-US" smtClean="0"/>
              <a:pPr algn="r"/>
              <a:t>‹#›</a:t>
            </a:fld>
            <a:endParaRPr lang="en-US"/>
          </a:p>
        </p:txBody>
      </p:sp>
    </p:spTree>
    <p:extLst>
      <p:ext uri="{BB962C8B-B14F-4D97-AF65-F5344CB8AC3E}">
        <p14:creationId xmlns:p14="http://schemas.microsoft.com/office/powerpoint/2010/main" val="23927677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endParaRPr lang="en-US"/>
          </a:p>
        </p:txBody>
      </p:sp>
      <p:sp>
        <p:nvSpPr>
          <p:cNvPr id="7" name="Slide Number Placeholder 5">
            <a:extLst>
              <a:ext uri="{FF2B5EF4-FFF2-40B4-BE49-F238E27FC236}">
                <a16:creationId xmlns:a16="http://schemas.microsoft.com/office/drawing/2014/main" id="{0698E6F1-058D-C34A-B8C4-51A53AF73BA4}"/>
              </a:ext>
            </a:extLst>
          </p:cNvPr>
          <p:cNvSpPr>
            <a:spLocks noGrp="1"/>
          </p:cNvSpPr>
          <p:nvPr>
            <p:ph type="sldNum" sz="quarter" idx="12"/>
          </p:nvPr>
        </p:nvSpPr>
        <p:spPr>
          <a:xfrm>
            <a:off x="6457950" y="6356351"/>
            <a:ext cx="2057400" cy="365125"/>
          </a:xfrm>
          <a:prstGeom prst="rect">
            <a:avLst/>
          </a:prstGeom>
        </p:spPr>
        <p:txBody>
          <a:bodyPr/>
          <a:lstStyle>
            <a:lvl1pPr algn="r">
              <a:defRPr sz="1200"/>
            </a:lvl1pPr>
          </a:lstStyle>
          <a:p>
            <a:fld id="{257EAB1F-D172-D547-A26A-20815B5FE0F0}" type="slidenum">
              <a:rPr lang="en-US" smtClean="0"/>
              <a:pPr/>
              <a:t>‹#›</a:t>
            </a:fld>
            <a:endParaRPr lang="en-US"/>
          </a:p>
        </p:txBody>
      </p:sp>
    </p:spTree>
    <p:extLst>
      <p:ext uri="{BB962C8B-B14F-4D97-AF65-F5344CB8AC3E}">
        <p14:creationId xmlns:p14="http://schemas.microsoft.com/office/powerpoint/2010/main" val="35557244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7" name="Picture 8">
            <a:extLst>
              <a:ext uri="{FF2B5EF4-FFF2-40B4-BE49-F238E27FC236}">
                <a16:creationId xmlns:a16="http://schemas.microsoft.com/office/drawing/2014/main" id="{660AC681-398C-A841-80B2-1125C7AE9AEF}"/>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487443" y="6293644"/>
            <a:ext cx="1738313" cy="49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a:extLst>
              <a:ext uri="{FF2B5EF4-FFF2-40B4-BE49-F238E27FC236}">
                <a16:creationId xmlns:a16="http://schemas.microsoft.com/office/drawing/2014/main" id="{4EB5A1E7-F3F6-BD43-ACC4-8FEA1CF72ECF}"/>
              </a:ext>
            </a:extLst>
          </p:cNvPr>
          <p:cNvSpPr>
            <a:spLocks noGrp="1"/>
          </p:cNvSpPr>
          <p:nvPr>
            <p:ph type="sldNum" sz="quarter" idx="12"/>
          </p:nvPr>
        </p:nvSpPr>
        <p:spPr>
          <a:xfrm>
            <a:off x="6457950" y="6356351"/>
            <a:ext cx="2057400" cy="365125"/>
          </a:xfrm>
          <a:prstGeom prst="rect">
            <a:avLst/>
          </a:prstGeom>
        </p:spPr>
        <p:txBody>
          <a:bodyPr/>
          <a:lstStyle>
            <a:lvl1pPr algn="r">
              <a:defRPr sz="1200"/>
            </a:lvl1pPr>
          </a:lstStyle>
          <a:p>
            <a:fld id="{257EAB1F-D172-D547-A26A-20815B5FE0F0}" type="slidenum">
              <a:rPr lang="en-US" smtClean="0"/>
              <a:pPr/>
              <a:t>‹#›</a:t>
            </a:fld>
            <a:endParaRPr lang="en-US" dirty="0"/>
          </a:p>
        </p:txBody>
      </p:sp>
      <p:sp>
        <p:nvSpPr>
          <p:cNvPr id="4" name="Footer Placeholder 3">
            <a:extLst>
              <a:ext uri="{FF2B5EF4-FFF2-40B4-BE49-F238E27FC236}">
                <a16:creationId xmlns:a16="http://schemas.microsoft.com/office/drawing/2014/main" id="{ECA5AF25-1282-4A49-BC2C-D37402CA860A}"/>
              </a:ext>
            </a:extLst>
          </p:cNvPr>
          <p:cNvSpPr>
            <a:spLocks noGrp="1"/>
          </p:cNvSpPr>
          <p:nvPr>
            <p:ph type="ftr" sz="quarter" idx="13"/>
          </p:nvPr>
        </p:nvSpPr>
        <p:spPr/>
        <p:txBody>
          <a:bodyPr/>
          <a:lstStyle/>
          <a:p>
            <a:pPr algn="r"/>
            <a:fld id="{DECB332B-DBD0-B54F-9CEA-F53B0789DD52}" type="slidenum">
              <a:rPr lang="en-US" smtClean="0"/>
              <a:pPr algn="r"/>
              <a:t>‹#›</a:t>
            </a:fld>
            <a:endParaRPr lang="en-US" dirty="0"/>
          </a:p>
        </p:txBody>
      </p:sp>
    </p:spTree>
    <p:extLst>
      <p:ext uri="{BB962C8B-B14F-4D97-AF65-F5344CB8AC3E}">
        <p14:creationId xmlns:p14="http://schemas.microsoft.com/office/powerpoint/2010/main" val="8737381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noChangeAspect="1"/>
          </p:cNvSpPr>
          <p:nvPr>
            <p:ph idx="1"/>
          </p:nvPr>
        </p:nvSpPr>
        <p:spPr/>
        <p:txBody>
          <a:bodyPr/>
          <a:lstStyle>
            <a:lvl1pPr>
              <a:lnSpc>
                <a:spcPct val="110000"/>
              </a:lnSpc>
              <a:spcBef>
                <a:spcPts val="600"/>
              </a:spcBef>
              <a:defRPr/>
            </a:lvl1pPr>
            <a:lvl2pPr>
              <a:lnSpc>
                <a:spcPct val="110000"/>
              </a:lnSpc>
              <a:spcBef>
                <a:spcPts val="600"/>
              </a:spcBef>
              <a:defRPr/>
            </a:lvl2pPr>
            <a:lvl3pPr>
              <a:lnSpc>
                <a:spcPct val="110000"/>
              </a:lnSpc>
              <a:spcBef>
                <a:spcPts val="600"/>
              </a:spcBef>
              <a:defRPr/>
            </a:lvl3pPr>
            <a:lvl4pPr>
              <a:lnSpc>
                <a:spcPct val="110000"/>
              </a:lnSpc>
              <a:spcBef>
                <a:spcPts val="600"/>
              </a:spcBef>
              <a:defRPr/>
            </a:lvl4pPr>
            <a:lvl5pPr>
              <a:lnSpc>
                <a:spcPct val="110000"/>
              </a:lnSpc>
              <a:spcBef>
                <a:spcPts val="600"/>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endParaRPr lang="en-US"/>
          </a:p>
        </p:txBody>
      </p:sp>
      <p:sp>
        <p:nvSpPr>
          <p:cNvPr id="7" name="Slide Number Placeholder 5">
            <a:extLst>
              <a:ext uri="{FF2B5EF4-FFF2-40B4-BE49-F238E27FC236}">
                <a16:creationId xmlns:a16="http://schemas.microsoft.com/office/drawing/2014/main" id="{0698E6F1-058D-C34A-B8C4-51A53AF73BA4}"/>
              </a:ext>
            </a:extLst>
          </p:cNvPr>
          <p:cNvSpPr>
            <a:spLocks noGrp="1"/>
          </p:cNvSpPr>
          <p:nvPr>
            <p:ph type="sldNum" sz="quarter" idx="12"/>
          </p:nvPr>
        </p:nvSpPr>
        <p:spPr>
          <a:xfrm>
            <a:off x="6457950" y="6356351"/>
            <a:ext cx="2057400" cy="365125"/>
          </a:xfrm>
          <a:prstGeom prst="rect">
            <a:avLst/>
          </a:prstGeom>
        </p:spPr>
        <p:txBody>
          <a:bodyPr/>
          <a:lstStyle>
            <a:lvl1pPr algn="r">
              <a:defRPr sz="1200"/>
            </a:lvl1pPr>
          </a:lstStyle>
          <a:p>
            <a:fld id="{257EAB1F-D172-D547-A26A-20815B5FE0F0}" type="slidenum">
              <a:rPr lang="en-US" smtClean="0"/>
              <a:pPr/>
              <a:t>‹#›</a:t>
            </a:fld>
            <a:endParaRPr lang="en-US" dirty="0"/>
          </a:p>
        </p:txBody>
      </p:sp>
    </p:spTree>
    <p:extLst>
      <p:ext uri="{BB962C8B-B14F-4D97-AF65-F5344CB8AC3E}">
        <p14:creationId xmlns:p14="http://schemas.microsoft.com/office/powerpoint/2010/main" val="174530789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7531100" y="6310311"/>
            <a:ext cx="98425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lgn="r"/>
            <a:fld id="{DECB332B-DBD0-B54F-9CEA-F53B0789DD52}" type="slidenum">
              <a:rPr lang="en-US" smtClean="0"/>
              <a:pPr algn="r"/>
              <a:t>‹#›</a:t>
            </a:fld>
            <a:endParaRPr lang="en-US"/>
          </a:p>
        </p:txBody>
      </p:sp>
      <p:pic>
        <p:nvPicPr>
          <p:cNvPr id="7" name="Picture 8">
            <a:extLst>
              <a:ext uri="{FF2B5EF4-FFF2-40B4-BE49-F238E27FC236}">
                <a16:creationId xmlns:a16="http://schemas.microsoft.com/office/drawing/2014/main" id="{ED6AE824-5CFA-C34B-8898-6FD778CB7E94}"/>
              </a:ext>
            </a:extLst>
          </p:cNvPr>
          <p:cNvPicPr>
            <a:picLocks noChangeAspect="1" noChangeArrowheads="1"/>
          </p:cNvPicPr>
          <p:nvPr userDrawn="1"/>
        </p:nvPicPr>
        <p:blipFill>
          <a:blip r:embed="rId4" cstate="email">
            <a:extLst>
              <a:ext uri="{28A0092B-C50C-407E-A947-70E740481C1C}">
                <a14:useLocalDpi xmlns:a14="http://schemas.microsoft.com/office/drawing/2010/main"/>
              </a:ext>
            </a:extLst>
          </a:blip>
          <a:srcRect/>
          <a:stretch>
            <a:fillRect/>
          </a:stretch>
        </p:blipFill>
        <p:spPr bwMode="auto">
          <a:xfrm>
            <a:off x="487443" y="6293644"/>
            <a:ext cx="1738313" cy="49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27197897"/>
      </p:ext>
    </p:extLst>
  </p:cSld>
  <p:clrMap bg1="lt1" tx1="dk1" bg2="lt2" tx2="dk2" accent1="accent1" accent2="accent2" accent3="accent3" accent4="accent4" accent5="accent5" accent6="accent6" hlink="hlink" folHlink="folHlink"/>
  <p:sldLayoutIdLst>
    <p:sldLayoutId id="2147483673" r:id="rId1"/>
    <p:sldLayoutId id="2147483674" r:id="rId2"/>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pitchFamily="2" charset="2"/>
        <a:buChar char="ü"/>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7531100" y="6310311"/>
            <a:ext cx="98425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lgn="r"/>
            <a:fld id="{DECB332B-DBD0-B54F-9CEA-F53B0789DD52}" type="slidenum">
              <a:rPr lang="en-US" smtClean="0"/>
              <a:pPr algn="r"/>
              <a:t>‹#›</a:t>
            </a:fld>
            <a:endParaRPr lang="en-US" dirty="0"/>
          </a:p>
        </p:txBody>
      </p:sp>
      <p:pic>
        <p:nvPicPr>
          <p:cNvPr id="7" name="Picture 8">
            <a:extLst>
              <a:ext uri="{FF2B5EF4-FFF2-40B4-BE49-F238E27FC236}">
                <a16:creationId xmlns:a16="http://schemas.microsoft.com/office/drawing/2014/main" id="{ED6AE824-5CFA-C34B-8898-6FD778CB7E94}"/>
              </a:ext>
            </a:extLst>
          </p:cNvPr>
          <p:cNvPicPr>
            <a:picLocks noChangeAspect="1" noChangeArrowheads="1"/>
          </p:cNvPicPr>
          <p:nvPr userDrawn="1"/>
        </p:nvPicPr>
        <p:blipFill>
          <a:blip r:embed="rId4" cstate="email">
            <a:extLst>
              <a:ext uri="{28A0092B-C50C-407E-A947-70E740481C1C}">
                <a14:useLocalDpi xmlns:a14="http://schemas.microsoft.com/office/drawing/2010/main"/>
              </a:ext>
            </a:extLst>
          </a:blip>
          <a:srcRect/>
          <a:stretch>
            <a:fillRect/>
          </a:stretch>
        </p:blipFill>
        <p:spPr bwMode="auto">
          <a:xfrm>
            <a:off x="487443" y="6293644"/>
            <a:ext cx="1738313" cy="49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65481235"/>
      </p:ext>
    </p:extLst>
  </p:cSld>
  <p:clrMap bg1="lt1" tx1="dk1" bg2="lt2" tx2="dk2" accent1="accent1" accent2="accent2" accent3="accent3" accent4="accent4" accent5="accent5" accent6="accent6" hlink="hlink" folHlink="folHlink"/>
  <p:sldLayoutIdLst>
    <p:sldLayoutId id="2147483676" r:id="rId1"/>
    <p:sldLayoutId id="2147483677" r:id="rId2"/>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pitchFamily="2" charset="2"/>
        <a:buChar char="ü"/>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hyperlink" Target="http://lwvsmc.org/"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8" Type="http://schemas.openxmlformats.org/officeDocument/2006/relationships/hyperlink" Target="https://www.monmouthcountyvotes.com/" TargetMode="External"/><Relationship Id="rId3" Type="http://schemas.openxmlformats.org/officeDocument/2006/relationships/image" Target="../media/image14.jpeg"/><Relationship Id="rId7" Type="http://schemas.openxmlformats.org/officeDocument/2006/relationships/hyperlink" Target="https://www.state.nj.us/state/elections/voter-registration.shtml" TargetMode="External"/><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6.jpeg"/><Relationship Id="rId5" Type="http://schemas.openxmlformats.org/officeDocument/2006/relationships/image" Target="../media/image15.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hyperlink" Target="https://voter.svrs.nj.gov/register" TargetMode="External"/><Relationship Id="rId5" Type="http://schemas.openxmlformats.org/officeDocument/2006/relationships/image" Target="../media/image18.jpe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hyperlink" Target="http://lwvsmc.org/" TargetMode="External"/><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hyperlink" Target="https://vimeo.com/403170931?emci=584642f6-b779-ea11-a94c-00155d03b1e8&amp;emdi=d5240ac3-eb79-ea11-a94c-00155d03b1e8&amp;ceid=2833107" TargetMode="External"/><Relationship Id="rId5" Type="http://schemas.openxmlformats.org/officeDocument/2006/relationships/image" Target="../media/image20.emf"/><Relationship Id="rId4" Type="http://schemas.openxmlformats.org/officeDocument/2006/relationships/hyperlink" Target="https://www.state.nj.us/state/elections/assets/pdf/forms-voter-registration/68-voter-registration-english-monmouth.pdf"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jpeg"/></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hyperlink" Target="http://lwvsmc.org/" TargetMode="External"/><Relationship Id="rId3" Type="http://schemas.openxmlformats.org/officeDocument/2006/relationships/image" Target="../media/image24.png"/><Relationship Id="rId7" Type="http://schemas.openxmlformats.org/officeDocument/2006/relationships/image" Target="../media/image25.jpe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hyperlink" Target="https://www.vote411.org/" TargetMode="External"/><Relationship Id="rId4" Type="http://schemas.openxmlformats.org/officeDocument/2006/relationships/hyperlink" Target="http://www.vote411.org/"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hyperlink" Target="https://vimeo.com/449840414" TargetMode="External"/><Relationship Id="rId7" Type="http://schemas.openxmlformats.org/officeDocument/2006/relationships/image" Target="../media/image29.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 Id="rId9" Type="http://schemas.openxmlformats.org/officeDocument/2006/relationships/image" Target="../media/image31.png"/></Relationships>
</file>

<file path=ppt/slides/_rels/slide19.xml.rels><?xml version="1.0" encoding="UTF-8" standalone="yes"?>
<Relationships xmlns="http://schemas.openxmlformats.org/package/2006/relationships"><Relationship Id="rId3" Type="http://schemas.openxmlformats.org/officeDocument/2006/relationships/image" Target="../media/image33.jpeg"/><Relationship Id="rId7" Type="http://schemas.openxmlformats.org/officeDocument/2006/relationships/image" Target="../media/image37.jpe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36.jpeg"/><Relationship Id="rId5" Type="http://schemas.openxmlformats.org/officeDocument/2006/relationships/image" Target="../media/image35.png"/><Relationship Id="rId4" Type="http://schemas.openxmlformats.org/officeDocument/2006/relationships/image" Target="../media/image34.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hyperlink" Target="https://www.monmouthcountyvotes.com/" TargetMode="External"/><Relationship Id="rId4" Type="http://schemas.openxmlformats.org/officeDocument/2006/relationships/image" Target="../media/image36.jpeg"/></Relationships>
</file>

<file path=ppt/slides/_rels/slide2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40.jpeg"/><Relationship Id="rId4" Type="http://schemas.openxmlformats.org/officeDocument/2006/relationships/image" Target="../media/image39.png"/></Relationships>
</file>

<file path=ppt/slides/_rels/slide2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42.jpeg"/><Relationship Id="rId4" Type="http://schemas.microsoft.com/office/2007/relationships/hdphoto" Target="../media/hdphoto3.wdp"/></Relationships>
</file>

<file path=ppt/slides/_rels/slide2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hyperlink" Target="https://voter.svrs.nj.gov/auth/sign-up" TargetMode="Externa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46.png"/><Relationship Id="rId7" Type="http://schemas.openxmlformats.org/officeDocument/2006/relationships/hyperlink" Target="https://www.monmouthcountyvotes.com/"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3.png"/><Relationship Id="rId4" Type="http://schemas.openxmlformats.org/officeDocument/2006/relationships/image" Target="../media/image47.jpe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8.gif"/><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49.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0.xml"/><Relationship Id="rId1" Type="http://schemas.openxmlformats.org/officeDocument/2006/relationships/slideLayout" Target="../slideLayouts/slideLayout1.xml"/><Relationship Id="rId6" Type="http://schemas.openxmlformats.org/officeDocument/2006/relationships/image" Target="../media/image50.emf"/><Relationship Id="rId5" Type="http://schemas.openxmlformats.org/officeDocument/2006/relationships/hyperlink" Target="https://www.state.nj.us/state/elections/assets/pdf/forms-voter-registration/68-voter-registration-english-monmouth.pdf" TargetMode="External"/><Relationship Id="rId4" Type="http://schemas.openxmlformats.org/officeDocument/2006/relationships/hyperlink" Target="https://vimeo.com/403170931?emci=584642f6-b779-ea11-a94c-00155d03b1e8&amp;emdi=d5240ac3-eb79-ea11-a94c-00155d03b1e8&amp;ceid=2833107"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1.xml"/><Relationship Id="rId1" Type="http://schemas.openxmlformats.org/officeDocument/2006/relationships/slideLayout" Target="../slideLayouts/slideLayout3.xml"/><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microsoft.com/office/2007/relationships/hdphoto" Target="../media/hdphoto4.wdp"/></Relationships>
</file>

<file path=ppt/slides/_rels/slide34.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6.xml"/><Relationship Id="rId1" Type="http://schemas.openxmlformats.org/officeDocument/2006/relationships/slideLayout" Target="../slideLayouts/slideLayout1.xml"/><Relationship Id="rId4" Type="http://schemas.openxmlformats.org/officeDocument/2006/relationships/image" Target="../media/image35.png"/></Relationships>
</file>

<file path=ppt/slides/_rels/slide38.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microsoft.com/office/2007/relationships/hdphoto" Target="../media/hdphoto2.wdp"/><Relationship Id="rId4" Type="http://schemas.openxmlformats.org/officeDocument/2006/relationships/image" Target="../media/image7.png"/></Relationships>
</file>

<file path=ppt/slides/_rels/slide40.xml.rels><?xml version="1.0" encoding="UTF-8" standalone="yes"?>
<Relationships xmlns="http://schemas.openxmlformats.org/package/2006/relationships"><Relationship Id="rId3" Type="http://schemas.openxmlformats.org/officeDocument/2006/relationships/hyperlink" Target="https://www.brennancenter.org/sites/default/files/legacy/The%20Truth%20About%20Voter%20Fraud.pdf" TargetMode="External"/><Relationship Id="rId2" Type="http://schemas.openxmlformats.org/officeDocument/2006/relationships/notesSlide" Target="../notesSlides/notesSlide39.xml"/><Relationship Id="rId1" Type="http://schemas.openxmlformats.org/officeDocument/2006/relationships/slideLayout" Target="../slideLayouts/slideLayout1.xml"/><Relationship Id="rId4" Type="http://schemas.openxmlformats.org/officeDocument/2006/relationships/image" Target="../media/image55.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43.xml"/><Relationship Id="rId1" Type="http://schemas.openxmlformats.org/officeDocument/2006/relationships/slideLayout" Target="../slideLayouts/slideLayout1.xml"/><Relationship Id="rId4" Type="http://schemas.openxmlformats.org/officeDocument/2006/relationships/image" Target="../media/image58.jpg"/></Relationships>
</file>

<file path=ppt/slides/_rels/slide45.xml.rels><?xml version="1.0" encoding="UTF-8" standalone="yes"?>
<Relationships xmlns="http://schemas.openxmlformats.org/package/2006/relationships"><Relationship Id="rId3" Type="http://schemas.openxmlformats.org/officeDocument/2006/relationships/hyperlink" Target="https://www.nytimes.com/2020/05/25/us/vote-by-mail-coronavirus.html" TargetMode="External"/><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9.png"/><Relationship Id="rId7"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hyperlink" Target="https://www.monmouthcountyvotes.com/" TargetMode="External"/><Relationship Id="rId4" Type="http://schemas.openxmlformats.org/officeDocument/2006/relationships/hyperlink" Target="https://www.state.nj.us/state/elections/voter-registration.s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29">
            <a:extLst>
              <a:ext uri="{FF2B5EF4-FFF2-40B4-BE49-F238E27FC236}">
                <a16:creationId xmlns:a16="http://schemas.microsoft.com/office/drawing/2014/main" id="{C0B27210-D0CA-4654-B3E3-9ABB4F178E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ubtitle 2">
            <a:extLst>
              <a:ext uri="{FF2B5EF4-FFF2-40B4-BE49-F238E27FC236}">
                <a16:creationId xmlns:a16="http://schemas.microsoft.com/office/drawing/2014/main" id="{2309D34B-1771-CE41-8A39-2C86A1A93C2F}"/>
              </a:ext>
            </a:extLst>
          </p:cNvPr>
          <p:cNvSpPr>
            <a:spLocks noGrp="1"/>
          </p:cNvSpPr>
          <p:nvPr>
            <p:ph type="subTitle" idx="1"/>
          </p:nvPr>
        </p:nvSpPr>
        <p:spPr>
          <a:xfrm>
            <a:off x="4590718" y="2162907"/>
            <a:ext cx="4553282" cy="2218141"/>
          </a:xfrm>
        </p:spPr>
        <p:txBody>
          <a:bodyPr anchor="t">
            <a:normAutofit/>
          </a:bodyPr>
          <a:lstStyle/>
          <a:p>
            <a:r>
              <a:rPr lang="en-US" sz="4400" b="1" dirty="0">
                <a:solidFill>
                  <a:schemeClr val="bg1"/>
                </a:solidFill>
              </a:rPr>
              <a:t>The 2020 </a:t>
            </a:r>
            <a:br>
              <a:rPr lang="en-US" sz="4400" b="1" dirty="0">
                <a:solidFill>
                  <a:schemeClr val="bg1"/>
                </a:solidFill>
              </a:rPr>
            </a:br>
            <a:r>
              <a:rPr lang="en-US" sz="4400" b="1" dirty="0">
                <a:solidFill>
                  <a:schemeClr val="bg1"/>
                </a:solidFill>
              </a:rPr>
              <a:t>General Election</a:t>
            </a:r>
          </a:p>
          <a:p>
            <a:r>
              <a:rPr lang="en-US" sz="2000" dirty="0">
                <a:solidFill>
                  <a:schemeClr val="bg1"/>
                </a:solidFill>
              </a:rPr>
              <a:t>What to expect and how to prepare</a:t>
            </a:r>
          </a:p>
        </p:txBody>
      </p:sp>
      <p:sp>
        <p:nvSpPr>
          <p:cNvPr id="36" name="Freeform: Shape 31">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629586"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4" name="Freeform: Shape 33">
            <a:extLst>
              <a:ext uri="{FF2B5EF4-FFF2-40B4-BE49-F238E27FC236}">
                <a16:creationId xmlns:a16="http://schemas.microsoft.com/office/drawing/2014/main" id="{70B66945-4967-4040-926D-DCA44313CD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18115" cy="685800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4" name="Picture 1">
            <a:extLst>
              <a:ext uri="{FF2B5EF4-FFF2-40B4-BE49-F238E27FC236}">
                <a16:creationId xmlns:a16="http://schemas.microsoft.com/office/drawing/2014/main" id="{5B6238CD-5983-CD46-9405-EE2A96FA851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bwMode="auto">
          <a:xfrm>
            <a:off x="314536" y="1213366"/>
            <a:ext cx="3035882" cy="306309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8">
            <a:extLst>
              <a:ext uri="{FF2B5EF4-FFF2-40B4-BE49-F238E27FC236}">
                <a16:creationId xmlns:a16="http://schemas.microsoft.com/office/drawing/2014/main" id="{1FD0E121-876B-F042-BB3A-B72295762720}"/>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14536" y="6147554"/>
            <a:ext cx="1738313" cy="49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8370D05A-4284-1348-8463-6A6D0621044B}"/>
              </a:ext>
            </a:extLst>
          </p:cNvPr>
          <p:cNvSpPr txBox="1"/>
          <p:nvPr/>
        </p:nvSpPr>
        <p:spPr>
          <a:xfrm>
            <a:off x="7307663" y="6215499"/>
            <a:ext cx="1291085" cy="338554"/>
          </a:xfrm>
          <a:prstGeom prst="rect">
            <a:avLst/>
          </a:prstGeom>
          <a:noFill/>
        </p:spPr>
        <p:txBody>
          <a:bodyPr wrap="square" rtlCol="0">
            <a:spAutoFit/>
          </a:bodyPr>
          <a:lstStyle/>
          <a:p>
            <a:pPr algn="r">
              <a:spcBef>
                <a:spcPts val="1200"/>
              </a:spcBef>
            </a:pPr>
            <a:r>
              <a:rPr lang="en-US" sz="1600" dirty="0">
                <a:solidFill>
                  <a:schemeClr val="bg1"/>
                </a:solidFill>
                <a:hlinkClick r:id="rId5"/>
              </a:rPr>
              <a:t>lwvsmc.org</a:t>
            </a:r>
            <a:endParaRPr lang="en-US" sz="1600" dirty="0">
              <a:solidFill>
                <a:schemeClr val="bg1"/>
              </a:solidFill>
            </a:endParaRPr>
          </a:p>
        </p:txBody>
      </p:sp>
      <p:sp>
        <p:nvSpPr>
          <p:cNvPr id="6" name="TextBox 5">
            <a:extLst>
              <a:ext uri="{FF2B5EF4-FFF2-40B4-BE49-F238E27FC236}">
                <a16:creationId xmlns:a16="http://schemas.microsoft.com/office/drawing/2014/main" id="{7C192C71-70FE-9647-A228-51E90DBFB5FD}"/>
              </a:ext>
            </a:extLst>
          </p:cNvPr>
          <p:cNvSpPr txBox="1"/>
          <p:nvPr/>
        </p:nvSpPr>
        <p:spPr>
          <a:xfrm>
            <a:off x="5313484" y="3976399"/>
            <a:ext cx="3442447" cy="369332"/>
          </a:xfrm>
          <a:prstGeom prst="rect">
            <a:avLst/>
          </a:prstGeom>
          <a:noFill/>
        </p:spPr>
        <p:txBody>
          <a:bodyPr wrap="square" rtlCol="0">
            <a:spAutoFit/>
          </a:bodyPr>
          <a:lstStyle/>
          <a:p>
            <a:pPr algn="ctr">
              <a:spcBef>
                <a:spcPts val="1200"/>
              </a:spcBef>
            </a:pPr>
            <a:r>
              <a:rPr lang="en-US" dirty="0">
                <a:solidFill>
                  <a:srgbClr val="FFFF00"/>
                </a:solidFill>
              </a:rPr>
              <a:t>A NON-PARTISAN GUIDE</a:t>
            </a:r>
          </a:p>
        </p:txBody>
      </p:sp>
      <p:sp>
        <p:nvSpPr>
          <p:cNvPr id="2" name="TextBox 1">
            <a:extLst>
              <a:ext uri="{FF2B5EF4-FFF2-40B4-BE49-F238E27FC236}">
                <a16:creationId xmlns:a16="http://schemas.microsoft.com/office/drawing/2014/main" id="{1984B3AC-A2D2-F44D-9986-A37D8065123F}"/>
              </a:ext>
            </a:extLst>
          </p:cNvPr>
          <p:cNvSpPr txBox="1"/>
          <p:nvPr/>
        </p:nvSpPr>
        <p:spPr>
          <a:xfrm>
            <a:off x="7440706" y="6508377"/>
            <a:ext cx="1192305" cy="276999"/>
          </a:xfrm>
          <a:prstGeom prst="rect">
            <a:avLst/>
          </a:prstGeom>
          <a:noFill/>
        </p:spPr>
        <p:txBody>
          <a:bodyPr wrap="square" rtlCol="0">
            <a:spAutoFit/>
          </a:bodyPr>
          <a:lstStyle/>
          <a:p>
            <a:pPr algn="ctr">
              <a:spcBef>
                <a:spcPts val="1200"/>
              </a:spcBef>
            </a:pPr>
            <a:r>
              <a:rPr lang="en-US" sz="1200" dirty="0">
                <a:solidFill>
                  <a:schemeClr val="bg1">
                    <a:lumMod val="85000"/>
                  </a:schemeClr>
                </a:solidFill>
              </a:rPr>
              <a:t>09/05/2020</a:t>
            </a:r>
          </a:p>
        </p:txBody>
      </p:sp>
    </p:spTree>
    <p:extLst>
      <p:ext uri="{BB962C8B-B14F-4D97-AF65-F5344CB8AC3E}">
        <p14:creationId xmlns:p14="http://schemas.microsoft.com/office/powerpoint/2010/main" val="1943907360"/>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5B5B2C4-BFE3-CF4F-A748-FBF06B0AA937}"/>
              </a:ext>
            </a:extLst>
          </p:cNvPr>
          <p:cNvPicPr>
            <a:picLocks noChangeAspect="1"/>
          </p:cNvPicPr>
          <p:nvPr/>
        </p:nvPicPr>
        <p:blipFill>
          <a:blip r:embed="rId3"/>
          <a:stretch>
            <a:fillRect/>
          </a:stretch>
        </p:blipFill>
        <p:spPr>
          <a:xfrm>
            <a:off x="2133269" y="2293107"/>
            <a:ext cx="1837152" cy="1662185"/>
          </a:xfrm>
          <a:prstGeom prst="rect">
            <a:avLst/>
          </a:prstGeom>
        </p:spPr>
      </p:pic>
      <p:sp>
        <p:nvSpPr>
          <p:cNvPr id="5" name="Rectangle 4">
            <a:extLst>
              <a:ext uri="{FF2B5EF4-FFF2-40B4-BE49-F238E27FC236}">
                <a16:creationId xmlns:a16="http://schemas.microsoft.com/office/drawing/2014/main" id="{C4A5B6E1-1812-AA4A-8300-F1597F162A9B}"/>
              </a:ext>
            </a:extLst>
          </p:cNvPr>
          <p:cNvSpPr/>
          <p:nvPr/>
        </p:nvSpPr>
        <p:spPr>
          <a:xfrm>
            <a:off x="0" y="1"/>
            <a:ext cx="9144000" cy="163516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2">
            <a:extLst>
              <a:ext uri="{FF2B5EF4-FFF2-40B4-BE49-F238E27FC236}">
                <a16:creationId xmlns:a16="http://schemas.microsoft.com/office/drawing/2014/main" id="{E37682D2-4898-1246-AFEB-56613BDB0ED0}"/>
              </a:ext>
            </a:extLst>
          </p:cNvPr>
          <p:cNvSpPr txBox="1">
            <a:spLocks noChangeArrowheads="1"/>
          </p:cNvSpPr>
          <p:nvPr/>
        </p:nvSpPr>
        <p:spPr>
          <a:xfrm>
            <a:off x="262640" y="226845"/>
            <a:ext cx="6633011"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altLang="en-US" sz="4000" b="1" dirty="0">
                <a:solidFill>
                  <a:srgbClr val="FFFF00"/>
                </a:solidFill>
                <a:latin typeface="+mn-lt"/>
              </a:rPr>
              <a:t>How do I get a application?</a:t>
            </a:r>
          </a:p>
        </p:txBody>
      </p:sp>
      <p:pic>
        <p:nvPicPr>
          <p:cNvPr id="8" name="Picture 7">
            <a:extLst>
              <a:ext uri="{FF2B5EF4-FFF2-40B4-BE49-F238E27FC236}">
                <a16:creationId xmlns:a16="http://schemas.microsoft.com/office/drawing/2014/main" id="{349535AC-B84A-B64F-A825-44499A0FCD5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357028" y="448216"/>
            <a:ext cx="2088516" cy="836321"/>
          </a:xfrm>
          <a:prstGeom prst="rect">
            <a:avLst/>
          </a:prstGeom>
        </p:spPr>
      </p:pic>
      <p:sp>
        <p:nvSpPr>
          <p:cNvPr id="3" name="TextBox 2">
            <a:extLst>
              <a:ext uri="{FF2B5EF4-FFF2-40B4-BE49-F238E27FC236}">
                <a16:creationId xmlns:a16="http://schemas.microsoft.com/office/drawing/2014/main" id="{2EF11943-EF68-9C4F-B706-23BA36473710}"/>
              </a:ext>
            </a:extLst>
          </p:cNvPr>
          <p:cNvSpPr txBox="1"/>
          <p:nvPr/>
        </p:nvSpPr>
        <p:spPr>
          <a:xfrm>
            <a:off x="6938682" y="6250193"/>
            <a:ext cx="1677255" cy="338554"/>
          </a:xfrm>
          <a:prstGeom prst="rect">
            <a:avLst/>
          </a:prstGeom>
          <a:noFill/>
        </p:spPr>
        <p:txBody>
          <a:bodyPr wrap="square" rtlCol="0">
            <a:spAutoFit/>
          </a:bodyPr>
          <a:lstStyle/>
          <a:p>
            <a:pPr algn="r">
              <a:spcBef>
                <a:spcPts val="1200"/>
              </a:spcBef>
            </a:pPr>
            <a:fld id="{C52B70B6-9DEA-6A41-A349-A7209F9D01FC}" type="slidenum">
              <a:rPr lang="en-US" sz="1600" smtClean="0"/>
              <a:t>10</a:t>
            </a:fld>
            <a:endParaRPr lang="en-US" sz="1600"/>
          </a:p>
        </p:txBody>
      </p:sp>
      <p:sp>
        <p:nvSpPr>
          <p:cNvPr id="9" name="TextBox 8">
            <a:extLst>
              <a:ext uri="{FF2B5EF4-FFF2-40B4-BE49-F238E27FC236}">
                <a16:creationId xmlns:a16="http://schemas.microsoft.com/office/drawing/2014/main" id="{B5697EE4-7F4E-7549-871B-73789D5E9406}"/>
              </a:ext>
            </a:extLst>
          </p:cNvPr>
          <p:cNvSpPr txBox="1"/>
          <p:nvPr/>
        </p:nvSpPr>
        <p:spPr>
          <a:xfrm>
            <a:off x="4416462" y="4003741"/>
            <a:ext cx="4372535" cy="1026756"/>
          </a:xfrm>
          <a:prstGeom prst="rect">
            <a:avLst/>
          </a:prstGeom>
          <a:noFill/>
        </p:spPr>
        <p:txBody>
          <a:bodyPr wrap="square" rtlCol="0">
            <a:spAutoFit/>
          </a:bodyPr>
          <a:lstStyle/>
          <a:p>
            <a:pPr algn="ctr">
              <a:lnSpc>
                <a:spcPct val="110000"/>
              </a:lnSpc>
              <a:spcBef>
                <a:spcPts val="1800"/>
              </a:spcBef>
              <a:buSzPct val="90000"/>
              <a:defRPr/>
            </a:pPr>
            <a:r>
              <a:rPr lang="en-US" sz="2400" b="1" dirty="0"/>
              <a:t>Request the form from the LWV</a:t>
            </a:r>
            <a:br>
              <a:rPr lang="en-US" sz="2000" b="1" dirty="0"/>
            </a:br>
            <a:r>
              <a:rPr lang="en-US" sz="1600" dirty="0"/>
              <a:t>Text “NEED FORM” to </a:t>
            </a:r>
            <a:r>
              <a:rPr lang="en-US" sz="1600" b="1" dirty="0">
                <a:solidFill>
                  <a:srgbClr val="C00000"/>
                </a:solidFill>
              </a:rPr>
              <a:t>732-927-1131</a:t>
            </a:r>
            <a:r>
              <a:rPr lang="en-US" sz="1600" dirty="0"/>
              <a:t>.  </a:t>
            </a:r>
            <a:br>
              <a:rPr lang="en-US" sz="1600" dirty="0"/>
            </a:br>
            <a:r>
              <a:rPr lang="en-US" sz="1600" dirty="0"/>
              <a:t>We’ll be in touch and mail one to you</a:t>
            </a:r>
            <a:endParaRPr lang="en-US" sz="2000" dirty="0"/>
          </a:p>
        </p:txBody>
      </p:sp>
      <p:pic>
        <p:nvPicPr>
          <p:cNvPr id="12" name="Picture 11" descr="68-voter-registration-english-monmouth.pdf - Mozilla Firefox">
            <a:extLst>
              <a:ext uri="{FF2B5EF4-FFF2-40B4-BE49-F238E27FC236}">
                <a16:creationId xmlns:a16="http://schemas.microsoft.com/office/drawing/2014/main" id="{6B79A678-76E3-D447-BA52-7A1AD03B7789}"/>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rot="20650481">
            <a:off x="835499" y="1454617"/>
            <a:ext cx="1784257" cy="1933507"/>
          </a:xfrm>
          <a:prstGeom prst="rect">
            <a:avLst/>
          </a:prstGeom>
          <a:ln w="9525" cap="sq">
            <a:solidFill>
              <a:srgbClr val="000000"/>
            </a:solidFill>
            <a:prstDash val="solid"/>
            <a:miter lim="800000"/>
          </a:ln>
          <a:effectLst>
            <a:outerShdw blurRad="50800" dist="38100" dir="2700000" algn="tl" rotWithShape="0">
              <a:srgbClr val="000000">
                <a:alpha val="43000"/>
              </a:srgbClr>
            </a:outerShdw>
          </a:effectLst>
        </p:spPr>
      </p:pic>
      <p:grpSp>
        <p:nvGrpSpPr>
          <p:cNvPr id="11" name="Group 10">
            <a:extLst>
              <a:ext uri="{FF2B5EF4-FFF2-40B4-BE49-F238E27FC236}">
                <a16:creationId xmlns:a16="http://schemas.microsoft.com/office/drawing/2014/main" id="{26559A6F-D49F-B44A-B283-201D1A2687DC}"/>
              </a:ext>
            </a:extLst>
          </p:cNvPr>
          <p:cNvGrpSpPr/>
          <p:nvPr/>
        </p:nvGrpSpPr>
        <p:grpSpPr>
          <a:xfrm>
            <a:off x="5149441" y="1868333"/>
            <a:ext cx="2955129" cy="1428748"/>
            <a:chOff x="4610100" y="328612"/>
            <a:chExt cx="3676650" cy="1445911"/>
          </a:xfrm>
        </p:grpSpPr>
        <p:pic>
          <p:nvPicPr>
            <p:cNvPr id="13" name="Picture 3" descr="A screenshot of a cell phone&#10;&#10;Description automatically generated">
              <a:extLst>
                <a:ext uri="{FF2B5EF4-FFF2-40B4-BE49-F238E27FC236}">
                  <a16:creationId xmlns:a16="http://schemas.microsoft.com/office/drawing/2014/main" id="{745567F7-B2D5-024C-AA1C-E28B13185291}"/>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bwMode="auto">
            <a:xfrm>
              <a:off x="4610100" y="328612"/>
              <a:ext cx="3676650" cy="144591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B7CFA5B0-5A5D-EB46-A13B-7D72FB14CB22}"/>
                </a:ext>
              </a:extLst>
            </p:cNvPr>
            <p:cNvSpPr txBox="1"/>
            <p:nvPr/>
          </p:nvSpPr>
          <p:spPr>
            <a:xfrm>
              <a:off x="5675520" y="978835"/>
              <a:ext cx="1690914" cy="276999"/>
            </a:xfrm>
            <a:prstGeom prst="rect">
              <a:avLst/>
            </a:prstGeom>
            <a:solidFill>
              <a:schemeClr val="bg1"/>
            </a:solidFill>
            <a:ln>
              <a:solidFill>
                <a:schemeClr val="bg1">
                  <a:lumMod val="65000"/>
                </a:schemeClr>
              </a:solidFill>
            </a:ln>
          </p:spPr>
          <p:txBody>
            <a:bodyPr wrap="square" rtlCol="0">
              <a:spAutoFit/>
            </a:bodyPr>
            <a:lstStyle/>
            <a:p>
              <a:pPr algn="ctr">
                <a:spcBef>
                  <a:spcPts val="1200"/>
                </a:spcBef>
              </a:pPr>
              <a:r>
                <a:rPr lang="en-US" sz="1200" b="1">
                  <a:solidFill>
                    <a:srgbClr val="C00000"/>
                  </a:solidFill>
                  <a:latin typeface="American Typewriter" panose="02090604020004020304" pitchFamily="18" charset="77"/>
                </a:rPr>
                <a:t>Text for help</a:t>
              </a:r>
            </a:p>
          </p:txBody>
        </p:sp>
      </p:grpSp>
      <p:sp>
        <p:nvSpPr>
          <p:cNvPr id="7" name="TextBox 6">
            <a:extLst>
              <a:ext uri="{FF2B5EF4-FFF2-40B4-BE49-F238E27FC236}">
                <a16:creationId xmlns:a16="http://schemas.microsoft.com/office/drawing/2014/main" id="{4068D55A-DC14-EC44-B326-D8E47F86379C}"/>
              </a:ext>
            </a:extLst>
          </p:cNvPr>
          <p:cNvSpPr txBox="1"/>
          <p:nvPr/>
        </p:nvSpPr>
        <p:spPr>
          <a:xfrm rot="20901346">
            <a:off x="3055173" y="235354"/>
            <a:ext cx="2366682" cy="338554"/>
          </a:xfrm>
          <a:prstGeom prst="rect">
            <a:avLst/>
          </a:prstGeom>
          <a:noFill/>
        </p:spPr>
        <p:txBody>
          <a:bodyPr wrap="square" rtlCol="0">
            <a:spAutoFit/>
          </a:bodyPr>
          <a:lstStyle/>
          <a:p>
            <a:pPr algn="l">
              <a:spcBef>
                <a:spcPts val="1200"/>
              </a:spcBef>
            </a:pPr>
            <a:r>
              <a:rPr lang="en-US" sz="1600" b="1" dirty="0">
                <a:solidFill>
                  <a:srgbClr val="FFFF00"/>
                </a:solidFill>
              </a:rPr>
              <a:t>Voter Registration</a:t>
            </a:r>
          </a:p>
        </p:txBody>
      </p:sp>
      <p:sp>
        <p:nvSpPr>
          <p:cNvPr id="15" name="TextBox 14">
            <a:extLst>
              <a:ext uri="{FF2B5EF4-FFF2-40B4-BE49-F238E27FC236}">
                <a16:creationId xmlns:a16="http://schemas.microsoft.com/office/drawing/2014/main" id="{A6ABB429-6B4C-6749-B27E-EA84AC3944DA}"/>
              </a:ext>
            </a:extLst>
          </p:cNvPr>
          <p:cNvSpPr txBox="1"/>
          <p:nvPr/>
        </p:nvSpPr>
        <p:spPr>
          <a:xfrm>
            <a:off x="3293634" y="962394"/>
            <a:ext cx="385481" cy="523220"/>
          </a:xfrm>
          <a:prstGeom prst="rect">
            <a:avLst/>
          </a:prstGeom>
          <a:noFill/>
        </p:spPr>
        <p:txBody>
          <a:bodyPr wrap="square" rtlCol="0">
            <a:spAutoFit/>
          </a:bodyPr>
          <a:lstStyle/>
          <a:p>
            <a:pPr algn="l">
              <a:spcBef>
                <a:spcPts val="1200"/>
              </a:spcBef>
            </a:pPr>
            <a:r>
              <a:rPr lang="en-US" sz="2800" b="1" dirty="0">
                <a:solidFill>
                  <a:srgbClr val="FFFF00"/>
                </a:solidFill>
              </a:rPr>
              <a:t>^</a:t>
            </a:r>
          </a:p>
        </p:txBody>
      </p:sp>
      <p:sp>
        <p:nvSpPr>
          <p:cNvPr id="17" name="TextBox 16">
            <a:extLst>
              <a:ext uri="{FF2B5EF4-FFF2-40B4-BE49-F238E27FC236}">
                <a16:creationId xmlns:a16="http://schemas.microsoft.com/office/drawing/2014/main" id="{83F7DC64-F43D-EB48-8712-7D2FA2C1FF46}"/>
              </a:ext>
            </a:extLst>
          </p:cNvPr>
          <p:cNvSpPr txBox="1"/>
          <p:nvPr/>
        </p:nvSpPr>
        <p:spPr>
          <a:xfrm>
            <a:off x="520732" y="4003168"/>
            <a:ext cx="3503779" cy="1434624"/>
          </a:xfrm>
          <a:prstGeom prst="rect">
            <a:avLst/>
          </a:prstGeom>
          <a:noFill/>
        </p:spPr>
        <p:txBody>
          <a:bodyPr wrap="square" rtlCol="0">
            <a:spAutoFit/>
          </a:bodyPr>
          <a:lstStyle/>
          <a:p>
            <a:pPr algn="ctr">
              <a:lnSpc>
                <a:spcPct val="110000"/>
              </a:lnSpc>
              <a:buSzPct val="90000"/>
              <a:defRPr/>
            </a:pPr>
            <a:r>
              <a:rPr lang="en-US" sz="2400" b="1" dirty="0"/>
              <a:t>Print the form at home</a:t>
            </a:r>
          </a:p>
          <a:p>
            <a:pPr algn="ctr">
              <a:lnSpc>
                <a:spcPct val="110000"/>
              </a:lnSpc>
              <a:buSzPct val="90000"/>
              <a:defRPr/>
            </a:pPr>
            <a:r>
              <a:rPr lang="en-US" sz="1400" dirty="0">
                <a:hlinkClick r:id="rId7"/>
              </a:rPr>
              <a:t>https://www.state.nj.us/state/elections/voter-registration.shtml</a:t>
            </a:r>
            <a:endParaRPr lang="en-US" sz="1400" dirty="0"/>
          </a:p>
          <a:p>
            <a:pPr algn="ctr">
              <a:lnSpc>
                <a:spcPct val="110000"/>
              </a:lnSpc>
              <a:buSzPct val="90000"/>
              <a:defRPr/>
            </a:pPr>
            <a:r>
              <a:rPr lang="en-US" sz="1400" b="1" dirty="0"/>
              <a:t>Or</a:t>
            </a:r>
          </a:p>
          <a:p>
            <a:pPr algn="ctr">
              <a:lnSpc>
                <a:spcPct val="110000"/>
              </a:lnSpc>
              <a:buSzPct val="90000"/>
              <a:defRPr/>
            </a:pPr>
            <a:r>
              <a:rPr lang="en-US" sz="1400" b="1" dirty="0" err="1">
                <a:hlinkClick r:id="rId8"/>
              </a:rPr>
              <a:t>MonmouthCountyVotes.com</a:t>
            </a:r>
            <a:endParaRPr lang="en-US" sz="400" b="1" dirty="0"/>
          </a:p>
        </p:txBody>
      </p:sp>
      <p:sp>
        <p:nvSpPr>
          <p:cNvPr id="18" name="TextBox 17">
            <a:extLst>
              <a:ext uri="{FF2B5EF4-FFF2-40B4-BE49-F238E27FC236}">
                <a16:creationId xmlns:a16="http://schemas.microsoft.com/office/drawing/2014/main" id="{E57CC3C8-9AF8-CA45-906F-FD659B9FCCB0}"/>
              </a:ext>
            </a:extLst>
          </p:cNvPr>
          <p:cNvSpPr txBox="1"/>
          <p:nvPr/>
        </p:nvSpPr>
        <p:spPr>
          <a:xfrm>
            <a:off x="2396002" y="5717778"/>
            <a:ext cx="4909457" cy="461665"/>
          </a:xfrm>
          <a:prstGeom prst="rect">
            <a:avLst/>
          </a:prstGeom>
          <a:solidFill>
            <a:schemeClr val="bg2"/>
          </a:solidFill>
          <a:ln>
            <a:noFill/>
          </a:ln>
        </p:spPr>
        <p:txBody>
          <a:bodyPr wrap="square" rtlCol="0">
            <a:spAutoFit/>
          </a:bodyPr>
          <a:lstStyle/>
          <a:p>
            <a:pPr>
              <a:spcBef>
                <a:spcPts val="1200"/>
              </a:spcBef>
            </a:pPr>
            <a:r>
              <a:rPr lang="en-US" sz="1200" dirty="0"/>
              <a:t>Note: Forms are available at the Election Office, 300 Halls Mill Rd., Freehold (732-431-7780 x 7786) and at most libraries, town halls, etc. </a:t>
            </a:r>
          </a:p>
        </p:txBody>
      </p:sp>
    </p:spTree>
    <p:extLst>
      <p:ext uri="{BB962C8B-B14F-4D97-AF65-F5344CB8AC3E}">
        <p14:creationId xmlns:p14="http://schemas.microsoft.com/office/powerpoint/2010/main" val="2666728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4A5B6E1-1812-AA4A-8300-F1597F162A9B}"/>
              </a:ext>
            </a:extLst>
          </p:cNvPr>
          <p:cNvSpPr/>
          <p:nvPr/>
        </p:nvSpPr>
        <p:spPr>
          <a:xfrm>
            <a:off x="0" y="1"/>
            <a:ext cx="9144000" cy="163516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2">
            <a:extLst>
              <a:ext uri="{FF2B5EF4-FFF2-40B4-BE49-F238E27FC236}">
                <a16:creationId xmlns:a16="http://schemas.microsoft.com/office/drawing/2014/main" id="{E37682D2-4898-1246-AFEB-56613BDB0ED0}"/>
              </a:ext>
            </a:extLst>
          </p:cNvPr>
          <p:cNvSpPr txBox="1">
            <a:spLocks noChangeArrowheads="1"/>
          </p:cNvSpPr>
          <p:nvPr/>
        </p:nvSpPr>
        <p:spPr>
          <a:xfrm>
            <a:off x="262640" y="226845"/>
            <a:ext cx="6633011"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altLang="en-US" sz="4000" b="1" dirty="0">
                <a:solidFill>
                  <a:srgbClr val="FFFF00"/>
                </a:solidFill>
                <a:latin typeface="+mn-lt"/>
              </a:rPr>
              <a:t>On-line registration option </a:t>
            </a:r>
          </a:p>
        </p:txBody>
      </p:sp>
      <p:pic>
        <p:nvPicPr>
          <p:cNvPr id="8" name="Picture 7">
            <a:extLst>
              <a:ext uri="{FF2B5EF4-FFF2-40B4-BE49-F238E27FC236}">
                <a16:creationId xmlns:a16="http://schemas.microsoft.com/office/drawing/2014/main" id="{349535AC-B84A-B64F-A825-44499A0FCD5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357028" y="448216"/>
            <a:ext cx="2088516" cy="836321"/>
          </a:xfrm>
          <a:prstGeom prst="rect">
            <a:avLst/>
          </a:prstGeom>
        </p:spPr>
      </p:pic>
      <p:sp>
        <p:nvSpPr>
          <p:cNvPr id="2" name="TextBox 1">
            <a:extLst>
              <a:ext uri="{FF2B5EF4-FFF2-40B4-BE49-F238E27FC236}">
                <a16:creationId xmlns:a16="http://schemas.microsoft.com/office/drawing/2014/main" id="{4356F2A6-1E49-A24F-873F-5264952AE684}"/>
              </a:ext>
            </a:extLst>
          </p:cNvPr>
          <p:cNvSpPr txBox="1"/>
          <p:nvPr/>
        </p:nvSpPr>
        <p:spPr>
          <a:xfrm>
            <a:off x="4323645" y="1967365"/>
            <a:ext cx="4267200" cy="4522777"/>
          </a:xfrm>
          <a:prstGeom prst="rect">
            <a:avLst/>
          </a:prstGeom>
          <a:noFill/>
        </p:spPr>
        <p:txBody>
          <a:bodyPr wrap="square" rtlCol="0">
            <a:spAutoFit/>
          </a:bodyPr>
          <a:lstStyle/>
          <a:p>
            <a:pPr>
              <a:lnSpc>
                <a:spcPct val="110000"/>
              </a:lnSpc>
              <a:spcBef>
                <a:spcPts val="600"/>
              </a:spcBef>
              <a:buSzPct val="90000"/>
              <a:defRPr/>
            </a:pPr>
            <a:r>
              <a:rPr lang="en-US" sz="2000" b="1" dirty="0">
                <a:solidFill>
                  <a:srgbClr val="C00000"/>
                </a:solidFill>
              </a:rPr>
              <a:t>You need a form of identification and a way to provide a signature . . .</a:t>
            </a:r>
          </a:p>
          <a:p>
            <a:pPr lvl="1">
              <a:lnSpc>
                <a:spcPct val="110000"/>
              </a:lnSpc>
              <a:spcBef>
                <a:spcPts val="600"/>
              </a:spcBef>
              <a:buSzPct val="90000"/>
              <a:defRPr/>
            </a:pPr>
            <a:r>
              <a:rPr lang="en-US" sz="2000" dirty="0"/>
              <a:t>Either through Motor Vehicles</a:t>
            </a:r>
          </a:p>
          <a:p>
            <a:pPr marL="1493838" lvl="2" indent="-280988">
              <a:spcBef>
                <a:spcPts val="1200"/>
              </a:spcBef>
              <a:buFont typeface="Wingdings" pitchFamily="2" charset="2"/>
              <a:buChar char="q"/>
            </a:pPr>
            <a:r>
              <a:rPr lang="en-US" sz="1600" dirty="0">
                <a:solidFill>
                  <a:prstClr val="black"/>
                </a:solidFill>
              </a:rPr>
              <a:t>NJ Driver’s License, OR</a:t>
            </a:r>
          </a:p>
          <a:p>
            <a:pPr marL="1493838" lvl="2" indent="-280988">
              <a:spcBef>
                <a:spcPts val="1200"/>
              </a:spcBef>
              <a:buFont typeface="Wingdings" pitchFamily="2" charset="2"/>
              <a:buChar char="q"/>
            </a:pPr>
            <a:r>
              <a:rPr lang="en-US" sz="1600" dirty="0">
                <a:solidFill>
                  <a:prstClr val="black"/>
                </a:solidFill>
              </a:rPr>
              <a:t>NJ MVC  Non-Driver ID</a:t>
            </a:r>
            <a:br>
              <a:rPr lang="en-US" sz="1600" dirty="0">
                <a:solidFill>
                  <a:prstClr val="black"/>
                </a:solidFill>
              </a:rPr>
            </a:br>
            <a:endParaRPr lang="en-US" sz="1600" dirty="0">
              <a:solidFill>
                <a:prstClr val="black"/>
              </a:solidFill>
            </a:endParaRPr>
          </a:p>
          <a:p>
            <a:pPr marL="527050">
              <a:lnSpc>
                <a:spcPct val="110000"/>
              </a:lnSpc>
              <a:spcBef>
                <a:spcPts val="600"/>
              </a:spcBef>
              <a:buSzPct val="90000"/>
              <a:defRPr/>
            </a:pPr>
            <a:r>
              <a:rPr lang="en-US" sz="2000" dirty="0"/>
              <a:t>OR—using your Social Security Number and entering your signature</a:t>
            </a:r>
          </a:p>
          <a:p>
            <a:pPr marL="1493838" lvl="2" indent="-280988">
              <a:spcBef>
                <a:spcPts val="1200"/>
              </a:spcBef>
              <a:buFont typeface="Wingdings" pitchFamily="2" charset="2"/>
              <a:buChar char="q"/>
            </a:pPr>
            <a:r>
              <a:rPr lang="en-US" sz="1600" dirty="0">
                <a:solidFill>
                  <a:prstClr val="black"/>
                </a:solidFill>
              </a:rPr>
              <a:t>Sign on screen, OR</a:t>
            </a:r>
          </a:p>
          <a:p>
            <a:pPr marL="1493838" lvl="2" indent="-280988">
              <a:spcBef>
                <a:spcPts val="1200"/>
              </a:spcBef>
              <a:buFont typeface="Wingdings" pitchFamily="2" charset="2"/>
              <a:buChar char="q"/>
            </a:pPr>
            <a:r>
              <a:rPr lang="en-US" sz="1600" dirty="0">
                <a:solidFill>
                  <a:prstClr val="black"/>
                </a:solidFill>
              </a:rPr>
              <a:t>Scan and upload</a:t>
            </a:r>
          </a:p>
          <a:p>
            <a:pPr marL="342900" indent="-342900">
              <a:lnSpc>
                <a:spcPct val="110000"/>
              </a:lnSpc>
              <a:spcBef>
                <a:spcPts val="600"/>
              </a:spcBef>
              <a:buSzPct val="90000"/>
              <a:buFont typeface="Arial" panose="020B0604020202020204" pitchFamily="34" charset="0"/>
              <a:buChar char="•"/>
              <a:defRPr/>
            </a:pPr>
            <a:endParaRPr lang="en-US" sz="2000" dirty="0"/>
          </a:p>
        </p:txBody>
      </p:sp>
      <p:sp>
        <p:nvSpPr>
          <p:cNvPr id="3" name="TextBox 2">
            <a:extLst>
              <a:ext uri="{FF2B5EF4-FFF2-40B4-BE49-F238E27FC236}">
                <a16:creationId xmlns:a16="http://schemas.microsoft.com/office/drawing/2014/main" id="{2EF11943-EF68-9C4F-B706-23BA36473710}"/>
              </a:ext>
            </a:extLst>
          </p:cNvPr>
          <p:cNvSpPr txBox="1"/>
          <p:nvPr/>
        </p:nvSpPr>
        <p:spPr>
          <a:xfrm>
            <a:off x="6938682" y="6250193"/>
            <a:ext cx="1677255" cy="338554"/>
          </a:xfrm>
          <a:prstGeom prst="rect">
            <a:avLst/>
          </a:prstGeom>
          <a:noFill/>
        </p:spPr>
        <p:txBody>
          <a:bodyPr wrap="square" rtlCol="0">
            <a:spAutoFit/>
          </a:bodyPr>
          <a:lstStyle/>
          <a:p>
            <a:pPr algn="r">
              <a:spcBef>
                <a:spcPts val="1200"/>
              </a:spcBef>
            </a:pPr>
            <a:fld id="{C52B70B6-9DEA-6A41-A349-A7209F9D01FC}" type="slidenum">
              <a:rPr lang="en-US" sz="1600" smtClean="0"/>
              <a:t>11</a:t>
            </a:fld>
            <a:endParaRPr lang="en-US" sz="1600"/>
          </a:p>
        </p:txBody>
      </p:sp>
      <p:pic>
        <p:nvPicPr>
          <p:cNvPr id="4" name="Picture 3">
            <a:extLst>
              <a:ext uri="{FF2B5EF4-FFF2-40B4-BE49-F238E27FC236}">
                <a16:creationId xmlns:a16="http://schemas.microsoft.com/office/drawing/2014/main" id="{B429D4AE-22C3-9941-A148-E31ED06859CF}"/>
              </a:ext>
            </a:extLst>
          </p:cNvPr>
          <p:cNvPicPr>
            <a:picLocks noChangeAspect="1"/>
          </p:cNvPicPr>
          <p:nvPr/>
        </p:nvPicPr>
        <p:blipFill>
          <a:blip r:embed="rId4"/>
          <a:stretch>
            <a:fillRect/>
          </a:stretch>
        </p:blipFill>
        <p:spPr>
          <a:xfrm>
            <a:off x="966893" y="1891924"/>
            <a:ext cx="2528147" cy="2121445"/>
          </a:xfrm>
          <a:prstGeom prst="rect">
            <a:avLst/>
          </a:prstGeom>
        </p:spPr>
      </p:pic>
      <p:pic>
        <p:nvPicPr>
          <p:cNvPr id="17" name="Picture 16">
            <a:extLst>
              <a:ext uri="{FF2B5EF4-FFF2-40B4-BE49-F238E27FC236}">
                <a16:creationId xmlns:a16="http://schemas.microsoft.com/office/drawing/2014/main" id="{4B1DFC6A-319C-4B49-84A6-B2C84F710712}"/>
              </a:ext>
            </a:extLst>
          </p:cNvPr>
          <p:cNvPicPr>
            <a:picLocks noChangeAspect="1"/>
          </p:cNvPicPr>
          <p:nvPr/>
        </p:nvPicPr>
        <p:blipFill>
          <a:blip r:embed="rId5">
            <a:alphaModFix amt="85000"/>
          </a:blip>
          <a:stretch>
            <a:fillRect/>
          </a:stretch>
        </p:blipFill>
        <p:spPr>
          <a:xfrm>
            <a:off x="1402081" y="4302760"/>
            <a:ext cx="1671320" cy="1671320"/>
          </a:xfrm>
          <a:prstGeom prst="rect">
            <a:avLst/>
          </a:prstGeom>
        </p:spPr>
      </p:pic>
      <p:sp>
        <p:nvSpPr>
          <p:cNvPr id="11" name="TextBox 10">
            <a:extLst>
              <a:ext uri="{FF2B5EF4-FFF2-40B4-BE49-F238E27FC236}">
                <a16:creationId xmlns:a16="http://schemas.microsoft.com/office/drawing/2014/main" id="{624C7D26-EE87-E949-A514-6CED51A2C455}"/>
              </a:ext>
            </a:extLst>
          </p:cNvPr>
          <p:cNvSpPr txBox="1"/>
          <p:nvPr/>
        </p:nvSpPr>
        <p:spPr>
          <a:xfrm>
            <a:off x="314292" y="3854643"/>
            <a:ext cx="4043219" cy="369332"/>
          </a:xfrm>
          <a:prstGeom prst="rect">
            <a:avLst/>
          </a:prstGeom>
          <a:noFill/>
          <a:ln>
            <a:noFill/>
          </a:ln>
        </p:spPr>
        <p:txBody>
          <a:bodyPr wrap="square" rtlCol="0">
            <a:spAutoFit/>
          </a:bodyPr>
          <a:lstStyle/>
          <a:p>
            <a:pPr algn="ctr"/>
            <a:r>
              <a:rPr lang="en-US" b="1" dirty="0">
                <a:solidFill>
                  <a:schemeClr val="accent1">
                    <a:lumMod val="75000"/>
                  </a:schemeClr>
                </a:solidFill>
                <a:hlinkClick r:id="rId6"/>
              </a:rPr>
              <a:t>https://</a:t>
            </a:r>
            <a:r>
              <a:rPr lang="en-US" b="1" dirty="0" err="1">
                <a:solidFill>
                  <a:schemeClr val="accent1">
                    <a:lumMod val="75000"/>
                  </a:schemeClr>
                </a:solidFill>
                <a:hlinkClick r:id="rId6"/>
              </a:rPr>
              <a:t>voter.svrs.nj.gov</a:t>
            </a:r>
            <a:r>
              <a:rPr lang="en-US" b="1" dirty="0">
                <a:solidFill>
                  <a:schemeClr val="accent1">
                    <a:lumMod val="75000"/>
                  </a:schemeClr>
                </a:solidFill>
                <a:hlinkClick r:id="rId6"/>
              </a:rPr>
              <a:t>/register</a:t>
            </a:r>
            <a:endParaRPr lang="en-US" dirty="0">
              <a:solidFill>
                <a:schemeClr val="accent1">
                  <a:lumMod val="75000"/>
                </a:schemeClr>
              </a:solidFill>
            </a:endParaRPr>
          </a:p>
        </p:txBody>
      </p:sp>
      <p:sp>
        <p:nvSpPr>
          <p:cNvPr id="14" name="TextBox 13">
            <a:extLst>
              <a:ext uri="{FF2B5EF4-FFF2-40B4-BE49-F238E27FC236}">
                <a16:creationId xmlns:a16="http://schemas.microsoft.com/office/drawing/2014/main" id="{A2043713-098C-2443-9049-420357845E52}"/>
              </a:ext>
            </a:extLst>
          </p:cNvPr>
          <p:cNvSpPr txBox="1"/>
          <p:nvPr/>
        </p:nvSpPr>
        <p:spPr>
          <a:xfrm>
            <a:off x="1425504" y="5957987"/>
            <a:ext cx="1633785" cy="269176"/>
          </a:xfrm>
          <a:prstGeom prst="rect">
            <a:avLst/>
          </a:prstGeom>
          <a:noFill/>
        </p:spPr>
        <p:txBody>
          <a:bodyPr wrap="square" rtlCol="0">
            <a:spAutoFit/>
          </a:bodyPr>
          <a:lstStyle/>
          <a:p>
            <a:pPr>
              <a:lnSpc>
                <a:spcPct val="110000"/>
              </a:lnSpc>
              <a:spcBef>
                <a:spcPts val="600"/>
              </a:spcBef>
              <a:buSzPct val="90000"/>
              <a:defRPr/>
            </a:pPr>
            <a:r>
              <a:rPr lang="en-US" sz="1100" i="1" dirty="0">
                <a:solidFill>
                  <a:schemeClr val="tx1">
                    <a:lumMod val="50000"/>
                    <a:lumOff val="50000"/>
                  </a:schemeClr>
                </a:solidFill>
              </a:rPr>
              <a:t>Available since 9/4/2020</a:t>
            </a:r>
          </a:p>
        </p:txBody>
      </p:sp>
    </p:spTree>
    <p:extLst>
      <p:ext uri="{BB962C8B-B14F-4D97-AF65-F5344CB8AC3E}">
        <p14:creationId xmlns:p14="http://schemas.microsoft.com/office/powerpoint/2010/main" val="39997447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val 12">
            <a:extLst>
              <a:ext uri="{FF2B5EF4-FFF2-40B4-BE49-F238E27FC236}">
                <a16:creationId xmlns:a16="http://schemas.microsoft.com/office/drawing/2014/main" id="{B0A46CF3-2344-EA4F-97BF-B56A10258412}"/>
              </a:ext>
            </a:extLst>
          </p:cNvPr>
          <p:cNvSpPr/>
          <p:nvPr/>
        </p:nvSpPr>
        <p:spPr>
          <a:xfrm>
            <a:off x="1079293" y="4929246"/>
            <a:ext cx="1405217" cy="784906"/>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C4A5B6E1-1812-AA4A-8300-F1597F162A9B}"/>
              </a:ext>
            </a:extLst>
          </p:cNvPr>
          <p:cNvSpPr/>
          <p:nvPr/>
        </p:nvSpPr>
        <p:spPr>
          <a:xfrm>
            <a:off x="0" y="0"/>
            <a:ext cx="9144000" cy="1366805"/>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349535AC-B84A-B64F-A825-44499A0FCD5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52873" y="257497"/>
            <a:ext cx="2097161" cy="839783"/>
          </a:xfrm>
          <a:prstGeom prst="rect">
            <a:avLst/>
          </a:prstGeom>
        </p:spPr>
      </p:pic>
      <p:sp>
        <p:nvSpPr>
          <p:cNvPr id="7" name="TextBox 6">
            <a:extLst>
              <a:ext uri="{FF2B5EF4-FFF2-40B4-BE49-F238E27FC236}">
                <a16:creationId xmlns:a16="http://schemas.microsoft.com/office/drawing/2014/main" id="{48D640F7-9AC1-A049-80BD-0352576C1BD1}"/>
              </a:ext>
            </a:extLst>
          </p:cNvPr>
          <p:cNvSpPr txBox="1"/>
          <p:nvPr/>
        </p:nvSpPr>
        <p:spPr>
          <a:xfrm>
            <a:off x="1228498" y="5108402"/>
            <a:ext cx="1256012" cy="338554"/>
          </a:xfrm>
          <a:prstGeom prst="rect">
            <a:avLst/>
          </a:prstGeom>
          <a:noFill/>
        </p:spPr>
        <p:txBody>
          <a:bodyPr wrap="square" rtlCol="0">
            <a:spAutoFit/>
          </a:bodyPr>
          <a:lstStyle/>
          <a:p>
            <a:r>
              <a:rPr lang="en-US" sz="1600" dirty="0">
                <a:hlinkClick r:id="rId4"/>
              </a:rPr>
              <a:t>Online form</a:t>
            </a:r>
            <a:endParaRPr lang="en-US" sz="1600" dirty="0"/>
          </a:p>
        </p:txBody>
      </p:sp>
      <p:sp>
        <p:nvSpPr>
          <p:cNvPr id="12" name="TextBox 11">
            <a:extLst>
              <a:ext uri="{FF2B5EF4-FFF2-40B4-BE49-F238E27FC236}">
                <a16:creationId xmlns:a16="http://schemas.microsoft.com/office/drawing/2014/main" id="{105AD353-27D4-8842-90D2-0B601DA26DF3}"/>
              </a:ext>
            </a:extLst>
          </p:cNvPr>
          <p:cNvSpPr txBox="1"/>
          <p:nvPr/>
        </p:nvSpPr>
        <p:spPr>
          <a:xfrm>
            <a:off x="317460" y="1588909"/>
            <a:ext cx="2919725" cy="830997"/>
          </a:xfrm>
          <a:prstGeom prst="rect">
            <a:avLst/>
          </a:prstGeom>
          <a:noFill/>
        </p:spPr>
        <p:txBody>
          <a:bodyPr wrap="square" rtlCol="0">
            <a:spAutoFit/>
          </a:bodyPr>
          <a:lstStyle/>
          <a:p>
            <a:pPr algn="ctr"/>
            <a:r>
              <a:rPr lang="en-US" altLang="en-US" sz="2400" b="1" dirty="0"/>
              <a:t>Completing the Voter Registration Form </a:t>
            </a:r>
            <a:endParaRPr lang="en-US" sz="2400" dirty="0"/>
          </a:p>
        </p:txBody>
      </p:sp>
      <p:sp>
        <p:nvSpPr>
          <p:cNvPr id="2" name="Footer Placeholder 1">
            <a:extLst>
              <a:ext uri="{FF2B5EF4-FFF2-40B4-BE49-F238E27FC236}">
                <a16:creationId xmlns:a16="http://schemas.microsoft.com/office/drawing/2014/main" id="{DBCF3814-1C5F-004F-9006-05B7944963A4}"/>
              </a:ext>
            </a:extLst>
          </p:cNvPr>
          <p:cNvSpPr>
            <a:spLocks noGrp="1"/>
          </p:cNvSpPr>
          <p:nvPr>
            <p:ph type="ftr" sz="quarter" idx="11"/>
          </p:nvPr>
        </p:nvSpPr>
        <p:spPr>
          <a:xfrm>
            <a:off x="5372100" y="6173787"/>
            <a:ext cx="3086100"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F47C82CB-FACA-FF4D-BCD3-D18434957AF0}" type="slidenum">
              <a:rPr lang="en-US" smtClean="0"/>
              <a:pPr algn="r"/>
              <a:t>12</a:t>
            </a:fld>
            <a:endParaRPr lang="en-US"/>
          </a:p>
        </p:txBody>
      </p:sp>
      <p:sp>
        <p:nvSpPr>
          <p:cNvPr id="17" name="Rectangle 16">
            <a:extLst>
              <a:ext uri="{FF2B5EF4-FFF2-40B4-BE49-F238E27FC236}">
                <a16:creationId xmlns:a16="http://schemas.microsoft.com/office/drawing/2014/main" id="{9226E04A-9B51-E44F-8307-CB530FA4187E}"/>
              </a:ext>
            </a:extLst>
          </p:cNvPr>
          <p:cNvSpPr/>
          <p:nvPr/>
        </p:nvSpPr>
        <p:spPr>
          <a:xfrm>
            <a:off x="3626070" y="94593"/>
            <a:ext cx="5065986" cy="6663559"/>
          </a:xfrm>
          <a:prstGeom prst="rect">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7CB3E5CB-6154-EC43-AC03-154BC5F21DD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561932" y="0"/>
            <a:ext cx="5299364" cy="6858000"/>
          </a:xfrm>
          <a:prstGeom prst="rect">
            <a:avLst/>
          </a:prstGeom>
        </p:spPr>
      </p:pic>
      <p:sp>
        <p:nvSpPr>
          <p:cNvPr id="18" name="Right Arrow 17">
            <a:extLst>
              <a:ext uri="{FF2B5EF4-FFF2-40B4-BE49-F238E27FC236}">
                <a16:creationId xmlns:a16="http://schemas.microsoft.com/office/drawing/2014/main" id="{6AE1B94F-CBAF-A44E-8DF8-22044DDDF8D1}"/>
              </a:ext>
            </a:extLst>
          </p:cNvPr>
          <p:cNvSpPr/>
          <p:nvPr/>
        </p:nvSpPr>
        <p:spPr>
          <a:xfrm>
            <a:off x="3216165" y="830317"/>
            <a:ext cx="599089" cy="504496"/>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ight Arrow 18">
            <a:extLst>
              <a:ext uri="{FF2B5EF4-FFF2-40B4-BE49-F238E27FC236}">
                <a16:creationId xmlns:a16="http://schemas.microsoft.com/office/drawing/2014/main" id="{320E09C7-85A6-1B46-845E-7DDC8DADA1B8}"/>
              </a:ext>
            </a:extLst>
          </p:cNvPr>
          <p:cNvSpPr/>
          <p:nvPr/>
        </p:nvSpPr>
        <p:spPr>
          <a:xfrm>
            <a:off x="4966137" y="1098330"/>
            <a:ext cx="599089" cy="504496"/>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ight Arrow 19">
            <a:extLst>
              <a:ext uri="{FF2B5EF4-FFF2-40B4-BE49-F238E27FC236}">
                <a16:creationId xmlns:a16="http://schemas.microsoft.com/office/drawing/2014/main" id="{BAFC7AEB-6994-1140-BD37-3D86FA1A8F73}"/>
              </a:ext>
            </a:extLst>
          </p:cNvPr>
          <p:cNvSpPr/>
          <p:nvPr/>
        </p:nvSpPr>
        <p:spPr>
          <a:xfrm>
            <a:off x="3279226" y="3069019"/>
            <a:ext cx="599089" cy="504496"/>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F8C04E26-01FE-7B4D-B73D-20F4472AB656}"/>
              </a:ext>
            </a:extLst>
          </p:cNvPr>
          <p:cNvSpPr/>
          <p:nvPr/>
        </p:nvSpPr>
        <p:spPr>
          <a:xfrm>
            <a:off x="1082298" y="3890260"/>
            <a:ext cx="1405217" cy="784906"/>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DF56BF61-23A2-604F-A328-109E4278D415}"/>
              </a:ext>
            </a:extLst>
          </p:cNvPr>
          <p:cNvSpPr txBox="1"/>
          <p:nvPr/>
        </p:nvSpPr>
        <p:spPr>
          <a:xfrm>
            <a:off x="1010493" y="4098047"/>
            <a:ext cx="1479754" cy="369332"/>
          </a:xfrm>
          <a:prstGeom prst="rect">
            <a:avLst/>
          </a:prstGeom>
          <a:noFill/>
        </p:spPr>
        <p:txBody>
          <a:bodyPr wrap="square" rtlCol="0">
            <a:spAutoFit/>
          </a:bodyPr>
          <a:lstStyle/>
          <a:p>
            <a:pPr algn="ctr">
              <a:spcBef>
                <a:spcPts val="1200"/>
              </a:spcBef>
            </a:pPr>
            <a:r>
              <a:rPr lang="en-US" b="1" dirty="0">
                <a:hlinkClick r:id="rId6"/>
              </a:rPr>
              <a:t>VIDEO</a:t>
            </a:r>
            <a:endParaRPr lang="en-US" sz="4400" b="1" dirty="0"/>
          </a:p>
        </p:txBody>
      </p:sp>
      <p:sp>
        <p:nvSpPr>
          <p:cNvPr id="15" name="Right Arrow 14">
            <a:extLst>
              <a:ext uri="{FF2B5EF4-FFF2-40B4-BE49-F238E27FC236}">
                <a16:creationId xmlns:a16="http://schemas.microsoft.com/office/drawing/2014/main" id="{DA0A6B43-4592-474B-9B4B-71CFB1C0DAEB}"/>
              </a:ext>
            </a:extLst>
          </p:cNvPr>
          <p:cNvSpPr/>
          <p:nvPr/>
        </p:nvSpPr>
        <p:spPr>
          <a:xfrm>
            <a:off x="3269066" y="4494806"/>
            <a:ext cx="599089" cy="504496"/>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C344DF87-BC96-7943-BF41-710FBB03ADDC}"/>
              </a:ext>
            </a:extLst>
          </p:cNvPr>
          <p:cNvSpPr/>
          <p:nvPr/>
        </p:nvSpPr>
        <p:spPr>
          <a:xfrm>
            <a:off x="1065365" y="2789593"/>
            <a:ext cx="1405217" cy="784906"/>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10033C6A-102B-EB4E-8DC4-132CED4C0B81}"/>
              </a:ext>
            </a:extLst>
          </p:cNvPr>
          <p:cNvSpPr txBox="1"/>
          <p:nvPr/>
        </p:nvSpPr>
        <p:spPr>
          <a:xfrm>
            <a:off x="1034200" y="2983833"/>
            <a:ext cx="1479754" cy="400110"/>
          </a:xfrm>
          <a:prstGeom prst="rect">
            <a:avLst/>
          </a:prstGeom>
          <a:noFill/>
        </p:spPr>
        <p:txBody>
          <a:bodyPr wrap="square" rtlCol="0">
            <a:spAutoFit/>
          </a:bodyPr>
          <a:lstStyle/>
          <a:p>
            <a:pPr algn="ctr">
              <a:spcBef>
                <a:spcPts val="1200"/>
              </a:spcBef>
            </a:pPr>
            <a:r>
              <a:rPr lang="en-US" sz="1000" b="1" dirty="0">
                <a:hlinkClick r:id="rId7"/>
              </a:rPr>
              <a:t>How to Register Voters in NJ Workshops</a:t>
            </a:r>
            <a:endParaRPr lang="en-US" sz="1000" b="1" dirty="0"/>
          </a:p>
        </p:txBody>
      </p:sp>
    </p:spTree>
    <p:extLst>
      <p:ext uri="{BB962C8B-B14F-4D97-AF65-F5344CB8AC3E}">
        <p14:creationId xmlns:p14="http://schemas.microsoft.com/office/powerpoint/2010/main" val="1180517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additive="base">
                                        <p:cTn id="13" dur="500" fill="hold"/>
                                        <p:tgtEl>
                                          <p:spTgt spid="19"/>
                                        </p:tgtEl>
                                        <p:attrNameLst>
                                          <p:attrName>ppt_x</p:attrName>
                                        </p:attrNameLst>
                                      </p:cBhvr>
                                      <p:tavLst>
                                        <p:tav tm="0">
                                          <p:val>
                                            <p:strVal val="#ppt_x"/>
                                          </p:val>
                                        </p:tav>
                                        <p:tav tm="100000">
                                          <p:val>
                                            <p:strVal val="#ppt_x"/>
                                          </p:val>
                                        </p:tav>
                                      </p:tavLst>
                                    </p:anim>
                                    <p:anim calcmode="lin" valueType="num">
                                      <p:cBhvr additive="base">
                                        <p:cTn id="1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ppt_x"/>
                                          </p:val>
                                        </p:tav>
                                        <p:tav tm="100000">
                                          <p:val>
                                            <p:strVal val="#ppt_x"/>
                                          </p:val>
                                        </p:tav>
                                      </p:tavLst>
                                    </p:anim>
                                    <p:anim calcmode="lin" valueType="num">
                                      <p:cBhvr additive="base">
                                        <p:cTn id="20"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500" fill="hold"/>
                                        <p:tgtEl>
                                          <p:spTgt spid="15"/>
                                        </p:tgtEl>
                                        <p:attrNameLst>
                                          <p:attrName>ppt_x</p:attrName>
                                        </p:attrNameLst>
                                      </p:cBhvr>
                                      <p:tavLst>
                                        <p:tav tm="0">
                                          <p:val>
                                            <p:strVal val="#ppt_x"/>
                                          </p:val>
                                        </p:tav>
                                        <p:tav tm="100000">
                                          <p:val>
                                            <p:strVal val="#ppt_x"/>
                                          </p:val>
                                        </p:tav>
                                      </p:tavLst>
                                    </p:anim>
                                    <p:anim calcmode="lin" valueType="num">
                                      <p:cBhvr additive="base">
                                        <p:cTn id="2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1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4A5B6E1-1812-AA4A-8300-F1597F162A9B}"/>
              </a:ext>
            </a:extLst>
          </p:cNvPr>
          <p:cNvSpPr/>
          <p:nvPr/>
        </p:nvSpPr>
        <p:spPr>
          <a:xfrm>
            <a:off x="0" y="0"/>
            <a:ext cx="9144000" cy="159299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10" name="Title 2">
            <a:extLst>
              <a:ext uri="{FF2B5EF4-FFF2-40B4-BE49-F238E27FC236}">
                <a16:creationId xmlns:a16="http://schemas.microsoft.com/office/drawing/2014/main" id="{E37682D2-4898-1246-AFEB-56613BDB0ED0}"/>
              </a:ext>
            </a:extLst>
          </p:cNvPr>
          <p:cNvSpPr txBox="1">
            <a:spLocks noChangeArrowheads="1"/>
          </p:cNvSpPr>
          <p:nvPr/>
        </p:nvSpPr>
        <p:spPr>
          <a:xfrm>
            <a:off x="410234" y="210786"/>
            <a:ext cx="4946832"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altLang="en-US" sz="3600" b="1" dirty="0">
                <a:solidFill>
                  <a:srgbClr val="FFFF00"/>
                </a:solidFill>
                <a:latin typeface="+mn-lt"/>
                <a:ea typeface="+mn-ea"/>
                <a:cs typeface="+mn-cs"/>
              </a:rPr>
              <a:t>Submit your Voter Registration Application</a:t>
            </a:r>
          </a:p>
        </p:txBody>
      </p:sp>
      <p:pic>
        <p:nvPicPr>
          <p:cNvPr id="8" name="Picture 7">
            <a:extLst>
              <a:ext uri="{FF2B5EF4-FFF2-40B4-BE49-F238E27FC236}">
                <a16:creationId xmlns:a16="http://schemas.microsoft.com/office/drawing/2014/main" id="{349535AC-B84A-B64F-A825-44499A0FCD5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594438" y="376944"/>
            <a:ext cx="2088516" cy="836321"/>
          </a:xfrm>
          <a:prstGeom prst="rect">
            <a:avLst/>
          </a:prstGeom>
        </p:spPr>
      </p:pic>
      <p:pic>
        <p:nvPicPr>
          <p:cNvPr id="6" name="Picture 5">
            <a:extLst>
              <a:ext uri="{FF2B5EF4-FFF2-40B4-BE49-F238E27FC236}">
                <a16:creationId xmlns:a16="http://schemas.microsoft.com/office/drawing/2014/main" id="{91AE784D-2EB7-BF46-9F31-B630269183B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994714" y="2361357"/>
            <a:ext cx="1556548" cy="2462892"/>
          </a:xfrm>
          <a:prstGeom prst="rect">
            <a:avLst/>
          </a:prstGeom>
        </p:spPr>
      </p:pic>
      <p:sp>
        <p:nvSpPr>
          <p:cNvPr id="2" name="TextBox 1">
            <a:extLst>
              <a:ext uri="{FF2B5EF4-FFF2-40B4-BE49-F238E27FC236}">
                <a16:creationId xmlns:a16="http://schemas.microsoft.com/office/drawing/2014/main" id="{6F0BE19D-BF0B-BF42-9E68-D8A0E479DB0E}"/>
              </a:ext>
            </a:extLst>
          </p:cNvPr>
          <p:cNvSpPr txBox="1"/>
          <p:nvPr/>
        </p:nvSpPr>
        <p:spPr>
          <a:xfrm>
            <a:off x="588196" y="1958729"/>
            <a:ext cx="5937554" cy="1492716"/>
          </a:xfrm>
          <a:prstGeom prst="rect">
            <a:avLst/>
          </a:prstGeom>
          <a:noFill/>
        </p:spPr>
        <p:txBody>
          <a:bodyPr wrap="square" rtlCol="0">
            <a:spAutoFit/>
          </a:bodyPr>
          <a:lstStyle/>
          <a:p>
            <a:pPr>
              <a:spcBef>
                <a:spcPts val="600"/>
              </a:spcBef>
            </a:pPr>
            <a:r>
              <a:rPr lang="en-US" sz="2000" dirty="0"/>
              <a:t>Fold and tape (not staple) your form </a:t>
            </a:r>
            <a:br>
              <a:rPr lang="en-US" sz="2000" dirty="0"/>
            </a:br>
            <a:r>
              <a:rPr lang="en-US" sz="2000" dirty="0"/>
              <a:t>and drop it in a mailbox.</a:t>
            </a:r>
            <a:br>
              <a:rPr lang="en-US" sz="2000" dirty="0"/>
            </a:br>
            <a:r>
              <a:rPr lang="en-US" i="1" dirty="0"/>
              <a:t>Your form is already addressed and stamped.</a:t>
            </a:r>
          </a:p>
          <a:p>
            <a:pPr marL="290513" lvl="1">
              <a:spcBef>
                <a:spcPts val="600"/>
              </a:spcBef>
            </a:pPr>
            <a:r>
              <a:rPr lang="en-US" sz="1400" i="1" dirty="0"/>
              <a:t>(Or, deliver in person to the Superintendent of Elections/Commissioner of Registration Office,  300 Halls Mill Rd. Freehold) </a:t>
            </a:r>
            <a:endParaRPr lang="en-US" sz="1600" dirty="0"/>
          </a:p>
        </p:txBody>
      </p:sp>
      <p:sp>
        <p:nvSpPr>
          <p:cNvPr id="4" name="TextBox 3">
            <a:extLst>
              <a:ext uri="{FF2B5EF4-FFF2-40B4-BE49-F238E27FC236}">
                <a16:creationId xmlns:a16="http://schemas.microsoft.com/office/drawing/2014/main" id="{100A8B05-77A2-BB44-90AA-68629D0D0987}"/>
              </a:ext>
            </a:extLst>
          </p:cNvPr>
          <p:cNvSpPr txBox="1"/>
          <p:nvPr/>
        </p:nvSpPr>
        <p:spPr>
          <a:xfrm>
            <a:off x="6594438" y="6239435"/>
            <a:ext cx="1947134" cy="338554"/>
          </a:xfrm>
          <a:prstGeom prst="rect">
            <a:avLst/>
          </a:prstGeom>
          <a:noFill/>
        </p:spPr>
        <p:txBody>
          <a:bodyPr wrap="square" rtlCol="0">
            <a:spAutoFit/>
          </a:bodyPr>
          <a:lstStyle/>
          <a:p>
            <a:pPr algn="r">
              <a:spcBef>
                <a:spcPts val="1200"/>
              </a:spcBef>
            </a:pPr>
            <a:fld id="{54E84935-93BD-A947-A3F5-E593C1065DCC}" type="slidenum">
              <a:rPr lang="en-US" sz="1600" smtClean="0"/>
              <a:t>13</a:t>
            </a:fld>
            <a:endParaRPr lang="en-US" sz="1600"/>
          </a:p>
        </p:txBody>
      </p:sp>
      <p:pic>
        <p:nvPicPr>
          <p:cNvPr id="9" name="Picture 8" descr="68-voter-registration-english-monmouth.pdf - Mozilla Firefox">
            <a:extLst>
              <a:ext uri="{FF2B5EF4-FFF2-40B4-BE49-F238E27FC236}">
                <a16:creationId xmlns:a16="http://schemas.microsoft.com/office/drawing/2014/main" id="{98057FA3-85B5-6F4A-ADD6-2D53CCD62ADA}"/>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rot="20933901">
            <a:off x="5312412" y="560562"/>
            <a:ext cx="1561746" cy="1903493"/>
          </a:xfrm>
          <a:prstGeom prst="rect">
            <a:avLst/>
          </a:prstGeom>
          <a:ln w="9525" cap="sq">
            <a:solidFill>
              <a:srgbClr val="000000"/>
            </a:solidFill>
            <a:prstDash val="solid"/>
            <a:miter lim="800000"/>
          </a:ln>
          <a:effectLst>
            <a:outerShdw blurRad="50800" dist="38100" dir="2700000" algn="tl" rotWithShape="0">
              <a:srgbClr val="000000">
                <a:alpha val="43000"/>
              </a:srgbClr>
            </a:outerShdw>
          </a:effectLst>
        </p:spPr>
      </p:pic>
      <p:pic>
        <p:nvPicPr>
          <p:cNvPr id="11" name="Picture 10" descr="A screenshot of a cell phone&#10;&#10;Description automatically generated">
            <a:extLst>
              <a:ext uri="{FF2B5EF4-FFF2-40B4-BE49-F238E27FC236}">
                <a16:creationId xmlns:a16="http://schemas.microsoft.com/office/drawing/2014/main" id="{928D786E-BA3E-E244-A09E-14B2F242D868}"/>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265139" y="1712928"/>
            <a:ext cx="1847460" cy="812047"/>
          </a:xfrm>
          <a:prstGeom prst="rect">
            <a:avLst/>
          </a:prstGeom>
          <a:ln w="6350">
            <a:solidFill>
              <a:schemeClr val="bg1">
                <a:lumMod val="75000"/>
              </a:schemeClr>
            </a:solidFill>
          </a:ln>
        </p:spPr>
      </p:pic>
      <p:sp>
        <p:nvSpPr>
          <p:cNvPr id="12" name="TextBox 11">
            <a:extLst>
              <a:ext uri="{FF2B5EF4-FFF2-40B4-BE49-F238E27FC236}">
                <a16:creationId xmlns:a16="http://schemas.microsoft.com/office/drawing/2014/main" id="{2E80723D-37C2-084F-A430-B1F39218830E}"/>
              </a:ext>
            </a:extLst>
          </p:cNvPr>
          <p:cNvSpPr txBox="1"/>
          <p:nvPr/>
        </p:nvSpPr>
        <p:spPr>
          <a:xfrm>
            <a:off x="1638166" y="3927516"/>
            <a:ext cx="4816422" cy="892552"/>
          </a:xfrm>
          <a:prstGeom prst="rect">
            <a:avLst/>
          </a:prstGeom>
          <a:solidFill>
            <a:srgbClr val="C00000"/>
          </a:solidFill>
        </p:spPr>
        <p:txBody>
          <a:bodyPr wrap="square" rtlCol="0">
            <a:spAutoFit/>
          </a:bodyPr>
          <a:lstStyle/>
          <a:p>
            <a:pPr algn="ctr"/>
            <a:r>
              <a:rPr lang="en-US" sz="2000" b="1" dirty="0">
                <a:solidFill>
                  <a:schemeClr val="bg1"/>
                </a:solidFill>
              </a:rPr>
              <a:t>DEADLINES</a:t>
            </a:r>
          </a:p>
          <a:p>
            <a:pPr algn="ctr"/>
            <a:r>
              <a:rPr lang="en-US" sz="1600" dirty="0">
                <a:solidFill>
                  <a:schemeClr val="bg1"/>
                </a:solidFill>
              </a:rPr>
              <a:t>Postmarked 21 days before Election Day (</a:t>
            </a:r>
            <a:r>
              <a:rPr lang="en-US" sz="1600" u="sng" dirty="0">
                <a:solidFill>
                  <a:schemeClr val="bg1"/>
                </a:solidFill>
              </a:rPr>
              <a:t>October 13) </a:t>
            </a:r>
            <a:br>
              <a:rPr lang="en-US" sz="1600" u="sng" dirty="0">
                <a:solidFill>
                  <a:schemeClr val="bg1"/>
                </a:solidFill>
              </a:rPr>
            </a:br>
            <a:endParaRPr lang="en-US" sz="1600" dirty="0">
              <a:solidFill>
                <a:schemeClr val="bg1"/>
              </a:solidFill>
            </a:endParaRPr>
          </a:p>
        </p:txBody>
      </p:sp>
      <p:sp>
        <p:nvSpPr>
          <p:cNvPr id="13" name="TextBox 12">
            <a:extLst>
              <a:ext uri="{FF2B5EF4-FFF2-40B4-BE49-F238E27FC236}">
                <a16:creationId xmlns:a16="http://schemas.microsoft.com/office/drawing/2014/main" id="{D1CBB4C6-A3E5-0542-9E13-3A477176B6BD}"/>
              </a:ext>
            </a:extLst>
          </p:cNvPr>
          <p:cNvSpPr txBox="1"/>
          <p:nvPr/>
        </p:nvSpPr>
        <p:spPr>
          <a:xfrm>
            <a:off x="827314" y="5128618"/>
            <a:ext cx="7075714" cy="584775"/>
          </a:xfrm>
          <a:prstGeom prst="rect">
            <a:avLst/>
          </a:prstGeom>
          <a:solidFill>
            <a:schemeClr val="bg1">
              <a:lumMod val="95000"/>
            </a:schemeClr>
          </a:solidFill>
        </p:spPr>
        <p:txBody>
          <a:bodyPr wrap="square" rtlCol="0">
            <a:spAutoFit/>
          </a:bodyPr>
          <a:lstStyle/>
          <a:p>
            <a:pPr algn="ctr">
              <a:spcBef>
                <a:spcPts val="1200"/>
              </a:spcBef>
            </a:pPr>
            <a:r>
              <a:rPr lang="en-US" sz="1600" dirty="0"/>
              <a:t>Once registered, you stay registered and do not need to submit another form unless you change your </a:t>
            </a:r>
            <a:r>
              <a:rPr lang="en-US" sz="1600" i="1" dirty="0"/>
              <a:t>address</a:t>
            </a:r>
            <a:r>
              <a:rPr lang="en-US" sz="1600" dirty="0"/>
              <a:t>, </a:t>
            </a:r>
            <a:r>
              <a:rPr lang="en-US" sz="1600" i="1" dirty="0"/>
              <a:t>name, signature</a:t>
            </a:r>
            <a:r>
              <a:rPr lang="en-US" sz="1600" dirty="0"/>
              <a:t>, or </a:t>
            </a:r>
            <a:r>
              <a:rPr lang="en-US" sz="1600" i="1" dirty="0"/>
              <a:t>party affiliation.</a:t>
            </a:r>
            <a:endParaRPr lang="en-US" sz="1600" dirty="0"/>
          </a:p>
        </p:txBody>
      </p:sp>
      <p:sp>
        <p:nvSpPr>
          <p:cNvPr id="3" name="TextBox 2">
            <a:extLst>
              <a:ext uri="{FF2B5EF4-FFF2-40B4-BE49-F238E27FC236}">
                <a16:creationId xmlns:a16="http://schemas.microsoft.com/office/drawing/2014/main" id="{44A902B8-6EDD-B24C-BC4F-C2022F729011}"/>
              </a:ext>
            </a:extLst>
          </p:cNvPr>
          <p:cNvSpPr txBox="1"/>
          <p:nvPr/>
        </p:nvSpPr>
        <p:spPr>
          <a:xfrm rot="20176901">
            <a:off x="599708" y="3621328"/>
            <a:ext cx="1855893" cy="338554"/>
          </a:xfrm>
          <a:prstGeom prst="rect">
            <a:avLst/>
          </a:prstGeom>
          <a:noFill/>
        </p:spPr>
        <p:txBody>
          <a:bodyPr wrap="square" rtlCol="0">
            <a:spAutoFit/>
          </a:bodyPr>
          <a:lstStyle/>
          <a:p>
            <a:pPr algn="l">
              <a:spcBef>
                <a:spcPts val="1200"/>
              </a:spcBef>
            </a:pPr>
            <a:r>
              <a:rPr lang="en-US" sz="1600" b="1" dirty="0">
                <a:solidFill>
                  <a:srgbClr val="FF0000"/>
                </a:solidFill>
              </a:rPr>
              <a:t>Don’t wait!!</a:t>
            </a:r>
          </a:p>
        </p:txBody>
      </p:sp>
    </p:spTree>
    <p:extLst>
      <p:ext uri="{BB962C8B-B14F-4D97-AF65-F5344CB8AC3E}">
        <p14:creationId xmlns:p14="http://schemas.microsoft.com/office/powerpoint/2010/main" val="2675939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4A5B6E1-1812-AA4A-8300-F1597F162A9B}"/>
              </a:ext>
            </a:extLst>
          </p:cNvPr>
          <p:cNvSpPr/>
          <p:nvPr/>
        </p:nvSpPr>
        <p:spPr>
          <a:xfrm>
            <a:off x="0" y="0"/>
            <a:ext cx="9144000" cy="186999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p>
        </p:txBody>
      </p:sp>
      <p:sp>
        <p:nvSpPr>
          <p:cNvPr id="10" name="Title 2">
            <a:extLst>
              <a:ext uri="{FF2B5EF4-FFF2-40B4-BE49-F238E27FC236}">
                <a16:creationId xmlns:a16="http://schemas.microsoft.com/office/drawing/2014/main" id="{E37682D2-4898-1246-AFEB-56613BDB0ED0}"/>
              </a:ext>
            </a:extLst>
          </p:cNvPr>
          <p:cNvSpPr txBox="1">
            <a:spLocks noChangeArrowheads="1"/>
          </p:cNvSpPr>
          <p:nvPr/>
        </p:nvSpPr>
        <p:spPr>
          <a:xfrm>
            <a:off x="313038" y="251619"/>
            <a:ext cx="7794132"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lvl="0" algn="l" defTabSz="457200">
              <a:lnSpc>
                <a:spcPct val="100000"/>
              </a:lnSpc>
              <a:spcBef>
                <a:spcPts val="0"/>
              </a:spcBef>
            </a:pPr>
            <a:r>
              <a:rPr lang="en-US" sz="4000" b="1" dirty="0">
                <a:solidFill>
                  <a:srgbClr val="FFFF00"/>
                </a:solidFill>
                <a:latin typeface="+mn-lt"/>
                <a:ea typeface="+mn-ea"/>
                <a:cs typeface="+mn-cs"/>
              </a:rPr>
              <a:t>Commit</a:t>
            </a:r>
          </a:p>
        </p:txBody>
      </p:sp>
      <p:graphicFrame>
        <p:nvGraphicFramePr>
          <p:cNvPr id="11" name="Content Placeholder 1">
            <a:extLst>
              <a:ext uri="{FF2B5EF4-FFF2-40B4-BE49-F238E27FC236}">
                <a16:creationId xmlns:a16="http://schemas.microsoft.com/office/drawing/2014/main" id="{A093EB9B-A5CA-EB43-83CB-D327F6311F46}"/>
              </a:ext>
            </a:extLst>
          </p:cNvPr>
          <p:cNvGraphicFramePr>
            <a:graphicFrameLocks/>
          </p:cNvGraphicFramePr>
          <p:nvPr>
            <p:extLst>
              <p:ext uri="{D42A27DB-BD31-4B8C-83A1-F6EECF244321}">
                <p14:modId xmlns:p14="http://schemas.microsoft.com/office/powerpoint/2010/main" val="1382851334"/>
              </p:ext>
            </p:extLst>
          </p:nvPr>
        </p:nvGraphicFramePr>
        <p:xfrm>
          <a:off x="945891" y="2102346"/>
          <a:ext cx="7794133" cy="43525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a:extLst>
              <a:ext uri="{FF2B5EF4-FFF2-40B4-BE49-F238E27FC236}">
                <a16:creationId xmlns:a16="http://schemas.microsoft.com/office/drawing/2014/main" id="{D1A149BA-9E75-EF45-90C5-8349A8E6289F}"/>
              </a:ext>
            </a:extLst>
          </p:cNvPr>
          <p:cNvSpPr txBox="1"/>
          <p:nvPr/>
        </p:nvSpPr>
        <p:spPr>
          <a:xfrm>
            <a:off x="770932" y="3467100"/>
            <a:ext cx="631798" cy="523220"/>
          </a:xfrm>
          <a:prstGeom prst="rect">
            <a:avLst/>
          </a:prstGeom>
          <a:solidFill>
            <a:srgbClr val="C00000"/>
          </a:solidFill>
        </p:spPr>
        <p:txBody>
          <a:bodyPr wrap="square" rtlCol="0">
            <a:spAutoFit/>
          </a:bodyPr>
          <a:lstStyle/>
          <a:p>
            <a:pPr algn="ctr"/>
            <a:r>
              <a:rPr lang="en-US" sz="2800" dirty="0">
                <a:solidFill>
                  <a:schemeClr val="bg1"/>
                </a:solidFill>
              </a:rPr>
              <a:t>1</a:t>
            </a:r>
          </a:p>
        </p:txBody>
      </p:sp>
      <p:sp>
        <p:nvSpPr>
          <p:cNvPr id="6" name="TextBox 5">
            <a:extLst>
              <a:ext uri="{FF2B5EF4-FFF2-40B4-BE49-F238E27FC236}">
                <a16:creationId xmlns:a16="http://schemas.microsoft.com/office/drawing/2014/main" id="{C9E62050-2DE7-8B44-9469-2257E26FE26C}"/>
              </a:ext>
            </a:extLst>
          </p:cNvPr>
          <p:cNvSpPr txBox="1"/>
          <p:nvPr/>
        </p:nvSpPr>
        <p:spPr>
          <a:xfrm>
            <a:off x="3525180" y="2979575"/>
            <a:ext cx="631798" cy="923330"/>
          </a:xfrm>
          <a:prstGeom prst="rect">
            <a:avLst/>
          </a:prstGeom>
          <a:solidFill>
            <a:srgbClr val="C00000"/>
          </a:solidFill>
        </p:spPr>
        <p:txBody>
          <a:bodyPr wrap="square" rtlCol="0">
            <a:spAutoFit/>
          </a:bodyPr>
          <a:lstStyle/>
          <a:p>
            <a:pPr algn="ctr"/>
            <a:r>
              <a:rPr lang="en-US" sz="5400" dirty="0">
                <a:solidFill>
                  <a:schemeClr val="bg1"/>
                </a:solidFill>
              </a:rPr>
              <a:t>2</a:t>
            </a:r>
          </a:p>
        </p:txBody>
      </p:sp>
      <p:sp>
        <p:nvSpPr>
          <p:cNvPr id="7" name="TextBox 6">
            <a:extLst>
              <a:ext uri="{FF2B5EF4-FFF2-40B4-BE49-F238E27FC236}">
                <a16:creationId xmlns:a16="http://schemas.microsoft.com/office/drawing/2014/main" id="{3187DE27-01A1-B846-821D-D395EB2EA5F9}"/>
              </a:ext>
            </a:extLst>
          </p:cNvPr>
          <p:cNvSpPr txBox="1"/>
          <p:nvPr/>
        </p:nvSpPr>
        <p:spPr>
          <a:xfrm>
            <a:off x="6653150" y="3345335"/>
            <a:ext cx="631798" cy="523220"/>
          </a:xfrm>
          <a:prstGeom prst="rect">
            <a:avLst/>
          </a:prstGeom>
          <a:solidFill>
            <a:srgbClr val="C00000"/>
          </a:solidFill>
        </p:spPr>
        <p:txBody>
          <a:bodyPr wrap="square" rtlCol="0">
            <a:spAutoFit/>
          </a:bodyPr>
          <a:lstStyle/>
          <a:p>
            <a:pPr algn="ctr"/>
            <a:r>
              <a:rPr lang="en-US" sz="2800" dirty="0">
                <a:solidFill>
                  <a:schemeClr val="bg1"/>
                </a:solidFill>
              </a:rPr>
              <a:t>3</a:t>
            </a:r>
          </a:p>
        </p:txBody>
      </p:sp>
      <p:sp>
        <p:nvSpPr>
          <p:cNvPr id="3" name="TextBox 2">
            <a:extLst>
              <a:ext uri="{FF2B5EF4-FFF2-40B4-BE49-F238E27FC236}">
                <a16:creationId xmlns:a16="http://schemas.microsoft.com/office/drawing/2014/main" id="{EF661159-F328-B54A-AE04-82C1AA92CF54}"/>
              </a:ext>
            </a:extLst>
          </p:cNvPr>
          <p:cNvSpPr txBox="1"/>
          <p:nvPr/>
        </p:nvSpPr>
        <p:spPr>
          <a:xfrm>
            <a:off x="6774635" y="6181344"/>
            <a:ext cx="1850315" cy="338554"/>
          </a:xfrm>
          <a:prstGeom prst="rect">
            <a:avLst/>
          </a:prstGeom>
          <a:noFill/>
        </p:spPr>
        <p:txBody>
          <a:bodyPr wrap="square" rtlCol="0">
            <a:spAutoFit/>
          </a:bodyPr>
          <a:lstStyle/>
          <a:p>
            <a:pPr algn="r">
              <a:spcBef>
                <a:spcPts val="1200"/>
              </a:spcBef>
            </a:pPr>
            <a:fld id="{2FF84E6A-D934-784E-914D-8853530BDD2A}" type="slidenum">
              <a:rPr lang="en-US" sz="1600" smtClean="0"/>
              <a:t>14</a:t>
            </a:fld>
            <a:endParaRPr lang="en-US" sz="1600" dirty="0"/>
          </a:p>
        </p:txBody>
      </p:sp>
    </p:spTree>
    <p:extLst>
      <p:ext uri="{BB962C8B-B14F-4D97-AF65-F5344CB8AC3E}">
        <p14:creationId xmlns:p14="http://schemas.microsoft.com/office/powerpoint/2010/main" val="21213680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95FB4B3E-F233-4043-AC07-207C8E119280}"/>
              </a:ext>
            </a:extLst>
          </p:cNvPr>
          <p:cNvSpPr/>
          <p:nvPr/>
        </p:nvSpPr>
        <p:spPr>
          <a:xfrm>
            <a:off x="0" y="0"/>
            <a:ext cx="9144000" cy="186999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p>
        </p:txBody>
      </p:sp>
      <p:sp>
        <p:nvSpPr>
          <p:cNvPr id="2" name="Title 1"/>
          <p:cNvSpPr>
            <a:spLocks noGrp="1"/>
          </p:cNvSpPr>
          <p:nvPr>
            <p:ph type="title"/>
          </p:nvPr>
        </p:nvSpPr>
        <p:spPr/>
        <p:txBody>
          <a:bodyPr>
            <a:normAutofit/>
          </a:bodyPr>
          <a:lstStyle/>
          <a:p>
            <a:r>
              <a:rPr lang="en-US" sz="4800" b="1" dirty="0">
                <a:solidFill>
                  <a:srgbClr val="FFFF00"/>
                </a:solidFill>
              </a:rPr>
              <a:t>No Excuses!</a:t>
            </a:r>
          </a:p>
        </p:txBody>
      </p:sp>
      <p:pic>
        <p:nvPicPr>
          <p:cNvPr id="13" name="Picture 12">
            <a:extLst>
              <a:ext uri="{FF2B5EF4-FFF2-40B4-BE49-F238E27FC236}">
                <a16:creationId xmlns:a16="http://schemas.microsoft.com/office/drawing/2014/main" id="{FD59AA38-9B8C-7C48-9A83-7E5BFB69F43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387254" y="553468"/>
            <a:ext cx="1844743" cy="738705"/>
          </a:xfrm>
          <a:prstGeom prst="rect">
            <a:avLst/>
          </a:prstGeom>
        </p:spPr>
      </p:pic>
      <p:sp>
        <p:nvSpPr>
          <p:cNvPr id="6" name="Rectangular Callout 5"/>
          <p:cNvSpPr/>
          <p:nvPr/>
        </p:nvSpPr>
        <p:spPr>
          <a:xfrm>
            <a:off x="6457950" y="2235116"/>
            <a:ext cx="1792705" cy="938463"/>
          </a:xfrm>
          <a:prstGeom prst="wedgeRectCallout">
            <a:avLst>
              <a:gd name="adj1" fmla="val -20162"/>
              <a:gd name="adj2" fmla="val 81731"/>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a:t>Voting by mail is hard.</a:t>
            </a:r>
          </a:p>
          <a:p>
            <a:endParaRPr lang="en-US" dirty="0"/>
          </a:p>
        </p:txBody>
      </p:sp>
      <p:sp>
        <p:nvSpPr>
          <p:cNvPr id="9" name="Rectangular Callout 8"/>
          <p:cNvSpPr/>
          <p:nvPr/>
        </p:nvSpPr>
        <p:spPr>
          <a:xfrm>
            <a:off x="1274694" y="4649187"/>
            <a:ext cx="1804737" cy="1058779"/>
          </a:xfrm>
          <a:prstGeom prst="wedgeRectCallout">
            <a:avLst>
              <a:gd name="adj1" fmla="val -20833"/>
              <a:gd name="adj2" fmla="val 89167"/>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a:p>
            <a:pPr algn="ctr"/>
            <a:r>
              <a:rPr lang="en-US" dirty="0"/>
              <a:t>My mail-in ballot won’t be counted.</a:t>
            </a:r>
          </a:p>
          <a:p>
            <a:pPr algn="ctr"/>
            <a:endParaRPr lang="en-US" dirty="0"/>
          </a:p>
        </p:txBody>
      </p:sp>
      <p:sp>
        <p:nvSpPr>
          <p:cNvPr id="10" name="Rectangular Callout 9"/>
          <p:cNvSpPr/>
          <p:nvPr/>
        </p:nvSpPr>
        <p:spPr>
          <a:xfrm>
            <a:off x="4055108" y="2676826"/>
            <a:ext cx="1876926" cy="1191128"/>
          </a:xfrm>
          <a:prstGeom prst="wedgeRectCallout">
            <a:avLst>
              <a:gd name="adj1" fmla="val -20833"/>
              <a:gd name="adj2" fmla="val 70581"/>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dirty="0"/>
          </a:p>
          <a:p>
            <a:pPr algn="ctr"/>
            <a:r>
              <a:rPr lang="en-US" dirty="0"/>
              <a:t>This is such a crazy time.  I’m too preoccupied to vote.</a:t>
            </a:r>
          </a:p>
          <a:p>
            <a:pPr algn="ctr"/>
            <a:endParaRPr lang="en-US" dirty="0"/>
          </a:p>
        </p:txBody>
      </p:sp>
      <p:sp>
        <p:nvSpPr>
          <p:cNvPr id="11" name="Rectangular Callout 10"/>
          <p:cNvSpPr/>
          <p:nvPr/>
        </p:nvSpPr>
        <p:spPr>
          <a:xfrm>
            <a:off x="584517" y="2676826"/>
            <a:ext cx="2490537" cy="1407696"/>
          </a:xfrm>
          <a:prstGeom prst="wedgeRectCallou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a:t>It doesn’t matter who is elected.  They all act the same once they are in office.</a:t>
            </a:r>
          </a:p>
          <a:p>
            <a:pPr algn="ctr"/>
            <a:endParaRPr lang="en-US" dirty="0"/>
          </a:p>
        </p:txBody>
      </p:sp>
      <p:sp>
        <p:nvSpPr>
          <p:cNvPr id="12" name="Rectangular Callout 11"/>
          <p:cNvSpPr/>
          <p:nvPr/>
        </p:nvSpPr>
        <p:spPr>
          <a:xfrm>
            <a:off x="6281365" y="3943759"/>
            <a:ext cx="2526632" cy="1191126"/>
          </a:xfrm>
          <a:prstGeom prst="wedgeRectCallou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a:t>My faith in the system and fairness in voting is utterly crushed. </a:t>
            </a:r>
          </a:p>
          <a:p>
            <a:pPr algn="ctr"/>
            <a:endParaRPr lang="en-US" dirty="0"/>
          </a:p>
        </p:txBody>
      </p:sp>
      <p:sp>
        <p:nvSpPr>
          <p:cNvPr id="14" name="Rectangular Callout 13"/>
          <p:cNvSpPr/>
          <p:nvPr/>
        </p:nvSpPr>
        <p:spPr>
          <a:xfrm>
            <a:off x="3501188" y="4649187"/>
            <a:ext cx="2487530" cy="1489577"/>
          </a:xfrm>
          <a:prstGeom prst="wedgeRectCallout">
            <a:avLst/>
          </a:prstGeom>
        </p:spPr>
        <p:style>
          <a:lnRef idx="1">
            <a:schemeClr val="accent1"/>
          </a:lnRef>
          <a:fillRef idx="2">
            <a:schemeClr val="accent1"/>
          </a:fillRef>
          <a:effectRef idx="1">
            <a:schemeClr val="accent1"/>
          </a:effectRef>
          <a:fontRef idx="minor">
            <a:schemeClr val="dk1"/>
          </a:fontRef>
        </p:style>
        <p:txBody>
          <a:bodyPr rtlCol="0" anchor="ctr"/>
          <a:lstStyle/>
          <a:p>
            <a:endParaRPr lang="en-US" dirty="0"/>
          </a:p>
          <a:p>
            <a:pPr algn="ctr"/>
            <a:r>
              <a:rPr lang="en-US" dirty="0"/>
              <a:t>My vote is largely symbolic because of the Electoral College.  I live in a ”blue” state.</a:t>
            </a:r>
          </a:p>
          <a:p>
            <a:endParaRPr lang="en-US" b="1" dirty="0">
              <a:solidFill>
                <a:srgbClr val="FF0000"/>
              </a:solidFill>
            </a:endParaRPr>
          </a:p>
          <a:p>
            <a:pPr algn="ctr"/>
            <a:endParaRPr lang="en-US" dirty="0"/>
          </a:p>
        </p:txBody>
      </p:sp>
      <p:sp>
        <p:nvSpPr>
          <p:cNvPr id="17" name="Rectangle 16">
            <a:extLst>
              <a:ext uri="{FF2B5EF4-FFF2-40B4-BE49-F238E27FC236}">
                <a16:creationId xmlns:a16="http://schemas.microsoft.com/office/drawing/2014/main" id="{644FB3A5-04C8-1949-BA3F-C4226801E1B5}"/>
              </a:ext>
            </a:extLst>
          </p:cNvPr>
          <p:cNvSpPr/>
          <p:nvPr/>
        </p:nvSpPr>
        <p:spPr>
          <a:xfrm>
            <a:off x="94731" y="1985295"/>
            <a:ext cx="3470108" cy="829971"/>
          </a:xfrm>
          <a:prstGeom prst="rect">
            <a:avLst/>
          </a:prstGeom>
        </p:spPr>
        <p:txBody>
          <a:bodyPr wrap="square">
            <a:spAutoFit/>
          </a:bodyPr>
          <a:lstStyle/>
          <a:p>
            <a:pPr lvl="0" algn="ctr" defTabSz="914400">
              <a:lnSpc>
                <a:spcPct val="90000"/>
              </a:lnSpc>
              <a:spcBef>
                <a:spcPts val="1000"/>
              </a:spcBef>
            </a:pPr>
            <a:r>
              <a:rPr lang="en-US" sz="2800" b="1" dirty="0">
                <a:solidFill>
                  <a:srgbClr val="FF0000"/>
                </a:solidFill>
              </a:rPr>
              <a:t>Are you thinking…?</a:t>
            </a:r>
          </a:p>
          <a:p>
            <a:pPr lvl="0" defTabSz="914400">
              <a:lnSpc>
                <a:spcPct val="90000"/>
              </a:lnSpc>
              <a:spcBef>
                <a:spcPts val="1000"/>
              </a:spcBef>
            </a:pPr>
            <a:endParaRPr lang="en-US" sz="1600" dirty="0">
              <a:solidFill>
                <a:prstClr val="black"/>
              </a:solidFill>
            </a:endParaRPr>
          </a:p>
        </p:txBody>
      </p:sp>
      <p:sp>
        <p:nvSpPr>
          <p:cNvPr id="3" name="TextBox 2">
            <a:extLst>
              <a:ext uri="{FF2B5EF4-FFF2-40B4-BE49-F238E27FC236}">
                <a16:creationId xmlns:a16="http://schemas.microsoft.com/office/drawing/2014/main" id="{2D7EC464-F046-C445-9FEB-309D9BA36D3D}"/>
              </a:ext>
            </a:extLst>
          </p:cNvPr>
          <p:cNvSpPr txBox="1"/>
          <p:nvPr/>
        </p:nvSpPr>
        <p:spPr>
          <a:xfrm>
            <a:off x="8046720" y="6443534"/>
            <a:ext cx="666974" cy="338554"/>
          </a:xfrm>
          <a:prstGeom prst="rect">
            <a:avLst/>
          </a:prstGeom>
          <a:noFill/>
        </p:spPr>
        <p:txBody>
          <a:bodyPr wrap="square" rtlCol="0">
            <a:spAutoFit/>
          </a:bodyPr>
          <a:lstStyle/>
          <a:p>
            <a:pPr algn="r">
              <a:spcBef>
                <a:spcPts val="1200"/>
              </a:spcBef>
            </a:pPr>
            <a:fld id="{5DED5AD4-32FD-7E40-A83D-2B4B46AE7F11}" type="slidenum">
              <a:rPr lang="en-US" sz="1600" smtClean="0"/>
              <a:t>15</a:t>
            </a:fld>
            <a:endParaRPr lang="en-US" sz="1600" dirty="0"/>
          </a:p>
        </p:txBody>
      </p:sp>
    </p:spTree>
    <p:extLst>
      <p:ext uri="{BB962C8B-B14F-4D97-AF65-F5344CB8AC3E}">
        <p14:creationId xmlns:p14="http://schemas.microsoft.com/office/powerpoint/2010/main" val="1594872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0" grpId="0" animBg="1"/>
      <p:bldP spid="11" grpId="0" animBg="1"/>
      <p:bldP spid="12" grpId="0" animBg="1"/>
      <p:bldP spid="1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4A5B6E1-1812-AA4A-8300-F1597F162A9B}"/>
              </a:ext>
            </a:extLst>
          </p:cNvPr>
          <p:cNvSpPr/>
          <p:nvPr/>
        </p:nvSpPr>
        <p:spPr>
          <a:xfrm>
            <a:off x="0" y="0"/>
            <a:ext cx="9144000" cy="1635723"/>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2">
            <a:extLst>
              <a:ext uri="{FF2B5EF4-FFF2-40B4-BE49-F238E27FC236}">
                <a16:creationId xmlns:a16="http://schemas.microsoft.com/office/drawing/2014/main" id="{E37682D2-4898-1246-AFEB-56613BDB0ED0}"/>
              </a:ext>
            </a:extLst>
          </p:cNvPr>
          <p:cNvSpPr txBox="1">
            <a:spLocks noChangeArrowheads="1"/>
          </p:cNvSpPr>
          <p:nvPr/>
        </p:nvSpPr>
        <p:spPr>
          <a:xfrm>
            <a:off x="598562" y="310160"/>
            <a:ext cx="5128470"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altLang="en-US" sz="4000" b="1" dirty="0">
                <a:solidFill>
                  <a:srgbClr val="FFFF00"/>
                </a:solidFill>
                <a:latin typeface="+mn-lt"/>
                <a:ea typeface="+mn-ea"/>
                <a:cs typeface="+mn-cs"/>
              </a:rPr>
              <a:t>Learn about the candidates and issues</a:t>
            </a:r>
          </a:p>
        </p:txBody>
      </p:sp>
      <p:pic>
        <p:nvPicPr>
          <p:cNvPr id="7" name="Picture 6">
            <a:extLst>
              <a:ext uri="{FF2B5EF4-FFF2-40B4-BE49-F238E27FC236}">
                <a16:creationId xmlns:a16="http://schemas.microsoft.com/office/drawing/2014/main" id="{FEBDEDA9-BA7F-354A-AAE9-472D0F8AE98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683994" y="603588"/>
            <a:ext cx="1844743" cy="738705"/>
          </a:xfrm>
          <a:prstGeom prst="rect">
            <a:avLst/>
          </a:prstGeom>
        </p:spPr>
      </p:pic>
      <p:sp>
        <p:nvSpPr>
          <p:cNvPr id="6" name="Rectangle 5"/>
          <p:cNvSpPr/>
          <p:nvPr/>
        </p:nvSpPr>
        <p:spPr>
          <a:xfrm>
            <a:off x="808327" y="3666796"/>
            <a:ext cx="3311729" cy="1969770"/>
          </a:xfrm>
          <a:prstGeom prst="rect">
            <a:avLst/>
          </a:prstGeom>
        </p:spPr>
        <p:txBody>
          <a:bodyPr wrap="square">
            <a:spAutoFit/>
          </a:bodyPr>
          <a:lstStyle/>
          <a:p>
            <a:pPr algn="ctr"/>
            <a:r>
              <a:rPr lang="en-US" sz="2400" b="1" dirty="0">
                <a:solidFill>
                  <a:srgbClr val="0070C0"/>
                </a:solidFill>
                <a:ea typeface="Calibri"/>
                <a:cs typeface="Times New Roman"/>
                <a:hlinkClick r:id="rId4">
                  <a:extLst>
                    <a:ext uri="{A12FA001-AC4F-418D-AE19-62706E023703}">
                      <ahyp:hlinkClr xmlns:ahyp="http://schemas.microsoft.com/office/drawing/2018/hyperlinkcolor" val="tx"/>
                    </a:ext>
                  </a:extLst>
                </a:hlinkClick>
              </a:rPr>
              <a:t>Vote411.com</a:t>
            </a:r>
            <a:endParaRPr lang="en-US" dirty="0">
              <a:solidFill>
                <a:srgbClr val="0070C0"/>
              </a:solidFill>
              <a:cs typeface="Times New Roman"/>
            </a:endParaRPr>
          </a:p>
          <a:p>
            <a:pPr marL="285750" indent="-285750">
              <a:buFont typeface="Arial" panose="020B0604020202020204" pitchFamily="34" charset="0"/>
              <a:buChar char="•"/>
            </a:pPr>
            <a:r>
              <a:rPr lang="en-US" sz="1400" dirty="0">
                <a:cs typeface="Times New Roman"/>
              </a:rPr>
              <a:t>Detailed candidate information at all levels</a:t>
            </a:r>
          </a:p>
          <a:p>
            <a:pPr marL="285750" indent="-285750">
              <a:buFont typeface="Arial" panose="020B0604020202020204" pitchFamily="34" charset="0"/>
              <a:buChar char="•"/>
            </a:pPr>
            <a:r>
              <a:rPr lang="en-US" sz="1400" dirty="0">
                <a:cs typeface="Times New Roman"/>
              </a:rPr>
              <a:t>Information about ballot questions</a:t>
            </a:r>
          </a:p>
          <a:p>
            <a:pPr marL="285750" indent="-285750">
              <a:buFont typeface="Arial" panose="020B0604020202020204" pitchFamily="34" charset="0"/>
              <a:buChar char="•"/>
            </a:pPr>
            <a:r>
              <a:rPr lang="en-US" sz="1400" dirty="0">
                <a:cs typeface="Times New Roman"/>
              </a:rPr>
              <a:t>COVID-19 related election changes</a:t>
            </a:r>
          </a:p>
          <a:p>
            <a:pPr marL="285750" indent="-285750">
              <a:buFont typeface="Arial" panose="020B0604020202020204" pitchFamily="34" charset="0"/>
              <a:buChar char="•"/>
            </a:pPr>
            <a:endParaRPr lang="en-US" sz="1400" dirty="0">
              <a:cs typeface="Times New Roman"/>
            </a:endParaRPr>
          </a:p>
          <a:p>
            <a:pPr marL="285750" indent="-285750">
              <a:buFont typeface="Arial" panose="020B0604020202020204" pitchFamily="34" charset="0"/>
              <a:buChar char="•"/>
            </a:pPr>
            <a:r>
              <a:rPr lang="en-US" sz="1400" dirty="0">
                <a:cs typeface="Times New Roman"/>
              </a:rPr>
              <a:t>Check  registration status</a:t>
            </a:r>
          </a:p>
          <a:p>
            <a:pPr marL="285750" indent="-285750">
              <a:buFont typeface="Arial" panose="020B0604020202020204" pitchFamily="34" charset="0"/>
              <a:buChar char="•"/>
            </a:pPr>
            <a:r>
              <a:rPr lang="en-US" sz="1400" dirty="0">
                <a:cs typeface="Times New Roman"/>
              </a:rPr>
              <a:t>Find a first-time voter checklist</a:t>
            </a:r>
            <a:endParaRPr lang="en-US" sz="1400" dirty="0"/>
          </a:p>
        </p:txBody>
      </p:sp>
      <p:sp>
        <p:nvSpPr>
          <p:cNvPr id="8" name="AutoShape 2" descr="Image result for vote411 log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4" descr="Image result for vote411 logo"/>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1" name="Picture 10">
            <a:hlinkClick r:id="rId5"/>
            <a:extLst>
              <a:ext uri="{FF2B5EF4-FFF2-40B4-BE49-F238E27FC236}">
                <a16:creationId xmlns:a16="http://schemas.microsoft.com/office/drawing/2014/main" id="{0472B021-BC0B-AE48-BF38-45A76A0B5B4D}"/>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26415" y="1912883"/>
            <a:ext cx="3116417" cy="1628579"/>
          </a:xfrm>
          <a:prstGeom prst="rect">
            <a:avLst/>
          </a:prstGeom>
          <a:ln>
            <a:solidFill>
              <a:schemeClr val="tx1">
                <a:lumMod val="50000"/>
                <a:lumOff val="50000"/>
              </a:schemeClr>
            </a:solidFill>
          </a:ln>
        </p:spPr>
      </p:pic>
      <p:sp>
        <p:nvSpPr>
          <p:cNvPr id="2" name="TextBox 1">
            <a:extLst>
              <a:ext uri="{FF2B5EF4-FFF2-40B4-BE49-F238E27FC236}">
                <a16:creationId xmlns:a16="http://schemas.microsoft.com/office/drawing/2014/main" id="{6797D9C6-7A25-9E4D-83E1-2FA63AFB4A89}"/>
              </a:ext>
            </a:extLst>
          </p:cNvPr>
          <p:cNvSpPr txBox="1"/>
          <p:nvPr/>
        </p:nvSpPr>
        <p:spPr>
          <a:xfrm>
            <a:off x="7229139" y="6131859"/>
            <a:ext cx="1546948" cy="338554"/>
          </a:xfrm>
          <a:prstGeom prst="rect">
            <a:avLst/>
          </a:prstGeom>
          <a:noFill/>
        </p:spPr>
        <p:txBody>
          <a:bodyPr wrap="square" rtlCol="0">
            <a:spAutoFit/>
          </a:bodyPr>
          <a:lstStyle/>
          <a:p>
            <a:pPr algn="r">
              <a:spcBef>
                <a:spcPts val="1200"/>
              </a:spcBef>
            </a:pPr>
            <a:fld id="{9A65CB88-C262-BF4E-9F73-5148310E24C6}" type="slidenum">
              <a:rPr lang="en-US" sz="1600" smtClean="0"/>
              <a:t>16</a:t>
            </a:fld>
            <a:endParaRPr lang="en-US" sz="1600"/>
          </a:p>
        </p:txBody>
      </p:sp>
      <p:pic>
        <p:nvPicPr>
          <p:cNvPr id="12" name="Picture 11" descr="A screenshot of a television&#10;&#10;Description automatically generated">
            <a:extLst>
              <a:ext uri="{FF2B5EF4-FFF2-40B4-BE49-F238E27FC236}">
                <a16:creationId xmlns:a16="http://schemas.microsoft.com/office/drawing/2014/main" id="{B590CB01-E4DE-3649-AD49-61338D3A5E6B}"/>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5294328" y="1964792"/>
            <a:ext cx="2956293" cy="1587704"/>
          </a:xfrm>
          <a:prstGeom prst="rect">
            <a:avLst/>
          </a:prstGeom>
        </p:spPr>
      </p:pic>
      <p:sp>
        <p:nvSpPr>
          <p:cNvPr id="13" name="Rectangle 12">
            <a:extLst>
              <a:ext uri="{FF2B5EF4-FFF2-40B4-BE49-F238E27FC236}">
                <a16:creationId xmlns:a16="http://schemas.microsoft.com/office/drawing/2014/main" id="{E2C77F0A-1437-5440-9C84-85482A412863}"/>
              </a:ext>
            </a:extLst>
          </p:cNvPr>
          <p:cNvSpPr/>
          <p:nvPr/>
        </p:nvSpPr>
        <p:spPr>
          <a:xfrm>
            <a:off x="5223641" y="3756134"/>
            <a:ext cx="3363310" cy="2431435"/>
          </a:xfrm>
          <a:prstGeom prst="rect">
            <a:avLst/>
          </a:prstGeom>
        </p:spPr>
        <p:txBody>
          <a:bodyPr wrap="square">
            <a:spAutoFit/>
          </a:bodyPr>
          <a:lstStyle/>
          <a:p>
            <a:pPr algn="ctr"/>
            <a:r>
              <a:rPr lang="en-US" sz="2400" b="1" dirty="0">
                <a:solidFill>
                  <a:srgbClr val="0070C0"/>
                </a:solidFill>
                <a:ea typeface="Calibri"/>
                <a:cs typeface="Times New Roman"/>
              </a:rPr>
              <a:t>Candidate Forums</a:t>
            </a:r>
            <a:br>
              <a:rPr lang="en-US" sz="2400" b="1" dirty="0">
                <a:solidFill>
                  <a:srgbClr val="CC0099"/>
                </a:solidFill>
                <a:ea typeface="Calibri"/>
                <a:cs typeface="Times New Roman"/>
              </a:rPr>
            </a:br>
            <a:r>
              <a:rPr lang="en-US" sz="1400" dirty="0" err="1">
                <a:cs typeface="Times New Roman"/>
              </a:rPr>
              <a:t>lwvsmc.org</a:t>
            </a:r>
            <a:r>
              <a:rPr lang="en-US" sz="1400" dirty="0">
                <a:cs typeface="Times New Roman"/>
              </a:rPr>
              <a:t> for information and to  register</a:t>
            </a:r>
            <a:endParaRPr lang="en-US" sz="1400" dirty="0"/>
          </a:p>
          <a:p>
            <a:pPr algn="ctr"/>
            <a:endParaRPr lang="en-US" sz="1600" dirty="0">
              <a:cs typeface="Times New Roman"/>
            </a:endParaRPr>
          </a:p>
          <a:p>
            <a:pPr algn="ctr"/>
            <a:r>
              <a:rPr lang="en-US" sz="1400" b="1" dirty="0">
                <a:cs typeface="Times New Roman"/>
              </a:rPr>
              <a:t>Monmouth Co. Freeholders and Clerk</a:t>
            </a:r>
          </a:p>
          <a:p>
            <a:pPr algn="ctr"/>
            <a:r>
              <a:rPr lang="en-US" sz="1400" dirty="0">
                <a:cs typeface="Times New Roman"/>
              </a:rPr>
              <a:t>Wed., October 14</a:t>
            </a:r>
          </a:p>
          <a:p>
            <a:pPr algn="ctr"/>
            <a:endParaRPr lang="en-US" sz="1400" dirty="0">
              <a:cs typeface="Times New Roman"/>
            </a:endParaRPr>
          </a:p>
          <a:p>
            <a:pPr algn="ctr"/>
            <a:r>
              <a:rPr lang="en-US" sz="1400" b="1" dirty="0">
                <a:cs typeface="Times New Roman"/>
                <a:hlinkClick r:id="rId8"/>
              </a:rPr>
              <a:t>Local Municipal and Board of Education</a:t>
            </a:r>
            <a:endParaRPr lang="en-US" sz="1400" b="1" dirty="0">
              <a:cs typeface="Times New Roman"/>
            </a:endParaRPr>
          </a:p>
          <a:p>
            <a:pPr algn="ctr"/>
            <a:r>
              <a:rPr lang="en-US" sz="1400" dirty="0">
                <a:cs typeface="Times New Roman"/>
              </a:rPr>
              <a:t>Various dates</a:t>
            </a:r>
          </a:p>
          <a:p>
            <a:pPr algn="ctr"/>
            <a:endParaRPr lang="en-US" sz="1400" b="1" dirty="0">
              <a:cs typeface="Times New Roman"/>
            </a:endParaRPr>
          </a:p>
          <a:p>
            <a:pPr algn="ctr"/>
            <a:endParaRPr lang="en-US" sz="1400" dirty="0">
              <a:cs typeface="Times New Roman"/>
            </a:endParaRPr>
          </a:p>
        </p:txBody>
      </p:sp>
    </p:spTree>
    <p:extLst>
      <p:ext uri="{BB962C8B-B14F-4D97-AF65-F5344CB8AC3E}">
        <p14:creationId xmlns:p14="http://schemas.microsoft.com/office/powerpoint/2010/main" val="3826883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4A5B6E1-1812-AA4A-8300-F1597F162A9B}"/>
              </a:ext>
            </a:extLst>
          </p:cNvPr>
          <p:cNvSpPr/>
          <p:nvPr/>
        </p:nvSpPr>
        <p:spPr>
          <a:xfrm>
            <a:off x="0" y="0"/>
            <a:ext cx="9144000" cy="186999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0" name="Title 2">
            <a:extLst>
              <a:ext uri="{FF2B5EF4-FFF2-40B4-BE49-F238E27FC236}">
                <a16:creationId xmlns:a16="http://schemas.microsoft.com/office/drawing/2014/main" id="{E37682D2-4898-1246-AFEB-56613BDB0ED0}"/>
              </a:ext>
            </a:extLst>
          </p:cNvPr>
          <p:cNvSpPr txBox="1">
            <a:spLocks noChangeArrowheads="1"/>
          </p:cNvSpPr>
          <p:nvPr/>
        </p:nvSpPr>
        <p:spPr>
          <a:xfrm>
            <a:off x="457417" y="335840"/>
            <a:ext cx="8830962"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altLang="en-US" b="1" dirty="0">
                <a:solidFill>
                  <a:srgbClr val="FFFF00"/>
                </a:solidFill>
                <a:latin typeface="+mn-lt"/>
                <a:ea typeface="+mn-ea"/>
                <a:cs typeface="+mn-cs"/>
              </a:rPr>
              <a:t>Finally . . .</a:t>
            </a:r>
          </a:p>
        </p:txBody>
      </p:sp>
      <p:sp>
        <p:nvSpPr>
          <p:cNvPr id="4" name="Freeform 3">
            <a:extLst>
              <a:ext uri="{FF2B5EF4-FFF2-40B4-BE49-F238E27FC236}">
                <a16:creationId xmlns:a16="http://schemas.microsoft.com/office/drawing/2014/main" id="{BCE03EEB-EC82-FC46-B687-27A28CD39616}"/>
              </a:ext>
            </a:extLst>
          </p:cNvPr>
          <p:cNvSpPr/>
          <p:nvPr/>
        </p:nvSpPr>
        <p:spPr>
          <a:xfrm>
            <a:off x="683941" y="3483513"/>
            <a:ext cx="2151442" cy="964800"/>
          </a:xfrm>
          <a:custGeom>
            <a:avLst/>
            <a:gdLst>
              <a:gd name="connsiteX0" fmla="*/ 0 w 2465974"/>
              <a:gd name="connsiteY0" fmla="*/ 0 h 1112987"/>
              <a:gd name="connsiteX1" fmla="*/ 1909481 w 2465974"/>
              <a:gd name="connsiteY1" fmla="*/ 0 h 1112987"/>
              <a:gd name="connsiteX2" fmla="*/ 2465974 w 2465974"/>
              <a:gd name="connsiteY2" fmla="*/ 556494 h 1112987"/>
              <a:gd name="connsiteX3" fmla="*/ 1909481 w 2465974"/>
              <a:gd name="connsiteY3" fmla="*/ 1112987 h 1112987"/>
              <a:gd name="connsiteX4" fmla="*/ 0 w 2465974"/>
              <a:gd name="connsiteY4" fmla="*/ 1112987 h 1112987"/>
              <a:gd name="connsiteX5" fmla="*/ 556494 w 2465974"/>
              <a:gd name="connsiteY5" fmla="*/ 556494 h 1112987"/>
              <a:gd name="connsiteX6" fmla="*/ 0 w 2465974"/>
              <a:gd name="connsiteY6" fmla="*/ 0 h 1112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65974" h="1112987">
                <a:moveTo>
                  <a:pt x="0" y="0"/>
                </a:moveTo>
                <a:lnTo>
                  <a:pt x="1909481" y="0"/>
                </a:lnTo>
                <a:lnTo>
                  <a:pt x="2465974" y="556494"/>
                </a:lnTo>
                <a:lnTo>
                  <a:pt x="1909481" y="1112987"/>
                </a:lnTo>
                <a:lnTo>
                  <a:pt x="0" y="1112987"/>
                </a:lnTo>
                <a:lnTo>
                  <a:pt x="556494" y="556494"/>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36504" tIns="26670" rIns="583163" bIns="26670" numCol="1" spcCol="1270" anchor="ctr" anchorCtr="0">
            <a:noAutofit/>
          </a:bodyPr>
          <a:lstStyle/>
          <a:p>
            <a:pPr marL="0" lvl="0" indent="0" algn="ctr" defTabSz="889000">
              <a:lnSpc>
                <a:spcPct val="90000"/>
              </a:lnSpc>
              <a:spcBef>
                <a:spcPct val="0"/>
              </a:spcBef>
              <a:spcAft>
                <a:spcPct val="35000"/>
              </a:spcAft>
              <a:buNone/>
              <a:defRPr cap="all"/>
            </a:pPr>
            <a:r>
              <a:rPr lang="en-US" kern="1200"/>
              <a:t>Register</a:t>
            </a:r>
          </a:p>
        </p:txBody>
      </p:sp>
      <p:sp>
        <p:nvSpPr>
          <p:cNvPr id="8" name="Freeform 7">
            <a:extLst>
              <a:ext uri="{FF2B5EF4-FFF2-40B4-BE49-F238E27FC236}">
                <a16:creationId xmlns:a16="http://schemas.microsoft.com/office/drawing/2014/main" id="{32420D23-EA69-EC4E-818F-6F512F0795DD}"/>
              </a:ext>
            </a:extLst>
          </p:cNvPr>
          <p:cNvSpPr/>
          <p:nvPr/>
        </p:nvSpPr>
        <p:spPr>
          <a:xfrm>
            <a:off x="3702198" y="2880963"/>
            <a:ext cx="5212841" cy="2169897"/>
          </a:xfrm>
          <a:custGeom>
            <a:avLst/>
            <a:gdLst>
              <a:gd name="connsiteX0" fmla="*/ 0 w 5212841"/>
              <a:gd name="connsiteY0" fmla="*/ 0 h 2169897"/>
              <a:gd name="connsiteX1" fmla="*/ 4127893 w 5212841"/>
              <a:gd name="connsiteY1" fmla="*/ 0 h 2169897"/>
              <a:gd name="connsiteX2" fmla="*/ 5212841 w 5212841"/>
              <a:gd name="connsiteY2" fmla="*/ 1084949 h 2169897"/>
              <a:gd name="connsiteX3" fmla="*/ 4127893 w 5212841"/>
              <a:gd name="connsiteY3" fmla="*/ 2169897 h 2169897"/>
              <a:gd name="connsiteX4" fmla="*/ 0 w 5212841"/>
              <a:gd name="connsiteY4" fmla="*/ 2169897 h 2169897"/>
              <a:gd name="connsiteX5" fmla="*/ 1084949 w 5212841"/>
              <a:gd name="connsiteY5" fmla="*/ 1084949 h 2169897"/>
              <a:gd name="connsiteX6" fmla="*/ 0 w 5212841"/>
              <a:gd name="connsiteY6" fmla="*/ 0 h 2169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12841" h="2169897">
                <a:moveTo>
                  <a:pt x="0" y="0"/>
                </a:moveTo>
                <a:lnTo>
                  <a:pt x="4127893" y="0"/>
                </a:lnTo>
                <a:lnTo>
                  <a:pt x="5212841" y="1084949"/>
                </a:lnTo>
                <a:lnTo>
                  <a:pt x="4127893" y="2169897"/>
                </a:lnTo>
                <a:lnTo>
                  <a:pt x="0" y="2169897"/>
                </a:lnTo>
                <a:lnTo>
                  <a:pt x="1084949" y="1084949"/>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28967" tIns="48006" rIns="1132954" bIns="48006" numCol="1" spcCol="1270" anchor="ctr" anchorCtr="0">
            <a:noAutofit/>
          </a:bodyPr>
          <a:lstStyle/>
          <a:p>
            <a:pPr marL="0" lvl="0" indent="0" algn="ctr" defTabSz="1600200">
              <a:lnSpc>
                <a:spcPct val="90000"/>
              </a:lnSpc>
              <a:spcBef>
                <a:spcPct val="0"/>
              </a:spcBef>
              <a:spcAft>
                <a:spcPct val="35000"/>
              </a:spcAft>
              <a:buNone/>
              <a:defRPr cap="all"/>
            </a:pPr>
            <a:r>
              <a:rPr lang="en-US" sz="3600" b="1" kern="1200"/>
              <a:t>VOTE</a:t>
            </a:r>
          </a:p>
        </p:txBody>
      </p:sp>
      <p:sp>
        <p:nvSpPr>
          <p:cNvPr id="9" name="Freeform 8">
            <a:extLst>
              <a:ext uri="{FF2B5EF4-FFF2-40B4-BE49-F238E27FC236}">
                <a16:creationId xmlns:a16="http://schemas.microsoft.com/office/drawing/2014/main" id="{82E2D377-56F8-9D47-849B-19406413D01D}"/>
              </a:ext>
            </a:extLst>
          </p:cNvPr>
          <p:cNvSpPr/>
          <p:nvPr/>
        </p:nvSpPr>
        <p:spPr>
          <a:xfrm>
            <a:off x="2495014" y="3483513"/>
            <a:ext cx="2076986" cy="964799"/>
          </a:xfrm>
          <a:custGeom>
            <a:avLst/>
            <a:gdLst>
              <a:gd name="connsiteX0" fmla="*/ 0 w 2076986"/>
              <a:gd name="connsiteY0" fmla="*/ 0 h 964799"/>
              <a:gd name="connsiteX1" fmla="*/ 1594587 w 2076986"/>
              <a:gd name="connsiteY1" fmla="*/ 0 h 964799"/>
              <a:gd name="connsiteX2" fmla="*/ 2076986 w 2076986"/>
              <a:gd name="connsiteY2" fmla="*/ 482400 h 964799"/>
              <a:gd name="connsiteX3" fmla="*/ 1594587 w 2076986"/>
              <a:gd name="connsiteY3" fmla="*/ 964799 h 964799"/>
              <a:gd name="connsiteX4" fmla="*/ 0 w 2076986"/>
              <a:gd name="connsiteY4" fmla="*/ 964799 h 964799"/>
              <a:gd name="connsiteX5" fmla="*/ 482400 w 2076986"/>
              <a:gd name="connsiteY5" fmla="*/ 482400 h 964799"/>
              <a:gd name="connsiteX6" fmla="*/ 0 w 2076986"/>
              <a:gd name="connsiteY6" fmla="*/ 0 h 964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76986" h="964799">
                <a:moveTo>
                  <a:pt x="0" y="0"/>
                </a:moveTo>
                <a:lnTo>
                  <a:pt x="1594587" y="0"/>
                </a:lnTo>
                <a:lnTo>
                  <a:pt x="2076986" y="482400"/>
                </a:lnTo>
                <a:lnTo>
                  <a:pt x="1594587" y="964799"/>
                </a:lnTo>
                <a:lnTo>
                  <a:pt x="0" y="964799"/>
                </a:lnTo>
                <a:lnTo>
                  <a:pt x="482400" y="482400"/>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54409" tIns="24003" rIns="506402" bIns="24003" numCol="1" spcCol="1270" anchor="ctr" anchorCtr="0">
            <a:noAutofit/>
          </a:bodyPr>
          <a:lstStyle/>
          <a:p>
            <a:pPr marL="0" lvl="0" indent="0" algn="ctr" defTabSz="800100">
              <a:lnSpc>
                <a:spcPct val="90000"/>
              </a:lnSpc>
              <a:spcBef>
                <a:spcPct val="0"/>
              </a:spcBef>
              <a:spcAft>
                <a:spcPct val="35000"/>
              </a:spcAft>
              <a:buNone/>
              <a:defRPr cap="all"/>
            </a:pPr>
            <a:r>
              <a:rPr lang="en-US" sz="1800" kern="1200"/>
              <a:t>COMMIT</a:t>
            </a:r>
          </a:p>
        </p:txBody>
      </p:sp>
      <p:sp>
        <p:nvSpPr>
          <p:cNvPr id="2" name="TextBox 1">
            <a:extLst>
              <a:ext uri="{FF2B5EF4-FFF2-40B4-BE49-F238E27FC236}">
                <a16:creationId xmlns:a16="http://schemas.microsoft.com/office/drawing/2014/main" id="{D1A149BA-9E75-EF45-90C5-8349A8E6289F}"/>
              </a:ext>
            </a:extLst>
          </p:cNvPr>
          <p:cNvSpPr txBox="1"/>
          <p:nvPr/>
        </p:nvSpPr>
        <p:spPr>
          <a:xfrm>
            <a:off x="762442" y="3167390"/>
            <a:ext cx="631798" cy="523220"/>
          </a:xfrm>
          <a:prstGeom prst="rect">
            <a:avLst/>
          </a:prstGeom>
          <a:solidFill>
            <a:srgbClr val="C00000"/>
          </a:solidFill>
        </p:spPr>
        <p:txBody>
          <a:bodyPr wrap="square" rtlCol="0">
            <a:spAutoFit/>
          </a:bodyPr>
          <a:lstStyle/>
          <a:p>
            <a:pPr algn="ctr"/>
            <a:r>
              <a:rPr lang="en-US" sz="2800">
                <a:solidFill>
                  <a:schemeClr val="bg1"/>
                </a:solidFill>
              </a:rPr>
              <a:t>1</a:t>
            </a:r>
          </a:p>
        </p:txBody>
      </p:sp>
      <p:sp>
        <p:nvSpPr>
          <p:cNvPr id="6" name="TextBox 5">
            <a:extLst>
              <a:ext uri="{FF2B5EF4-FFF2-40B4-BE49-F238E27FC236}">
                <a16:creationId xmlns:a16="http://schemas.microsoft.com/office/drawing/2014/main" id="{C9E62050-2DE7-8B44-9469-2257E26FE26C}"/>
              </a:ext>
            </a:extLst>
          </p:cNvPr>
          <p:cNvSpPr txBox="1"/>
          <p:nvPr/>
        </p:nvSpPr>
        <p:spPr>
          <a:xfrm>
            <a:off x="4355397" y="2367846"/>
            <a:ext cx="631798" cy="923330"/>
          </a:xfrm>
          <a:prstGeom prst="rect">
            <a:avLst/>
          </a:prstGeom>
          <a:solidFill>
            <a:srgbClr val="C00000"/>
          </a:solidFill>
        </p:spPr>
        <p:txBody>
          <a:bodyPr wrap="square" rtlCol="0">
            <a:spAutoFit/>
          </a:bodyPr>
          <a:lstStyle/>
          <a:p>
            <a:pPr algn="ctr"/>
            <a:r>
              <a:rPr lang="en-US" sz="5400">
                <a:solidFill>
                  <a:schemeClr val="bg1"/>
                </a:solidFill>
              </a:rPr>
              <a:t>3</a:t>
            </a:r>
          </a:p>
        </p:txBody>
      </p:sp>
      <p:sp>
        <p:nvSpPr>
          <p:cNvPr id="7" name="TextBox 6">
            <a:extLst>
              <a:ext uri="{FF2B5EF4-FFF2-40B4-BE49-F238E27FC236}">
                <a16:creationId xmlns:a16="http://schemas.microsoft.com/office/drawing/2014/main" id="{3187DE27-01A1-B846-821D-D395EB2EA5F9}"/>
              </a:ext>
            </a:extLst>
          </p:cNvPr>
          <p:cNvSpPr txBox="1"/>
          <p:nvPr/>
        </p:nvSpPr>
        <p:spPr>
          <a:xfrm>
            <a:off x="2716869" y="3029566"/>
            <a:ext cx="631798" cy="523220"/>
          </a:xfrm>
          <a:prstGeom prst="rect">
            <a:avLst/>
          </a:prstGeom>
          <a:solidFill>
            <a:srgbClr val="C00000"/>
          </a:solidFill>
        </p:spPr>
        <p:txBody>
          <a:bodyPr wrap="square" rtlCol="0">
            <a:spAutoFit/>
          </a:bodyPr>
          <a:lstStyle/>
          <a:p>
            <a:pPr algn="ctr"/>
            <a:r>
              <a:rPr lang="en-US" sz="2800">
                <a:solidFill>
                  <a:schemeClr val="bg1"/>
                </a:solidFill>
              </a:rPr>
              <a:t>2</a:t>
            </a:r>
          </a:p>
        </p:txBody>
      </p:sp>
      <p:sp>
        <p:nvSpPr>
          <p:cNvPr id="3" name="TextBox 2">
            <a:extLst>
              <a:ext uri="{FF2B5EF4-FFF2-40B4-BE49-F238E27FC236}">
                <a16:creationId xmlns:a16="http://schemas.microsoft.com/office/drawing/2014/main" id="{18F2157E-F341-4D4F-ADA3-D4442FE5AF74}"/>
              </a:ext>
            </a:extLst>
          </p:cNvPr>
          <p:cNvSpPr txBox="1"/>
          <p:nvPr/>
        </p:nvSpPr>
        <p:spPr>
          <a:xfrm>
            <a:off x="6841864" y="6174889"/>
            <a:ext cx="1861072" cy="338554"/>
          </a:xfrm>
          <a:prstGeom prst="rect">
            <a:avLst/>
          </a:prstGeom>
          <a:noFill/>
        </p:spPr>
        <p:txBody>
          <a:bodyPr wrap="square" rtlCol="0">
            <a:spAutoFit/>
          </a:bodyPr>
          <a:lstStyle/>
          <a:p>
            <a:pPr algn="r">
              <a:spcBef>
                <a:spcPts val="1200"/>
              </a:spcBef>
            </a:pPr>
            <a:fld id="{AE389FDD-24E2-964F-B501-6ECEED2E8E8D}" type="slidenum">
              <a:rPr lang="en-US" sz="1600" smtClean="0"/>
              <a:t>17</a:t>
            </a:fld>
            <a:endParaRPr lang="en-US" sz="1600"/>
          </a:p>
        </p:txBody>
      </p:sp>
    </p:spTree>
    <p:extLst>
      <p:ext uri="{BB962C8B-B14F-4D97-AF65-F5344CB8AC3E}">
        <p14:creationId xmlns:p14="http://schemas.microsoft.com/office/powerpoint/2010/main" val="21801378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Oval 33">
            <a:extLst>
              <a:ext uri="{FF2B5EF4-FFF2-40B4-BE49-F238E27FC236}">
                <a16:creationId xmlns:a16="http://schemas.microsoft.com/office/drawing/2014/main" id="{7C827DC7-6271-A943-8534-28923453D5AF}"/>
              </a:ext>
            </a:extLst>
          </p:cNvPr>
          <p:cNvSpPr/>
          <p:nvPr/>
        </p:nvSpPr>
        <p:spPr>
          <a:xfrm>
            <a:off x="73959" y="1801906"/>
            <a:ext cx="1405217" cy="1035423"/>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C4A5B6E1-1812-AA4A-8300-F1597F162A9B}"/>
              </a:ext>
            </a:extLst>
          </p:cNvPr>
          <p:cNvSpPr/>
          <p:nvPr/>
        </p:nvSpPr>
        <p:spPr>
          <a:xfrm>
            <a:off x="0" y="0"/>
            <a:ext cx="9144000" cy="1301975"/>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2">
            <a:extLst>
              <a:ext uri="{FF2B5EF4-FFF2-40B4-BE49-F238E27FC236}">
                <a16:creationId xmlns:a16="http://schemas.microsoft.com/office/drawing/2014/main" id="{E37682D2-4898-1246-AFEB-56613BDB0ED0}"/>
              </a:ext>
            </a:extLst>
          </p:cNvPr>
          <p:cNvSpPr txBox="1">
            <a:spLocks noChangeArrowheads="1"/>
          </p:cNvSpPr>
          <p:nvPr/>
        </p:nvSpPr>
        <p:spPr>
          <a:xfrm>
            <a:off x="281061" y="59080"/>
            <a:ext cx="5660989"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altLang="en-US" sz="3200" b="1" dirty="0">
                <a:solidFill>
                  <a:srgbClr val="FFFF00"/>
                </a:solidFill>
                <a:latin typeface="+mn-lt"/>
              </a:rPr>
              <a:t>Filling out the VBM ballot</a:t>
            </a:r>
          </a:p>
        </p:txBody>
      </p:sp>
      <p:sp>
        <p:nvSpPr>
          <p:cNvPr id="2" name="TextBox 1">
            <a:extLst>
              <a:ext uri="{FF2B5EF4-FFF2-40B4-BE49-F238E27FC236}">
                <a16:creationId xmlns:a16="http://schemas.microsoft.com/office/drawing/2014/main" id="{A2903D77-FA76-C541-942D-87AA9FC2A524}"/>
              </a:ext>
            </a:extLst>
          </p:cNvPr>
          <p:cNvSpPr txBox="1"/>
          <p:nvPr/>
        </p:nvSpPr>
        <p:spPr>
          <a:xfrm>
            <a:off x="0" y="1917188"/>
            <a:ext cx="1556955" cy="369332"/>
          </a:xfrm>
          <a:prstGeom prst="rect">
            <a:avLst/>
          </a:prstGeom>
          <a:noFill/>
        </p:spPr>
        <p:txBody>
          <a:bodyPr wrap="square" rtlCol="0">
            <a:spAutoFit/>
          </a:bodyPr>
          <a:lstStyle/>
          <a:p>
            <a:pPr algn="ctr"/>
            <a:r>
              <a:rPr lang="en-US" dirty="0">
                <a:hlinkClick r:id="rId3"/>
              </a:rPr>
              <a:t>VIDEO</a:t>
            </a:r>
            <a:endParaRPr lang="en-US" dirty="0"/>
          </a:p>
        </p:txBody>
      </p:sp>
      <p:pic>
        <p:nvPicPr>
          <p:cNvPr id="8" name="Picture 7">
            <a:extLst>
              <a:ext uri="{FF2B5EF4-FFF2-40B4-BE49-F238E27FC236}">
                <a16:creationId xmlns:a16="http://schemas.microsoft.com/office/drawing/2014/main" id="{84ADF250-03B3-9740-AF41-0250168A6C0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937882" y="468506"/>
            <a:ext cx="1607556" cy="643726"/>
          </a:xfrm>
          <a:prstGeom prst="rect">
            <a:avLst/>
          </a:prstGeom>
        </p:spPr>
      </p:pic>
      <p:sp>
        <p:nvSpPr>
          <p:cNvPr id="4" name="TextBox 3">
            <a:extLst>
              <a:ext uri="{FF2B5EF4-FFF2-40B4-BE49-F238E27FC236}">
                <a16:creationId xmlns:a16="http://schemas.microsoft.com/office/drawing/2014/main" id="{E9D683DB-4D3B-BC49-A1F0-959847C24CB5}"/>
              </a:ext>
            </a:extLst>
          </p:cNvPr>
          <p:cNvSpPr txBox="1"/>
          <p:nvPr/>
        </p:nvSpPr>
        <p:spPr>
          <a:xfrm>
            <a:off x="-125165" y="2238532"/>
            <a:ext cx="1807284" cy="276999"/>
          </a:xfrm>
          <a:prstGeom prst="rect">
            <a:avLst/>
          </a:prstGeom>
          <a:noFill/>
        </p:spPr>
        <p:txBody>
          <a:bodyPr wrap="square" rtlCol="0">
            <a:spAutoFit/>
          </a:bodyPr>
          <a:lstStyle/>
          <a:p>
            <a:pPr algn="ctr">
              <a:spcBef>
                <a:spcPts val="1200"/>
              </a:spcBef>
            </a:pPr>
            <a:r>
              <a:rPr lang="en-US" sz="1200"/>
              <a:t>How to vote by mail</a:t>
            </a:r>
          </a:p>
        </p:txBody>
      </p:sp>
      <p:pic>
        <p:nvPicPr>
          <p:cNvPr id="6" name="Picture 5" descr="A close up of a card&#10;&#10;Description automatically generated">
            <a:extLst>
              <a:ext uri="{FF2B5EF4-FFF2-40B4-BE49-F238E27FC236}">
                <a16:creationId xmlns:a16="http://schemas.microsoft.com/office/drawing/2014/main" id="{EE3BBD2A-DCCF-1340-8953-0ECB0100C3F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817287" y="1456500"/>
            <a:ext cx="2854827" cy="1726234"/>
          </a:xfrm>
          <a:prstGeom prst="rect">
            <a:avLst/>
          </a:prstGeom>
        </p:spPr>
      </p:pic>
      <p:pic>
        <p:nvPicPr>
          <p:cNvPr id="9" name="Picture 8" descr="A hand holding a piece of paper&#10;&#10;Description automatically generated">
            <a:extLst>
              <a:ext uri="{FF2B5EF4-FFF2-40B4-BE49-F238E27FC236}">
                <a16:creationId xmlns:a16="http://schemas.microsoft.com/office/drawing/2014/main" id="{DC84EEFC-DFD9-DB45-8B1E-C4BD0E868CF4}"/>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l="-27" t="-1068" r="-157"/>
          <a:stretch/>
        </p:blipFill>
        <p:spPr>
          <a:xfrm>
            <a:off x="5359429" y="1623773"/>
            <a:ext cx="2854827" cy="1646661"/>
          </a:xfrm>
          <a:prstGeom prst="rect">
            <a:avLst/>
          </a:prstGeom>
        </p:spPr>
      </p:pic>
      <p:pic>
        <p:nvPicPr>
          <p:cNvPr id="12" name="Picture 11" descr="A picture containing person, indoor, holding, table&#10;&#10;Description automatically generated">
            <a:extLst>
              <a:ext uri="{FF2B5EF4-FFF2-40B4-BE49-F238E27FC236}">
                <a16:creationId xmlns:a16="http://schemas.microsoft.com/office/drawing/2014/main" id="{611C2138-043A-0A4D-A301-EF6F145523C3}"/>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957018" y="3747297"/>
            <a:ext cx="2154537" cy="1646661"/>
          </a:xfrm>
          <a:prstGeom prst="rect">
            <a:avLst/>
          </a:prstGeom>
        </p:spPr>
      </p:pic>
      <p:sp>
        <p:nvSpPr>
          <p:cNvPr id="15" name="TextBox 14">
            <a:extLst>
              <a:ext uri="{FF2B5EF4-FFF2-40B4-BE49-F238E27FC236}">
                <a16:creationId xmlns:a16="http://schemas.microsoft.com/office/drawing/2014/main" id="{941A6838-4EFD-314C-BF27-56FF7081647A}"/>
              </a:ext>
            </a:extLst>
          </p:cNvPr>
          <p:cNvSpPr txBox="1"/>
          <p:nvPr/>
        </p:nvSpPr>
        <p:spPr>
          <a:xfrm>
            <a:off x="1740079" y="3182734"/>
            <a:ext cx="3297395" cy="523220"/>
          </a:xfrm>
          <a:prstGeom prst="rect">
            <a:avLst/>
          </a:prstGeom>
          <a:solidFill>
            <a:schemeClr val="bg1"/>
          </a:solidFill>
        </p:spPr>
        <p:txBody>
          <a:bodyPr wrap="square" rtlCol="0">
            <a:spAutoFit/>
          </a:bodyPr>
          <a:lstStyle/>
          <a:p>
            <a:pPr>
              <a:spcBef>
                <a:spcPts val="1200"/>
              </a:spcBef>
            </a:pPr>
            <a:r>
              <a:rPr lang="en-US" sz="1400"/>
              <a:t>You’ll receive a package in the mail. </a:t>
            </a:r>
            <a:br>
              <a:rPr lang="en-US" sz="1400"/>
            </a:br>
            <a:r>
              <a:rPr lang="en-US" sz="1200" i="1"/>
              <a:t>It contains your ballot and two envelopes</a:t>
            </a:r>
            <a:r>
              <a:rPr lang="en-US" sz="1400" i="1"/>
              <a:t>.</a:t>
            </a:r>
          </a:p>
        </p:txBody>
      </p:sp>
      <p:sp>
        <p:nvSpPr>
          <p:cNvPr id="16" name="TextBox 15">
            <a:extLst>
              <a:ext uri="{FF2B5EF4-FFF2-40B4-BE49-F238E27FC236}">
                <a16:creationId xmlns:a16="http://schemas.microsoft.com/office/drawing/2014/main" id="{60FB3942-460E-A44F-A613-2E210138DE90}"/>
              </a:ext>
            </a:extLst>
          </p:cNvPr>
          <p:cNvSpPr txBox="1"/>
          <p:nvPr/>
        </p:nvSpPr>
        <p:spPr>
          <a:xfrm>
            <a:off x="1682116" y="1517022"/>
            <a:ext cx="270343" cy="338554"/>
          </a:xfrm>
          <a:prstGeom prst="rect">
            <a:avLst/>
          </a:prstGeom>
          <a:solidFill>
            <a:srgbClr val="C00000"/>
          </a:solidFill>
        </p:spPr>
        <p:txBody>
          <a:bodyPr wrap="square" rtlCol="0">
            <a:spAutoFit/>
          </a:bodyPr>
          <a:lstStyle/>
          <a:p>
            <a:pPr algn="l">
              <a:spcBef>
                <a:spcPts val="1200"/>
              </a:spcBef>
            </a:pPr>
            <a:r>
              <a:rPr lang="en-US" sz="1600" b="1">
                <a:solidFill>
                  <a:schemeClr val="bg1"/>
                </a:solidFill>
              </a:rPr>
              <a:t>1</a:t>
            </a:r>
          </a:p>
        </p:txBody>
      </p:sp>
      <p:sp>
        <p:nvSpPr>
          <p:cNvPr id="18" name="TextBox 17">
            <a:extLst>
              <a:ext uri="{FF2B5EF4-FFF2-40B4-BE49-F238E27FC236}">
                <a16:creationId xmlns:a16="http://schemas.microsoft.com/office/drawing/2014/main" id="{248A34BE-8898-C441-8E0F-063F738D6FAC}"/>
              </a:ext>
            </a:extLst>
          </p:cNvPr>
          <p:cNvSpPr txBox="1"/>
          <p:nvPr/>
        </p:nvSpPr>
        <p:spPr>
          <a:xfrm>
            <a:off x="5224257" y="1523009"/>
            <a:ext cx="270343" cy="338554"/>
          </a:xfrm>
          <a:prstGeom prst="rect">
            <a:avLst/>
          </a:prstGeom>
          <a:solidFill>
            <a:srgbClr val="C00000"/>
          </a:solidFill>
        </p:spPr>
        <p:txBody>
          <a:bodyPr wrap="square" rtlCol="0">
            <a:spAutoFit/>
          </a:bodyPr>
          <a:lstStyle/>
          <a:p>
            <a:pPr algn="l">
              <a:spcBef>
                <a:spcPts val="1200"/>
              </a:spcBef>
            </a:pPr>
            <a:r>
              <a:rPr lang="en-US" sz="1600" b="1">
                <a:solidFill>
                  <a:schemeClr val="bg1"/>
                </a:solidFill>
              </a:rPr>
              <a:t>2</a:t>
            </a:r>
          </a:p>
        </p:txBody>
      </p:sp>
      <p:pic>
        <p:nvPicPr>
          <p:cNvPr id="20" name="Picture 19" descr="A picture containing paper, holding, table, food&#10;&#10;Description automatically generated">
            <a:extLst>
              <a:ext uri="{FF2B5EF4-FFF2-40B4-BE49-F238E27FC236}">
                <a16:creationId xmlns:a16="http://schemas.microsoft.com/office/drawing/2014/main" id="{3490D319-87D0-F442-98AC-8C689C13AA65}"/>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3573003" y="4125943"/>
            <a:ext cx="1894701" cy="1646661"/>
          </a:xfrm>
          <a:prstGeom prst="rect">
            <a:avLst/>
          </a:prstGeom>
        </p:spPr>
      </p:pic>
      <p:pic>
        <p:nvPicPr>
          <p:cNvPr id="26" name="Picture 25" descr="A picture containing person, indoor, table, paper&#10;&#10;Description automatically generated">
            <a:extLst>
              <a:ext uri="{FF2B5EF4-FFF2-40B4-BE49-F238E27FC236}">
                <a16:creationId xmlns:a16="http://schemas.microsoft.com/office/drawing/2014/main" id="{70CA14F1-EDA5-6445-98DC-2FBC30B30397}"/>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6031357" y="4125943"/>
            <a:ext cx="2305600" cy="1646661"/>
          </a:xfrm>
          <a:prstGeom prst="rect">
            <a:avLst/>
          </a:prstGeom>
        </p:spPr>
      </p:pic>
      <p:sp>
        <p:nvSpPr>
          <p:cNvPr id="27" name="TextBox 26">
            <a:extLst>
              <a:ext uri="{FF2B5EF4-FFF2-40B4-BE49-F238E27FC236}">
                <a16:creationId xmlns:a16="http://schemas.microsoft.com/office/drawing/2014/main" id="{A67EB315-D996-E94C-BE13-3E1BEB2D061F}"/>
              </a:ext>
            </a:extLst>
          </p:cNvPr>
          <p:cNvSpPr txBox="1"/>
          <p:nvPr/>
        </p:nvSpPr>
        <p:spPr>
          <a:xfrm>
            <a:off x="5248043" y="3278468"/>
            <a:ext cx="3297395" cy="707886"/>
          </a:xfrm>
          <a:prstGeom prst="rect">
            <a:avLst/>
          </a:prstGeom>
          <a:noFill/>
        </p:spPr>
        <p:txBody>
          <a:bodyPr wrap="square" rtlCol="0">
            <a:spAutoFit/>
          </a:bodyPr>
          <a:lstStyle/>
          <a:p>
            <a:pPr>
              <a:spcBef>
                <a:spcPts val="1200"/>
              </a:spcBef>
            </a:pPr>
            <a:r>
              <a:rPr lang="en-US" sz="1400"/>
              <a:t>Fill in the circles on the ballot to mark your choices.  </a:t>
            </a:r>
            <a:r>
              <a:rPr lang="en-US" sz="1200" i="1"/>
              <a:t>Use a </a:t>
            </a:r>
            <a:r>
              <a:rPr lang="en-US" sz="1200" b="1" i="1">
                <a:solidFill>
                  <a:srgbClr val="FF0000"/>
                </a:solidFill>
              </a:rPr>
              <a:t>blue or black pen</a:t>
            </a:r>
            <a:r>
              <a:rPr lang="en-US" sz="1200" i="1"/>
              <a:t>—not pencil or marker. The ballots are scanned by machine.</a:t>
            </a:r>
            <a:endParaRPr lang="en-US" sz="1400"/>
          </a:p>
        </p:txBody>
      </p:sp>
      <p:sp>
        <p:nvSpPr>
          <p:cNvPr id="28" name="TextBox 27">
            <a:extLst>
              <a:ext uri="{FF2B5EF4-FFF2-40B4-BE49-F238E27FC236}">
                <a16:creationId xmlns:a16="http://schemas.microsoft.com/office/drawing/2014/main" id="{0FD381C7-9EA9-E047-A641-8640A6CB2164}"/>
              </a:ext>
            </a:extLst>
          </p:cNvPr>
          <p:cNvSpPr txBox="1"/>
          <p:nvPr/>
        </p:nvSpPr>
        <p:spPr>
          <a:xfrm>
            <a:off x="897197" y="5445849"/>
            <a:ext cx="2529666" cy="707886"/>
          </a:xfrm>
          <a:prstGeom prst="rect">
            <a:avLst/>
          </a:prstGeom>
          <a:noFill/>
        </p:spPr>
        <p:txBody>
          <a:bodyPr wrap="square" rtlCol="0">
            <a:spAutoFit/>
          </a:bodyPr>
          <a:lstStyle/>
          <a:p>
            <a:pPr>
              <a:spcBef>
                <a:spcPts val="1200"/>
              </a:spcBef>
            </a:pPr>
            <a:r>
              <a:rPr lang="en-US" sz="1400"/>
              <a:t>Put the ballot in the certification envelope.  </a:t>
            </a:r>
            <a:br>
              <a:rPr lang="en-US" sz="1400"/>
            </a:br>
            <a:r>
              <a:rPr lang="en-US" sz="1200" b="1" i="1">
                <a:solidFill>
                  <a:srgbClr val="FF0000"/>
                </a:solidFill>
              </a:rPr>
              <a:t>Do not detach or damage the flap!</a:t>
            </a:r>
            <a:endParaRPr lang="en-US" sz="1400" b="1">
              <a:solidFill>
                <a:srgbClr val="FF0000"/>
              </a:solidFill>
            </a:endParaRPr>
          </a:p>
        </p:txBody>
      </p:sp>
      <p:sp>
        <p:nvSpPr>
          <p:cNvPr id="29" name="TextBox 28">
            <a:extLst>
              <a:ext uri="{FF2B5EF4-FFF2-40B4-BE49-F238E27FC236}">
                <a16:creationId xmlns:a16="http://schemas.microsoft.com/office/drawing/2014/main" id="{71909ACB-620D-9046-84EC-82EBA4A008E8}"/>
              </a:ext>
            </a:extLst>
          </p:cNvPr>
          <p:cNvSpPr txBox="1"/>
          <p:nvPr/>
        </p:nvSpPr>
        <p:spPr>
          <a:xfrm>
            <a:off x="469676" y="3956666"/>
            <a:ext cx="270343" cy="338554"/>
          </a:xfrm>
          <a:prstGeom prst="rect">
            <a:avLst/>
          </a:prstGeom>
          <a:solidFill>
            <a:srgbClr val="C00000"/>
          </a:solidFill>
        </p:spPr>
        <p:txBody>
          <a:bodyPr wrap="square" rtlCol="0">
            <a:spAutoFit/>
          </a:bodyPr>
          <a:lstStyle/>
          <a:p>
            <a:pPr algn="l">
              <a:spcBef>
                <a:spcPts val="1200"/>
              </a:spcBef>
            </a:pPr>
            <a:r>
              <a:rPr lang="en-US" sz="1600" b="1">
                <a:solidFill>
                  <a:schemeClr val="bg1"/>
                </a:solidFill>
              </a:rPr>
              <a:t>3</a:t>
            </a:r>
          </a:p>
        </p:txBody>
      </p:sp>
      <p:sp>
        <p:nvSpPr>
          <p:cNvPr id="30" name="TextBox 29">
            <a:extLst>
              <a:ext uri="{FF2B5EF4-FFF2-40B4-BE49-F238E27FC236}">
                <a16:creationId xmlns:a16="http://schemas.microsoft.com/office/drawing/2014/main" id="{49E4A7C5-3D26-144D-8ECF-7944B5FF8F40}"/>
              </a:ext>
            </a:extLst>
          </p:cNvPr>
          <p:cNvSpPr txBox="1"/>
          <p:nvPr/>
        </p:nvSpPr>
        <p:spPr>
          <a:xfrm>
            <a:off x="3505720" y="5808337"/>
            <a:ext cx="2189109" cy="738664"/>
          </a:xfrm>
          <a:prstGeom prst="rect">
            <a:avLst/>
          </a:prstGeom>
          <a:noFill/>
        </p:spPr>
        <p:txBody>
          <a:bodyPr wrap="square" rtlCol="0">
            <a:spAutoFit/>
          </a:bodyPr>
          <a:lstStyle/>
          <a:p>
            <a:pPr>
              <a:spcBef>
                <a:spcPts val="1200"/>
              </a:spcBef>
            </a:pPr>
            <a:r>
              <a:rPr lang="en-US" sz="1400"/>
              <a:t>Complete the information on the outside of the smaller envelope and </a:t>
            </a:r>
            <a:r>
              <a:rPr lang="en-US" sz="1400" b="1" i="1">
                <a:solidFill>
                  <a:srgbClr val="FF0000"/>
                </a:solidFill>
              </a:rPr>
              <a:t>sign</a:t>
            </a:r>
            <a:r>
              <a:rPr lang="en-US" sz="1400"/>
              <a:t>.</a:t>
            </a:r>
          </a:p>
        </p:txBody>
      </p:sp>
      <p:sp>
        <p:nvSpPr>
          <p:cNvPr id="31" name="TextBox 30">
            <a:extLst>
              <a:ext uri="{FF2B5EF4-FFF2-40B4-BE49-F238E27FC236}">
                <a16:creationId xmlns:a16="http://schemas.microsoft.com/office/drawing/2014/main" id="{46F2F461-DA90-6D4D-866F-6835779531C1}"/>
              </a:ext>
            </a:extLst>
          </p:cNvPr>
          <p:cNvSpPr txBox="1"/>
          <p:nvPr/>
        </p:nvSpPr>
        <p:spPr>
          <a:xfrm>
            <a:off x="3437831" y="4003006"/>
            <a:ext cx="270343" cy="338554"/>
          </a:xfrm>
          <a:prstGeom prst="rect">
            <a:avLst/>
          </a:prstGeom>
          <a:solidFill>
            <a:srgbClr val="C00000"/>
          </a:solidFill>
        </p:spPr>
        <p:txBody>
          <a:bodyPr wrap="square" rtlCol="0">
            <a:spAutoFit/>
          </a:bodyPr>
          <a:lstStyle/>
          <a:p>
            <a:pPr algn="l">
              <a:spcBef>
                <a:spcPts val="1200"/>
              </a:spcBef>
            </a:pPr>
            <a:r>
              <a:rPr lang="en-US" sz="1600" b="1">
                <a:solidFill>
                  <a:schemeClr val="bg1"/>
                </a:solidFill>
              </a:rPr>
              <a:t>4</a:t>
            </a:r>
          </a:p>
        </p:txBody>
      </p:sp>
      <p:sp>
        <p:nvSpPr>
          <p:cNvPr id="32" name="TextBox 31">
            <a:extLst>
              <a:ext uri="{FF2B5EF4-FFF2-40B4-BE49-F238E27FC236}">
                <a16:creationId xmlns:a16="http://schemas.microsoft.com/office/drawing/2014/main" id="{A06C4F3C-DCED-654F-AD55-DDDF2A54A47A}"/>
              </a:ext>
            </a:extLst>
          </p:cNvPr>
          <p:cNvSpPr txBox="1"/>
          <p:nvPr/>
        </p:nvSpPr>
        <p:spPr>
          <a:xfrm>
            <a:off x="5954698" y="5827292"/>
            <a:ext cx="2590588" cy="707886"/>
          </a:xfrm>
          <a:prstGeom prst="rect">
            <a:avLst/>
          </a:prstGeom>
          <a:noFill/>
        </p:spPr>
        <p:txBody>
          <a:bodyPr wrap="square" rtlCol="0">
            <a:spAutoFit/>
          </a:bodyPr>
          <a:lstStyle/>
          <a:p>
            <a:pPr>
              <a:spcBef>
                <a:spcPts val="1200"/>
              </a:spcBef>
            </a:pPr>
            <a:r>
              <a:rPr lang="en-US" sz="1400" dirty="0"/>
              <a:t>Place the certification envelope in the outer envelope and seal.</a:t>
            </a:r>
            <a:br>
              <a:rPr lang="en-US" sz="1400" dirty="0"/>
            </a:br>
            <a:r>
              <a:rPr lang="en-US" sz="1200" i="1" dirty="0"/>
              <a:t>It is self-addressed and stamped.</a:t>
            </a:r>
            <a:endParaRPr lang="en-US" sz="1400" dirty="0"/>
          </a:p>
        </p:txBody>
      </p:sp>
      <p:sp>
        <p:nvSpPr>
          <p:cNvPr id="33" name="TextBox 32">
            <a:extLst>
              <a:ext uri="{FF2B5EF4-FFF2-40B4-BE49-F238E27FC236}">
                <a16:creationId xmlns:a16="http://schemas.microsoft.com/office/drawing/2014/main" id="{245DAEFB-0D1C-9A44-84D9-BA0A633397E3}"/>
              </a:ext>
            </a:extLst>
          </p:cNvPr>
          <p:cNvSpPr txBox="1"/>
          <p:nvPr/>
        </p:nvSpPr>
        <p:spPr>
          <a:xfrm>
            <a:off x="5942050" y="4030038"/>
            <a:ext cx="270343" cy="338554"/>
          </a:xfrm>
          <a:prstGeom prst="rect">
            <a:avLst/>
          </a:prstGeom>
          <a:solidFill>
            <a:srgbClr val="C00000"/>
          </a:solidFill>
        </p:spPr>
        <p:txBody>
          <a:bodyPr wrap="square" rtlCol="0">
            <a:spAutoFit/>
          </a:bodyPr>
          <a:lstStyle/>
          <a:p>
            <a:pPr algn="l">
              <a:spcBef>
                <a:spcPts val="1200"/>
              </a:spcBef>
            </a:pPr>
            <a:r>
              <a:rPr lang="en-US" sz="1600" b="1">
                <a:solidFill>
                  <a:schemeClr val="bg1"/>
                </a:solidFill>
              </a:rPr>
              <a:t>5</a:t>
            </a:r>
          </a:p>
        </p:txBody>
      </p:sp>
    </p:spTree>
    <p:extLst>
      <p:ext uri="{BB962C8B-B14F-4D97-AF65-F5344CB8AC3E}">
        <p14:creationId xmlns:p14="http://schemas.microsoft.com/office/powerpoint/2010/main" val="32570193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4A5B6E1-1812-AA4A-8300-F1597F162A9B}"/>
              </a:ext>
            </a:extLst>
          </p:cNvPr>
          <p:cNvSpPr/>
          <p:nvPr/>
        </p:nvSpPr>
        <p:spPr>
          <a:xfrm>
            <a:off x="0" y="0"/>
            <a:ext cx="9144000" cy="149127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91AE784D-2EB7-BF46-9F31-B630269183B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828112" y="2231620"/>
            <a:ext cx="1609563" cy="2546778"/>
          </a:xfrm>
          <a:prstGeom prst="rect">
            <a:avLst/>
          </a:prstGeom>
        </p:spPr>
      </p:pic>
      <p:sp>
        <p:nvSpPr>
          <p:cNvPr id="2" name="TextBox 1">
            <a:extLst>
              <a:ext uri="{FF2B5EF4-FFF2-40B4-BE49-F238E27FC236}">
                <a16:creationId xmlns:a16="http://schemas.microsoft.com/office/drawing/2014/main" id="{6F0BE19D-BF0B-BF42-9E68-D8A0E479DB0E}"/>
              </a:ext>
            </a:extLst>
          </p:cNvPr>
          <p:cNvSpPr txBox="1"/>
          <p:nvPr/>
        </p:nvSpPr>
        <p:spPr>
          <a:xfrm>
            <a:off x="552105" y="1760184"/>
            <a:ext cx="2390791" cy="461665"/>
          </a:xfrm>
          <a:prstGeom prst="rect">
            <a:avLst/>
          </a:prstGeom>
          <a:noFill/>
        </p:spPr>
        <p:txBody>
          <a:bodyPr wrap="square" rtlCol="0">
            <a:spAutoFit/>
          </a:bodyPr>
          <a:lstStyle/>
          <a:p>
            <a:pPr>
              <a:spcBef>
                <a:spcPts val="600"/>
              </a:spcBef>
            </a:pPr>
            <a:r>
              <a:rPr lang="en-US" sz="2400" b="1" dirty="0">
                <a:solidFill>
                  <a:srgbClr val="C00000"/>
                </a:solidFill>
              </a:rPr>
              <a:t>Secure Drop Box </a:t>
            </a:r>
            <a:endParaRPr lang="en-US" sz="2000" b="1" i="1" dirty="0">
              <a:solidFill>
                <a:srgbClr val="C00000"/>
              </a:solidFill>
            </a:endParaRPr>
          </a:p>
        </p:txBody>
      </p:sp>
      <p:sp>
        <p:nvSpPr>
          <p:cNvPr id="3" name="TextBox 2">
            <a:extLst>
              <a:ext uri="{FF2B5EF4-FFF2-40B4-BE49-F238E27FC236}">
                <a16:creationId xmlns:a16="http://schemas.microsoft.com/office/drawing/2014/main" id="{B16D8186-6BE3-6449-B2F6-6BA99F4A1D39}"/>
              </a:ext>
            </a:extLst>
          </p:cNvPr>
          <p:cNvSpPr txBox="1"/>
          <p:nvPr/>
        </p:nvSpPr>
        <p:spPr>
          <a:xfrm>
            <a:off x="3450771" y="4867925"/>
            <a:ext cx="2590800" cy="1384995"/>
          </a:xfrm>
          <a:prstGeom prst="rect">
            <a:avLst/>
          </a:prstGeom>
          <a:solidFill>
            <a:srgbClr val="C00000"/>
          </a:solidFill>
        </p:spPr>
        <p:txBody>
          <a:bodyPr wrap="square" rtlCol="0">
            <a:spAutoFit/>
          </a:bodyPr>
          <a:lstStyle/>
          <a:p>
            <a:pPr algn="ctr"/>
            <a:r>
              <a:rPr lang="en-US" sz="1600" b="1" dirty="0">
                <a:solidFill>
                  <a:schemeClr val="bg1"/>
                </a:solidFill>
              </a:rPr>
              <a:t>DEADLINE: </a:t>
            </a:r>
            <a:br>
              <a:rPr lang="en-US" sz="1600" b="1" dirty="0">
                <a:solidFill>
                  <a:schemeClr val="bg1"/>
                </a:solidFill>
              </a:rPr>
            </a:br>
            <a:r>
              <a:rPr lang="en-US" sz="1400" dirty="0">
                <a:solidFill>
                  <a:schemeClr val="bg1"/>
                </a:solidFill>
              </a:rPr>
              <a:t>If postmarked by Election Day, received by 11/10.</a:t>
            </a:r>
          </a:p>
          <a:p>
            <a:pPr algn="ctr"/>
            <a:r>
              <a:rPr lang="en-US" sz="1400" dirty="0">
                <a:solidFill>
                  <a:schemeClr val="bg1"/>
                </a:solidFill>
              </a:rPr>
              <a:t>If no postmark, received within 48 hours of close of polls.</a:t>
            </a:r>
            <a:br>
              <a:rPr lang="en-US" sz="1400" dirty="0">
                <a:solidFill>
                  <a:schemeClr val="bg1"/>
                </a:solidFill>
              </a:rPr>
            </a:br>
            <a:endParaRPr lang="en-US" sz="1200" dirty="0">
              <a:solidFill>
                <a:schemeClr val="bg1"/>
              </a:solidFill>
            </a:endParaRPr>
          </a:p>
        </p:txBody>
      </p:sp>
      <p:pic>
        <p:nvPicPr>
          <p:cNvPr id="9" name="Picture 8">
            <a:extLst>
              <a:ext uri="{FF2B5EF4-FFF2-40B4-BE49-F238E27FC236}">
                <a16:creationId xmlns:a16="http://schemas.microsoft.com/office/drawing/2014/main" id="{930313EE-A7A7-4044-BC57-BFB15B88AC9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758152" y="262576"/>
            <a:ext cx="1955554" cy="783077"/>
          </a:xfrm>
          <a:prstGeom prst="rect">
            <a:avLst/>
          </a:prstGeom>
        </p:spPr>
      </p:pic>
      <p:sp>
        <p:nvSpPr>
          <p:cNvPr id="4" name="Footer Placeholder 3">
            <a:extLst>
              <a:ext uri="{FF2B5EF4-FFF2-40B4-BE49-F238E27FC236}">
                <a16:creationId xmlns:a16="http://schemas.microsoft.com/office/drawing/2014/main" id="{DFA6F312-8384-3A4B-BB5D-A4C6C1629574}"/>
              </a:ext>
            </a:extLst>
          </p:cNvPr>
          <p:cNvSpPr>
            <a:spLocks noGrp="1"/>
          </p:cNvSpPr>
          <p:nvPr>
            <p:ph type="ftr" sz="quarter" idx="11"/>
          </p:nvPr>
        </p:nvSpPr>
        <p:spPr>
          <a:xfrm>
            <a:off x="5372100" y="6054041"/>
            <a:ext cx="3086100"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F47C82CB-FACA-FF4D-BCD3-D18434957AF0}" type="slidenum">
              <a:rPr lang="en-US" smtClean="0"/>
              <a:pPr algn="r"/>
              <a:t>19</a:t>
            </a:fld>
            <a:endParaRPr lang="en-US"/>
          </a:p>
        </p:txBody>
      </p:sp>
      <p:pic>
        <p:nvPicPr>
          <p:cNvPr id="17" name="Picture 16" descr="A screenshot of a cell phone&#10;&#10;Description automatically generated">
            <a:extLst>
              <a:ext uri="{FF2B5EF4-FFF2-40B4-BE49-F238E27FC236}">
                <a16:creationId xmlns:a16="http://schemas.microsoft.com/office/drawing/2014/main" id="{AA1605C3-3032-CA44-AFBC-D58F3618016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rot="20388202">
            <a:off x="5582346" y="411970"/>
            <a:ext cx="1842336" cy="1036603"/>
          </a:xfrm>
          <a:prstGeom prst="rect">
            <a:avLst/>
          </a:prstGeom>
          <a:ln>
            <a:solidFill>
              <a:schemeClr val="bg1">
                <a:lumMod val="75000"/>
              </a:schemeClr>
            </a:solidFill>
          </a:ln>
        </p:spPr>
      </p:pic>
      <p:pic>
        <p:nvPicPr>
          <p:cNvPr id="15" name="Picture 14" descr="A sign on the side of a road&#10;&#10;Description automatically generated">
            <a:extLst>
              <a:ext uri="{FF2B5EF4-FFF2-40B4-BE49-F238E27FC236}">
                <a16:creationId xmlns:a16="http://schemas.microsoft.com/office/drawing/2014/main" id="{AB992E62-686F-BD43-9A58-BF08A7BA58F0}"/>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542602" y="2251484"/>
            <a:ext cx="2284681" cy="2450237"/>
          </a:xfrm>
          <a:prstGeom prst="rect">
            <a:avLst/>
          </a:prstGeom>
          <a:ln>
            <a:noFill/>
          </a:ln>
          <a:effectLst>
            <a:outerShdw blurRad="292100" dist="139700" dir="2700000" algn="tl" rotWithShape="0">
              <a:srgbClr val="333333">
                <a:alpha val="65000"/>
              </a:srgbClr>
            </a:outerShdw>
          </a:effectLst>
        </p:spPr>
      </p:pic>
      <p:sp>
        <p:nvSpPr>
          <p:cNvPr id="13" name="TextBox 12">
            <a:extLst>
              <a:ext uri="{FF2B5EF4-FFF2-40B4-BE49-F238E27FC236}">
                <a16:creationId xmlns:a16="http://schemas.microsoft.com/office/drawing/2014/main" id="{B448D6D6-A2E8-834A-B2FE-607CCCF68BDD}"/>
              </a:ext>
            </a:extLst>
          </p:cNvPr>
          <p:cNvSpPr txBox="1"/>
          <p:nvPr/>
        </p:nvSpPr>
        <p:spPr>
          <a:xfrm>
            <a:off x="3824608" y="1760184"/>
            <a:ext cx="1575082" cy="461665"/>
          </a:xfrm>
          <a:prstGeom prst="rect">
            <a:avLst/>
          </a:prstGeom>
          <a:noFill/>
        </p:spPr>
        <p:txBody>
          <a:bodyPr wrap="square" rtlCol="0">
            <a:spAutoFit/>
          </a:bodyPr>
          <a:lstStyle/>
          <a:p>
            <a:pPr algn="ctr">
              <a:spcBef>
                <a:spcPts val="600"/>
              </a:spcBef>
            </a:pPr>
            <a:r>
              <a:rPr lang="en-US" sz="2400" b="1" dirty="0">
                <a:solidFill>
                  <a:srgbClr val="C00000"/>
                </a:solidFill>
              </a:rPr>
              <a:t>US Post</a:t>
            </a:r>
            <a:endParaRPr lang="en-US" sz="2000" b="1" dirty="0">
              <a:solidFill>
                <a:srgbClr val="C00000"/>
              </a:solidFill>
            </a:endParaRPr>
          </a:p>
        </p:txBody>
      </p:sp>
      <p:sp>
        <p:nvSpPr>
          <p:cNvPr id="16" name="TextBox 15">
            <a:extLst>
              <a:ext uri="{FF2B5EF4-FFF2-40B4-BE49-F238E27FC236}">
                <a16:creationId xmlns:a16="http://schemas.microsoft.com/office/drawing/2014/main" id="{2D44FD9B-5BA6-6E4E-A230-18F300B18259}"/>
              </a:ext>
            </a:extLst>
          </p:cNvPr>
          <p:cNvSpPr txBox="1"/>
          <p:nvPr/>
        </p:nvSpPr>
        <p:spPr>
          <a:xfrm>
            <a:off x="6271639" y="1706131"/>
            <a:ext cx="1979731" cy="461665"/>
          </a:xfrm>
          <a:prstGeom prst="rect">
            <a:avLst/>
          </a:prstGeom>
          <a:noFill/>
        </p:spPr>
        <p:txBody>
          <a:bodyPr wrap="square" rtlCol="0">
            <a:spAutoFit/>
          </a:bodyPr>
          <a:lstStyle/>
          <a:p>
            <a:pPr algn="ctr">
              <a:spcBef>
                <a:spcPts val="600"/>
              </a:spcBef>
            </a:pPr>
            <a:r>
              <a:rPr lang="en-US" sz="2400" b="1" dirty="0">
                <a:solidFill>
                  <a:srgbClr val="C00000"/>
                </a:solidFill>
              </a:rPr>
              <a:t>At the polls</a:t>
            </a:r>
            <a:endParaRPr lang="en-US" sz="2000" b="1" dirty="0">
              <a:solidFill>
                <a:srgbClr val="C00000"/>
              </a:solidFill>
            </a:endParaRPr>
          </a:p>
        </p:txBody>
      </p:sp>
      <p:sp>
        <p:nvSpPr>
          <p:cNvPr id="11" name="TextBox 10">
            <a:extLst>
              <a:ext uri="{FF2B5EF4-FFF2-40B4-BE49-F238E27FC236}">
                <a16:creationId xmlns:a16="http://schemas.microsoft.com/office/drawing/2014/main" id="{0ADDE09E-083C-0E40-AD77-3AF8F2D7CD6C}"/>
              </a:ext>
            </a:extLst>
          </p:cNvPr>
          <p:cNvSpPr txBox="1"/>
          <p:nvPr/>
        </p:nvSpPr>
        <p:spPr>
          <a:xfrm>
            <a:off x="6174076" y="4779577"/>
            <a:ext cx="2523609" cy="1031051"/>
          </a:xfrm>
          <a:prstGeom prst="rect">
            <a:avLst/>
          </a:prstGeom>
          <a:noFill/>
        </p:spPr>
        <p:txBody>
          <a:bodyPr wrap="square" rtlCol="0">
            <a:spAutoFit/>
          </a:bodyPr>
          <a:lstStyle/>
          <a:p>
            <a:pPr algn="ctr">
              <a:spcBef>
                <a:spcPts val="600"/>
              </a:spcBef>
            </a:pPr>
            <a:r>
              <a:rPr lang="en-US" sz="1400" b="1" dirty="0">
                <a:solidFill>
                  <a:srgbClr val="FF0000"/>
                </a:solidFill>
              </a:rPr>
              <a:t>Only your own ballot!</a:t>
            </a:r>
          </a:p>
          <a:p>
            <a:pPr algn="ctr">
              <a:spcBef>
                <a:spcPts val="600"/>
              </a:spcBef>
            </a:pPr>
            <a:r>
              <a:rPr lang="en-US" sz="1400" dirty="0"/>
              <a:t>At least one polling place per municipality;  50%  of regularly used sites per county</a:t>
            </a:r>
          </a:p>
        </p:txBody>
      </p:sp>
      <p:sp>
        <p:nvSpPr>
          <p:cNvPr id="18" name="TextBox 17">
            <a:extLst>
              <a:ext uri="{FF2B5EF4-FFF2-40B4-BE49-F238E27FC236}">
                <a16:creationId xmlns:a16="http://schemas.microsoft.com/office/drawing/2014/main" id="{97BDC572-9622-3847-8E8D-DDD6B45FDE6A}"/>
              </a:ext>
            </a:extLst>
          </p:cNvPr>
          <p:cNvSpPr txBox="1"/>
          <p:nvPr/>
        </p:nvSpPr>
        <p:spPr>
          <a:xfrm>
            <a:off x="137673" y="4855172"/>
            <a:ext cx="3143410" cy="892552"/>
          </a:xfrm>
          <a:prstGeom prst="rect">
            <a:avLst/>
          </a:prstGeom>
          <a:solidFill>
            <a:schemeClr val="bg1"/>
          </a:solidFill>
        </p:spPr>
        <p:txBody>
          <a:bodyPr wrap="square" rtlCol="0">
            <a:spAutoFit/>
          </a:bodyPr>
          <a:lstStyle/>
          <a:p>
            <a:pPr algn="ctr">
              <a:spcBef>
                <a:spcPts val="600"/>
              </a:spcBef>
            </a:pPr>
            <a:r>
              <a:rPr lang="en-US" sz="1400" dirty="0"/>
              <a:t>Daily pick-up direct to election office</a:t>
            </a:r>
          </a:p>
          <a:p>
            <a:pPr algn="ctr">
              <a:spcBef>
                <a:spcPts val="600"/>
              </a:spcBef>
            </a:pPr>
            <a:r>
              <a:rPr lang="en-US" sz="1400" dirty="0"/>
              <a:t>DEADLINE: 8 PM Election Day</a:t>
            </a:r>
          </a:p>
          <a:p>
            <a:pPr algn="ctr">
              <a:spcBef>
                <a:spcPts val="600"/>
              </a:spcBef>
            </a:pPr>
            <a:r>
              <a:rPr lang="en-US" sz="1400" dirty="0"/>
              <a:t>Video surveillance at all locations</a:t>
            </a:r>
          </a:p>
        </p:txBody>
      </p:sp>
      <p:sp>
        <p:nvSpPr>
          <p:cNvPr id="19" name="Notched Right Arrow 18">
            <a:extLst>
              <a:ext uri="{FF2B5EF4-FFF2-40B4-BE49-F238E27FC236}">
                <a16:creationId xmlns:a16="http://schemas.microsoft.com/office/drawing/2014/main" id="{08E9B72D-C707-B642-8BAC-73A6A5670933}"/>
              </a:ext>
            </a:extLst>
          </p:cNvPr>
          <p:cNvSpPr/>
          <p:nvPr/>
        </p:nvSpPr>
        <p:spPr>
          <a:xfrm rot="3148037">
            <a:off x="394525" y="701498"/>
            <a:ext cx="1491720" cy="1371340"/>
          </a:xfrm>
          <a:prstGeom prst="notched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278CD8F2-0ADB-8B42-8904-AD5AFF2BCE0E}"/>
              </a:ext>
            </a:extLst>
          </p:cNvPr>
          <p:cNvSpPr txBox="1"/>
          <p:nvPr/>
        </p:nvSpPr>
        <p:spPr>
          <a:xfrm rot="19385178">
            <a:off x="568870" y="1183543"/>
            <a:ext cx="1945476" cy="276999"/>
          </a:xfrm>
          <a:prstGeom prst="rect">
            <a:avLst/>
          </a:prstGeom>
          <a:noFill/>
        </p:spPr>
        <p:txBody>
          <a:bodyPr wrap="square" rtlCol="0">
            <a:spAutoFit/>
          </a:bodyPr>
          <a:lstStyle/>
          <a:p>
            <a:pPr algn="l">
              <a:spcBef>
                <a:spcPts val="1200"/>
              </a:spcBef>
            </a:pPr>
            <a:r>
              <a:rPr lang="en-US" sz="1200" b="1" dirty="0">
                <a:solidFill>
                  <a:schemeClr val="bg1"/>
                </a:solidFill>
              </a:rPr>
              <a:t>RECOMMENDED</a:t>
            </a:r>
          </a:p>
        </p:txBody>
      </p:sp>
      <p:sp>
        <p:nvSpPr>
          <p:cNvPr id="10" name="Title 2">
            <a:extLst>
              <a:ext uri="{FF2B5EF4-FFF2-40B4-BE49-F238E27FC236}">
                <a16:creationId xmlns:a16="http://schemas.microsoft.com/office/drawing/2014/main" id="{E37682D2-4898-1246-AFEB-56613BDB0ED0}"/>
              </a:ext>
            </a:extLst>
          </p:cNvPr>
          <p:cNvSpPr txBox="1">
            <a:spLocks noChangeArrowheads="1"/>
          </p:cNvSpPr>
          <p:nvPr/>
        </p:nvSpPr>
        <p:spPr>
          <a:xfrm>
            <a:off x="1123732" y="0"/>
            <a:ext cx="4946832"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altLang="en-US" sz="4000" b="1" dirty="0">
                <a:solidFill>
                  <a:srgbClr val="FFFF00"/>
                </a:solidFill>
                <a:latin typeface="+mn-lt"/>
              </a:rPr>
              <a:t>Submit your ballot</a:t>
            </a:r>
          </a:p>
        </p:txBody>
      </p:sp>
      <p:pic>
        <p:nvPicPr>
          <p:cNvPr id="7" name="Picture 6">
            <a:extLst>
              <a:ext uri="{FF2B5EF4-FFF2-40B4-BE49-F238E27FC236}">
                <a16:creationId xmlns:a16="http://schemas.microsoft.com/office/drawing/2014/main" id="{12CE6952-FA83-764C-964F-C10F8E9A217C}"/>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6152391" y="2253341"/>
            <a:ext cx="2436438" cy="1905000"/>
          </a:xfrm>
          <a:prstGeom prst="rect">
            <a:avLst/>
          </a:prstGeom>
        </p:spPr>
      </p:pic>
      <p:sp>
        <p:nvSpPr>
          <p:cNvPr id="12" name="TextBox 11">
            <a:extLst>
              <a:ext uri="{FF2B5EF4-FFF2-40B4-BE49-F238E27FC236}">
                <a16:creationId xmlns:a16="http://schemas.microsoft.com/office/drawing/2014/main" id="{A652A414-78CE-DC40-99C3-168810FF04C9}"/>
              </a:ext>
            </a:extLst>
          </p:cNvPr>
          <p:cNvSpPr txBox="1"/>
          <p:nvPr/>
        </p:nvSpPr>
        <p:spPr>
          <a:xfrm>
            <a:off x="435426" y="6452252"/>
            <a:ext cx="8338456" cy="307777"/>
          </a:xfrm>
          <a:prstGeom prst="rect">
            <a:avLst/>
          </a:prstGeom>
          <a:solidFill>
            <a:schemeClr val="bg1">
              <a:lumMod val="95000"/>
            </a:schemeClr>
          </a:solidFill>
        </p:spPr>
        <p:txBody>
          <a:bodyPr wrap="square" rtlCol="0">
            <a:spAutoFit/>
          </a:bodyPr>
          <a:lstStyle/>
          <a:p>
            <a:pPr algn="l">
              <a:spcBef>
                <a:spcPts val="1200"/>
              </a:spcBef>
            </a:pPr>
            <a:r>
              <a:rPr lang="en-US" sz="1400" i="1" dirty="0"/>
              <a:t>Ballots can be delivered in person on or before Election Day to Co. Board of Elections, 300 Halls Mill Rd., Freehold</a:t>
            </a:r>
          </a:p>
        </p:txBody>
      </p:sp>
    </p:spTree>
    <p:extLst>
      <p:ext uri="{BB962C8B-B14F-4D97-AF65-F5344CB8AC3E}">
        <p14:creationId xmlns:p14="http://schemas.microsoft.com/office/powerpoint/2010/main" val="3388741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6" grpId="0"/>
      <p:bldP spid="11" grpId="0"/>
      <p:bldP spid="18" grpId="0" animBg="1"/>
      <p:bldP spid="19" grpId="0" animBg="1"/>
      <p:bldP spid="2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082F4737-0BC8-C740-BC64-DC37063A6C3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539153" y="1161980"/>
            <a:ext cx="3225940" cy="3225940"/>
          </a:xfrm>
          <a:prstGeom prst="rect">
            <a:avLst/>
          </a:prstGeom>
        </p:spPr>
      </p:pic>
      <p:sp>
        <p:nvSpPr>
          <p:cNvPr id="13" name="TextBox 12">
            <a:extLst>
              <a:ext uri="{FF2B5EF4-FFF2-40B4-BE49-F238E27FC236}">
                <a16:creationId xmlns:a16="http://schemas.microsoft.com/office/drawing/2014/main" id="{C6431927-4FCD-F240-AE23-253AB1943A17}"/>
              </a:ext>
            </a:extLst>
          </p:cNvPr>
          <p:cNvSpPr txBox="1"/>
          <p:nvPr/>
        </p:nvSpPr>
        <p:spPr>
          <a:xfrm>
            <a:off x="904365" y="1873080"/>
            <a:ext cx="7774577" cy="3585597"/>
          </a:xfrm>
          <a:prstGeom prst="rect">
            <a:avLst/>
          </a:prstGeom>
          <a:noFill/>
        </p:spPr>
        <p:txBody>
          <a:bodyPr wrap="square" rtlCol="0">
            <a:spAutoFit/>
          </a:bodyPr>
          <a:lstStyle/>
          <a:p>
            <a:pPr marL="342900" indent="-342900">
              <a:spcBef>
                <a:spcPts val="600"/>
              </a:spcBef>
              <a:buFont typeface="Arial" panose="020B0604020202020204" pitchFamily="34" charset="0"/>
              <a:buChar char="•"/>
            </a:pPr>
            <a:r>
              <a:rPr lang="en-US" sz="2000" b="1" dirty="0">
                <a:cs typeface="Apple Chancery" panose="03020702040506060504" pitchFamily="66" charset="-79"/>
              </a:rPr>
              <a:t>President</a:t>
            </a:r>
            <a:r>
              <a:rPr lang="en-US" sz="2000" dirty="0">
                <a:cs typeface="Apple Chancery" panose="03020702040506060504" pitchFamily="66" charset="-79"/>
              </a:rPr>
              <a:t> </a:t>
            </a:r>
          </a:p>
          <a:p>
            <a:pPr marL="342900" indent="-342900">
              <a:spcBef>
                <a:spcPts val="600"/>
              </a:spcBef>
              <a:buFont typeface="Arial" panose="020B0604020202020204" pitchFamily="34" charset="0"/>
              <a:buChar char="•"/>
            </a:pPr>
            <a:r>
              <a:rPr lang="en-US" sz="2000" b="1" dirty="0">
                <a:cs typeface="Apple Chancery" panose="03020702040506060504" pitchFamily="66" charset="-79"/>
              </a:rPr>
              <a:t>U.S. Senate </a:t>
            </a:r>
          </a:p>
          <a:p>
            <a:pPr marL="342900" indent="-342900">
              <a:spcBef>
                <a:spcPts val="600"/>
              </a:spcBef>
              <a:buFont typeface="Arial" panose="020B0604020202020204" pitchFamily="34" charset="0"/>
              <a:buChar char="•"/>
            </a:pPr>
            <a:r>
              <a:rPr lang="en-US" sz="2000" b="1" dirty="0">
                <a:cs typeface="Apple Chancery" panose="03020702040506060504" pitchFamily="66" charset="-79"/>
              </a:rPr>
              <a:t>House of Representatives</a:t>
            </a:r>
          </a:p>
          <a:p>
            <a:pPr marL="401637" indent="-342900">
              <a:spcBef>
                <a:spcPts val="600"/>
              </a:spcBef>
              <a:buFont typeface="Arial" panose="020B0604020202020204" pitchFamily="34" charset="0"/>
              <a:buChar char="•"/>
            </a:pPr>
            <a:r>
              <a:rPr lang="en-US" sz="2000" b="1" dirty="0">
                <a:cs typeface="Apple Chancery" panose="03020702040506060504" pitchFamily="66" charset="-79"/>
              </a:rPr>
              <a:t>County Clerk </a:t>
            </a:r>
          </a:p>
          <a:p>
            <a:pPr marL="401637" indent="-342900">
              <a:spcBef>
                <a:spcPts val="600"/>
              </a:spcBef>
              <a:buFont typeface="Arial" panose="020B0604020202020204" pitchFamily="34" charset="0"/>
              <a:buChar char="•"/>
            </a:pPr>
            <a:r>
              <a:rPr lang="en-US" sz="2000" b="1" dirty="0">
                <a:cs typeface="Apple Chancery" panose="03020702040506060504" pitchFamily="66" charset="-79"/>
              </a:rPr>
              <a:t>Two Freeholders </a:t>
            </a:r>
          </a:p>
          <a:p>
            <a:pPr marL="401637" indent="-342900">
              <a:spcBef>
                <a:spcPts val="600"/>
              </a:spcBef>
              <a:buFont typeface="Arial" panose="020B0604020202020204" pitchFamily="34" charset="0"/>
              <a:buChar char="•"/>
            </a:pPr>
            <a:r>
              <a:rPr lang="en-US" sz="2000" b="1" dirty="0">
                <a:cs typeface="Apple Chancery" panose="03020702040506060504" pitchFamily="66" charset="-79"/>
              </a:rPr>
              <a:t>Municipal and School Board offices</a:t>
            </a:r>
          </a:p>
          <a:p>
            <a:pPr marL="342900" indent="-342900">
              <a:spcBef>
                <a:spcPts val="600"/>
              </a:spcBef>
              <a:buFont typeface="Arial" panose="020B0604020202020204" pitchFamily="34" charset="0"/>
              <a:buChar char="•"/>
            </a:pPr>
            <a:r>
              <a:rPr lang="en-US" sz="2000" b="1" dirty="0">
                <a:cs typeface="Apple Chancery" panose="03020702040506060504" pitchFamily="66" charset="-79"/>
              </a:rPr>
              <a:t>Three NJ Constitutional Ballot Questions</a:t>
            </a:r>
          </a:p>
          <a:p>
            <a:pPr marL="800100" lvl="1" indent="-169863">
              <a:spcBef>
                <a:spcPts val="600"/>
              </a:spcBef>
              <a:buFont typeface="+mj-lt"/>
              <a:buAutoNum type="arabicPeriod"/>
            </a:pPr>
            <a:r>
              <a:rPr lang="en-US" sz="1400" dirty="0">
                <a:solidFill>
                  <a:prstClr val="black"/>
                </a:solidFill>
              </a:rPr>
              <a:t>  Extend the property tax deduction and exemption to Peacetime Veterans</a:t>
            </a:r>
          </a:p>
          <a:p>
            <a:pPr marL="800100" lvl="1" indent="-169863">
              <a:spcBef>
                <a:spcPts val="600"/>
              </a:spcBef>
              <a:buFont typeface="+mj-lt"/>
              <a:buAutoNum type="arabicPeriod"/>
            </a:pPr>
            <a:r>
              <a:rPr lang="en-US" sz="1400" dirty="0">
                <a:solidFill>
                  <a:prstClr val="black"/>
                </a:solidFill>
              </a:rPr>
              <a:t>  Legalize recreational marijuana</a:t>
            </a:r>
          </a:p>
          <a:p>
            <a:pPr marL="800100" lvl="1" indent="-169863">
              <a:spcBef>
                <a:spcPts val="600"/>
              </a:spcBef>
              <a:buFont typeface="+mj-lt"/>
              <a:buAutoNum type="arabicPeriod"/>
            </a:pPr>
            <a:r>
              <a:rPr lang="en-US" sz="1400" dirty="0">
                <a:solidFill>
                  <a:prstClr val="black"/>
                </a:solidFill>
              </a:rPr>
              <a:t>  Reschedule redistricting if Census data is delayed</a:t>
            </a:r>
            <a:endParaRPr lang="en-US" sz="2000" b="1" dirty="0">
              <a:cs typeface="Apple Chancery" panose="03020702040506060504" pitchFamily="66" charset="-79"/>
            </a:endParaRPr>
          </a:p>
        </p:txBody>
      </p:sp>
      <p:sp>
        <p:nvSpPr>
          <p:cNvPr id="9" name="Rectangle 8">
            <a:extLst>
              <a:ext uri="{FF2B5EF4-FFF2-40B4-BE49-F238E27FC236}">
                <a16:creationId xmlns:a16="http://schemas.microsoft.com/office/drawing/2014/main" id="{291AEC97-EBC8-FE44-8C48-9D88CBCB0145}"/>
              </a:ext>
            </a:extLst>
          </p:cNvPr>
          <p:cNvSpPr/>
          <p:nvPr/>
        </p:nvSpPr>
        <p:spPr>
          <a:xfrm>
            <a:off x="0" y="0"/>
            <a:ext cx="9144000" cy="1665743"/>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1">
            <a:extLst>
              <a:ext uri="{FF2B5EF4-FFF2-40B4-BE49-F238E27FC236}">
                <a16:creationId xmlns:a16="http://schemas.microsoft.com/office/drawing/2014/main" id="{C1B372AE-F9CC-5A44-A8F5-4F0E56D32881}"/>
              </a:ext>
            </a:extLst>
          </p:cNvPr>
          <p:cNvPicPr>
            <a:picLocks noChangeAspect="1"/>
          </p:cNvPicPr>
          <p:nvPr/>
        </p:nvPicPr>
        <p:blipFill>
          <a:blip r:embed="rId4" cstate="email">
            <a:extLst>
              <a:ext uri="{BEBA8EAE-BF5A-486C-A8C5-ECC9F3942E4B}">
                <a14:imgProps xmlns:a14="http://schemas.microsoft.com/office/drawing/2010/main">
                  <a14:imgLayer r:embed="rId5">
                    <a14:imgEffect>
                      <a14:backgroundRemoval t="10000" b="90000" l="10000" r="90000">
                        <a14:foregroundMark x1="24784" y1="19075" x2="13833" y2="35549"/>
                        <a14:foregroundMark x1="13833" y1="35549" x2="13256" y2="55491"/>
                        <a14:foregroundMark x1="13256" y1="55491" x2="15850" y2="35838"/>
                        <a14:foregroundMark x1="15850" y1="35838" x2="13833" y2="56069"/>
                        <a14:foregroundMark x1="13833" y1="56069" x2="16138" y2="62717"/>
                        <a14:foregroundMark x1="67147" y1="13295" x2="67147" y2="13295"/>
                        <a14:foregroundMark x1="74476" y1="21676" x2="76337" y2="23127"/>
                        <a14:foregroundMark x1="62248" y1="12139" x2="74476" y2="21676"/>
                        <a14:foregroundMark x1="78718" y1="25770" x2="88184" y2="41329"/>
                        <a14:foregroundMark x1="88184" y1="41329" x2="89049" y2="49711"/>
                        <a14:foregroundMark x1="79906" y1="24835" x2="82133" y2="26590"/>
                        <a14:foregroundMark x1="75896" y1="21676" x2="76847" y2="22425"/>
                        <a14:foregroundMark x1="65994" y1="13873" x2="75896" y2="21676"/>
                        <a14:foregroundMark x1="82133" y1="26590" x2="87608" y2="35838"/>
                        <a14:foregroundMark x1="58790" y1="25145" x2="75216" y2="38728"/>
                        <a14:foregroundMark x1="75216" y1="38728" x2="77810" y2="47110"/>
                        <a14:foregroundMark x1="63977" y1="25434" x2="74640" y2="37572"/>
                        <a14:foregroundMark x1="64265" y1="24855" x2="75504" y2="32948"/>
                        <a14:foregroundMark x1="59654" y1="31792" x2="59654" y2="31792"/>
                        <a14:foregroundMark x1="60231" y1="30925" x2="63112" y2="34971"/>
                        <a14:foregroundMark x1="65994" y1="38439" x2="64841" y2="37861"/>
                        <a14:foregroundMark x1="14986" y1="32659" x2="14409" y2="52601"/>
                        <a14:foregroundMark x1="14409" y1="52601" x2="19308" y2="67341"/>
                        <a14:foregroundMark x1="79334" y1="21273" x2="80040" y2="21633"/>
                        <a14:foregroundMark x1="63112" y1="13006" x2="77916" y2="20550"/>
                        <a14:foregroundMark x1="81411" y1="23648" x2="88473" y2="40173"/>
                        <a14:foregroundMark x1="88473" y1="40173" x2="89625" y2="50000"/>
                        <a14:foregroundMark x1="65994" y1="13584" x2="65994" y2="13584"/>
                        <a14:foregroundMark x1="64553" y1="13873" x2="66571" y2="15318"/>
                        <a14:backgroundMark x1="78098" y1="21098" x2="77810" y2="19075"/>
                        <a14:backgroundMark x1="79251" y1="22254" x2="80980" y2="23988"/>
                        <a14:backgroundMark x1="78386" y1="21676" x2="78386" y2="21676"/>
                        <a14:backgroundMark x1="77810" y1="21098" x2="79251" y2="21387"/>
                      </a14:backgroundRemoval>
                    </a14:imgEffect>
                  </a14:imgLayer>
                </a14:imgProps>
              </a:ext>
              <a:ext uri="{28A0092B-C50C-407E-A947-70E740481C1C}">
                <a14:useLocalDpi xmlns:a14="http://schemas.microsoft.com/office/drawing/2010/main"/>
              </a:ext>
            </a:extLst>
          </a:blip>
          <a:srcRect/>
          <a:stretch>
            <a:fillRect/>
          </a:stretch>
        </p:blipFill>
        <p:spPr bwMode="auto">
          <a:xfrm>
            <a:off x="7312270" y="2730340"/>
            <a:ext cx="1477763" cy="1473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5D5ACE82-72C4-014E-847F-ABDE87639534}"/>
              </a:ext>
            </a:extLst>
          </p:cNvPr>
          <p:cNvSpPr txBox="1"/>
          <p:nvPr/>
        </p:nvSpPr>
        <p:spPr>
          <a:xfrm>
            <a:off x="7347473" y="6336254"/>
            <a:ext cx="1409252" cy="344245"/>
          </a:xfrm>
          <a:prstGeom prst="rect">
            <a:avLst/>
          </a:prstGeom>
          <a:noFill/>
        </p:spPr>
        <p:txBody>
          <a:bodyPr wrap="square" rtlCol="0">
            <a:spAutoFit/>
          </a:bodyPr>
          <a:lstStyle/>
          <a:p>
            <a:pPr algn="r">
              <a:spcBef>
                <a:spcPts val="1200"/>
              </a:spcBef>
            </a:pPr>
            <a:fld id="{95F30B29-7024-AC44-A987-9C5C3AE9A395}" type="slidenum">
              <a:rPr lang="en-US" sz="1600" smtClean="0"/>
              <a:t>2</a:t>
            </a:fld>
            <a:endParaRPr lang="en-US" sz="1600" dirty="0"/>
          </a:p>
        </p:txBody>
      </p:sp>
      <p:sp>
        <p:nvSpPr>
          <p:cNvPr id="11" name="TextBox 10">
            <a:extLst>
              <a:ext uri="{FF2B5EF4-FFF2-40B4-BE49-F238E27FC236}">
                <a16:creationId xmlns:a16="http://schemas.microsoft.com/office/drawing/2014/main" id="{F2BE87EE-5D7F-DE44-8721-318572AB5FEA}"/>
              </a:ext>
            </a:extLst>
          </p:cNvPr>
          <p:cNvSpPr txBox="1"/>
          <p:nvPr/>
        </p:nvSpPr>
        <p:spPr>
          <a:xfrm>
            <a:off x="307121" y="335903"/>
            <a:ext cx="8560834" cy="1015663"/>
          </a:xfrm>
          <a:prstGeom prst="rect">
            <a:avLst/>
          </a:prstGeom>
          <a:noFill/>
        </p:spPr>
        <p:txBody>
          <a:bodyPr wrap="square" rtlCol="0">
            <a:spAutoFit/>
          </a:bodyPr>
          <a:lstStyle/>
          <a:p>
            <a:r>
              <a:rPr lang="en-US" sz="2000" dirty="0">
                <a:solidFill>
                  <a:srgbClr val="FFFF00"/>
                </a:solidFill>
              </a:rPr>
              <a:t>The 2020 General Election</a:t>
            </a:r>
          </a:p>
          <a:p>
            <a:r>
              <a:rPr lang="en-US" sz="4000" b="1" dirty="0">
                <a:solidFill>
                  <a:srgbClr val="FFFF00"/>
                </a:solidFill>
              </a:rPr>
              <a:t>Voters face important choices</a:t>
            </a:r>
          </a:p>
        </p:txBody>
      </p:sp>
    </p:spTree>
    <p:extLst>
      <p:ext uri="{BB962C8B-B14F-4D97-AF65-F5344CB8AC3E}">
        <p14:creationId xmlns:p14="http://schemas.microsoft.com/office/powerpoint/2010/main" val="27454641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4A5B6E1-1812-AA4A-8300-F1597F162A9B}"/>
              </a:ext>
            </a:extLst>
          </p:cNvPr>
          <p:cNvSpPr/>
          <p:nvPr/>
        </p:nvSpPr>
        <p:spPr>
          <a:xfrm>
            <a:off x="0" y="0"/>
            <a:ext cx="9144000" cy="149127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930313EE-A7A7-4044-BC57-BFB15B88AC9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758152" y="262576"/>
            <a:ext cx="1955554" cy="783077"/>
          </a:xfrm>
          <a:prstGeom prst="rect">
            <a:avLst/>
          </a:prstGeom>
        </p:spPr>
      </p:pic>
      <p:sp>
        <p:nvSpPr>
          <p:cNvPr id="4" name="Footer Placeholder 3">
            <a:extLst>
              <a:ext uri="{FF2B5EF4-FFF2-40B4-BE49-F238E27FC236}">
                <a16:creationId xmlns:a16="http://schemas.microsoft.com/office/drawing/2014/main" id="{DFA6F312-8384-3A4B-BB5D-A4C6C1629574}"/>
              </a:ext>
            </a:extLst>
          </p:cNvPr>
          <p:cNvSpPr>
            <a:spLocks noGrp="1"/>
          </p:cNvSpPr>
          <p:nvPr>
            <p:ph type="ftr" sz="quarter" idx="11"/>
          </p:nvPr>
        </p:nvSpPr>
        <p:spPr>
          <a:xfrm>
            <a:off x="5372100" y="6054041"/>
            <a:ext cx="3086100"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F47C82CB-FACA-FF4D-BCD3-D18434957AF0}" type="slidenum">
              <a:rPr lang="en-US" smtClean="0"/>
              <a:pPr algn="r"/>
              <a:t>20</a:t>
            </a:fld>
            <a:endParaRPr lang="en-US"/>
          </a:p>
        </p:txBody>
      </p:sp>
      <p:pic>
        <p:nvPicPr>
          <p:cNvPr id="15" name="Picture 14" descr="A sign on the side of a road&#10;&#10;Description automatically generated">
            <a:extLst>
              <a:ext uri="{FF2B5EF4-FFF2-40B4-BE49-F238E27FC236}">
                <a16:creationId xmlns:a16="http://schemas.microsoft.com/office/drawing/2014/main" id="{AB992E62-686F-BD43-9A58-BF08A7BA58F0}"/>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15062" r="10385"/>
          <a:stretch/>
        </p:blipFill>
        <p:spPr>
          <a:xfrm>
            <a:off x="5127811" y="1623954"/>
            <a:ext cx="3083860" cy="4436187"/>
          </a:xfrm>
          <a:prstGeom prst="rect">
            <a:avLst/>
          </a:prstGeom>
          <a:ln>
            <a:noFill/>
          </a:ln>
          <a:effectLst>
            <a:outerShdw blurRad="292100" dist="139700" dir="2700000" algn="tl" rotWithShape="0">
              <a:srgbClr val="333333">
                <a:alpha val="65000"/>
              </a:srgbClr>
            </a:outerShdw>
          </a:effectLst>
        </p:spPr>
      </p:pic>
      <p:sp>
        <p:nvSpPr>
          <p:cNvPr id="18" name="TextBox 17">
            <a:extLst>
              <a:ext uri="{FF2B5EF4-FFF2-40B4-BE49-F238E27FC236}">
                <a16:creationId xmlns:a16="http://schemas.microsoft.com/office/drawing/2014/main" id="{97BDC572-9622-3847-8E8D-DDD6B45FDE6A}"/>
              </a:ext>
            </a:extLst>
          </p:cNvPr>
          <p:cNvSpPr txBox="1"/>
          <p:nvPr/>
        </p:nvSpPr>
        <p:spPr>
          <a:xfrm>
            <a:off x="384203" y="1882133"/>
            <a:ext cx="4147456" cy="2046714"/>
          </a:xfrm>
          <a:prstGeom prst="rect">
            <a:avLst/>
          </a:prstGeom>
          <a:solidFill>
            <a:schemeClr val="bg1"/>
          </a:solidFill>
        </p:spPr>
        <p:txBody>
          <a:bodyPr wrap="square" rtlCol="0">
            <a:spAutoFit/>
          </a:bodyPr>
          <a:lstStyle/>
          <a:p>
            <a:pPr marL="285750" indent="-285750">
              <a:spcBef>
                <a:spcPts val="900"/>
              </a:spcBef>
              <a:buFont typeface="Arial" panose="020B0604020202020204" pitchFamily="34" charset="0"/>
              <a:buChar char="•"/>
            </a:pPr>
            <a:r>
              <a:rPr lang="en-US" sz="2400" dirty="0"/>
              <a:t>Locations announced by 9/15</a:t>
            </a:r>
            <a:br>
              <a:rPr lang="en-US" sz="2400" dirty="0"/>
            </a:br>
            <a:r>
              <a:rPr lang="en-US" sz="2000" i="1" dirty="0" err="1">
                <a:hlinkClick r:id="rId5"/>
              </a:rPr>
              <a:t>MonmouthCountyVotes.com</a:t>
            </a:r>
            <a:r>
              <a:rPr lang="en-US" sz="2000" i="1" dirty="0">
                <a:hlinkClick r:id="rId5"/>
              </a:rPr>
              <a:t> </a:t>
            </a:r>
            <a:endParaRPr lang="en-US" sz="2400" i="1" dirty="0"/>
          </a:p>
          <a:p>
            <a:pPr marL="285750" indent="-285750">
              <a:spcBef>
                <a:spcPts val="900"/>
              </a:spcBef>
              <a:buFont typeface="Arial" panose="020B0604020202020204" pitchFamily="34" charset="0"/>
              <a:buChar char="•"/>
            </a:pPr>
            <a:r>
              <a:rPr lang="en-US" sz="2400" dirty="0"/>
              <a:t>17 in Monmouth Co. </a:t>
            </a:r>
            <a:br>
              <a:rPr lang="en-US" sz="2400" dirty="0"/>
            </a:br>
            <a:r>
              <a:rPr lang="en-US" sz="2400" dirty="0"/>
              <a:t>(</a:t>
            </a:r>
            <a:r>
              <a:rPr lang="en-US" sz="2000" i="1" dirty="0"/>
              <a:t>pending state approval)</a:t>
            </a:r>
          </a:p>
          <a:p>
            <a:pPr marL="285750" indent="-285750">
              <a:spcBef>
                <a:spcPts val="900"/>
              </a:spcBef>
              <a:buFont typeface="Arial" panose="020B0604020202020204" pitchFamily="34" charset="0"/>
              <a:buChar char="•"/>
            </a:pPr>
            <a:r>
              <a:rPr lang="en-US" sz="2000" i="1" dirty="0"/>
              <a:t>Installed by 9/22</a:t>
            </a:r>
          </a:p>
        </p:txBody>
      </p:sp>
      <p:sp>
        <p:nvSpPr>
          <p:cNvPr id="10" name="Title 2">
            <a:extLst>
              <a:ext uri="{FF2B5EF4-FFF2-40B4-BE49-F238E27FC236}">
                <a16:creationId xmlns:a16="http://schemas.microsoft.com/office/drawing/2014/main" id="{E37682D2-4898-1246-AFEB-56613BDB0ED0}"/>
              </a:ext>
            </a:extLst>
          </p:cNvPr>
          <p:cNvSpPr txBox="1">
            <a:spLocks noChangeArrowheads="1"/>
          </p:cNvSpPr>
          <p:nvPr/>
        </p:nvSpPr>
        <p:spPr>
          <a:xfrm>
            <a:off x="281049" y="125506"/>
            <a:ext cx="6854856"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altLang="en-US" sz="3600" b="1" dirty="0">
                <a:solidFill>
                  <a:srgbClr val="FFFF00"/>
                </a:solidFill>
                <a:latin typeface="+mn-lt"/>
              </a:rPr>
              <a:t>Monmouth County Drop Boxes</a:t>
            </a:r>
          </a:p>
        </p:txBody>
      </p:sp>
    </p:spTree>
    <p:extLst>
      <p:ext uri="{BB962C8B-B14F-4D97-AF65-F5344CB8AC3E}">
        <p14:creationId xmlns:p14="http://schemas.microsoft.com/office/powerpoint/2010/main" val="17226624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A close up of text on a white background&#10;&#10;Description automatically generated">
            <a:extLst>
              <a:ext uri="{FF2B5EF4-FFF2-40B4-BE49-F238E27FC236}">
                <a16:creationId xmlns:a16="http://schemas.microsoft.com/office/drawing/2014/main" id="{F299503F-07C8-D24F-ABA8-62B3DA5D8B8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5400000">
            <a:off x="1181469" y="1951543"/>
            <a:ext cx="2244887" cy="3838704"/>
          </a:xfrm>
          <a:prstGeom prst="rect">
            <a:avLst/>
          </a:prstGeom>
          <a:ln>
            <a:solidFill>
              <a:schemeClr val="bg1">
                <a:lumMod val="50000"/>
              </a:schemeClr>
            </a:solidFill>
          </a:ln>
        </p:spPr>
      </p:pic>
      <p:sp>
        <p:nvSpPr>
          <p:cNvPr id="3" name="Footer Placeholder 2">
            <a:extLst>
              <a:ext uri="{FF2B5EF4-FFF2-40B4-BE49-F238E27FC236}">
                <a16:creationId xmlns:a16="http://schemas.microsoft.com/office/drawing/2014/main" id="{4658FA02-E2E5-124C-92DC-7FABD4443F9E}"/>
              </a:ext>
            </a:extLst>
          </p:cNvPr>
          <p:cNvSpPr>
            <a:spLocks noGrp="1"/>
          </p:cNvSpPr>
          <p:nvPr>
            <p:ph type="ftr" sz="quarter" idx="11"/>
          </p:nvPr>
        </p:nvSpPr>
        <p:spPr>
          <a:xfrm>
            <a:off x="5372100" y="6173787"/>
            <a:ext cx="3086100"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F47C82CB-FACA-FF4D-BCD3-D18434957AF0}" type="slidenum">
              <a:rPr lang="en-US" smtClean="0"/>
              <a:pPr algn="r"/>
              <a:t>21</a:t>
            </a:fld>
            <a:endParaRPr lang="en-US" dirty="0"/>
          </a:p>
        </p:txBody>
      </p:sp>
      <p:sp>
        <p:nvSpPr>
          <p:cNvPr id="12" name="Rectangle 11">
            <a:extLst>
              <a:ext uri="{FF2B5EF4-FFF2-40B4-BE49-F238E27FC236}">
                <a16:creationId xmlns:a16="http://schemas.microsoft.com/office/drawing/2014/main" id="{FB46C07C-E910-9942-AF17-FDA926E02284}"/>
              </a:ext>
            </a:extLst>
          </p:cNvPr>
          <p:cNvSpPr/>
          <p:nvPr/>
        </p:nvSpPr>
        <p:spPr>
          <a:xfrm>
            <a:off x="-5387" y="1570"/>
            <a:ext cx="9144000" cy="149127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00"/>
              </a:solidFill>
            </a:endParaRPr>
          </a:p>
        </p:txBody>
      </p:sp>
      <p:sp>
        <p:nvSpPr>
          <p:cNvPr id="13" name="Title 2">
            <a:extLst>
              <a:ext uri="{FF2B5EF4-FFF2-40B4-BE49-F238E27FC236}">
                <a16:creationId xmlns:a16="http://schemas.microsoft.com/office/drawing/2014/main" id="{5AFDEE7C-1B9F-4A47-AD00-7AAA3DB949B9}"/>
              </a:ext>
            </a:extLst>
          </p:cNvPr>
          <p:cNvSpPr txBox="1">
            <a:spLocks noChangeArrowheads="1"/>
          </p:cNvSpPr>
          <p:nvPr/>
        </p:nvSpPr>
        <p:spPr>
          <a:xfrm>
            <a:off x="410975" y="153825"/>
            <a:ext cx="5656540"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altLang="en-US" sz="4000" b="1" dirty="0">
                <a:solidFill>
                  <a:srgbClr val="FFFF00"/>
                </a:solidFill>
                <a:latin typeface="+mn-lt"/>
              </a:rPr>
              <a:t>If you use a “bearer”</a:t>
            </a:r>
          </a:p>
        </p:txBody>
      </p:sp>
      <p:pic>
        <p:nvPicPr>
          <p:cNvPr id="14" name="Picture 13">
            <a:extLst>
              <a:ext uri="{FF2B5EF4-FFF2-40B4-BE49-F238E27FC236}">
                <a16:creationId xmlns:a16="http://schemas.microsoft.com/office/drawing/2014/main" id="{8677C8F2-5E01-4247-AD8A-EB37D78774E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116258" y="262576"/>
            <a:ext cx="2597448" cy="1040116"/>
          </a:xfrm>
          <a:prstGeom prst="rect">
            <a:avLst/>
          </a:prstGeom>
        </p:spPr>
      </p:pic>
      <p:sp>
        <p:nvSpPr>
          <p:cNvPr id="15" name="TextBox 14">
            <a:extLst>
              <a:ext uri="{FF2B5EF4-FFF2-40B4-BE49-F238E27FC236}">
                <a16:creationId xmlns:a16="http://schemas.microsoft.com/office/drawing/2014/main" id="{3B33A27E-5D3C-7B41-B375-AE1017A41E2F}"/>
              </a:ext>
            </a:extLst>
          </p:cNvPr>
          <p:cNvSpPr txBox="1"/>
          <p:nvPr/>
        </p:nvSpPr>
        <p:spPr>
          <a:xfrm>
            <a:off x="256017" y="1589518"/>
            <a:ext cx="8383426" cy="707886"/>
          </a:xfrm>
          <a:prstGeom prst="rect">
            <a:avLst/>
          </a:prstGeom>
          <a:noFill/>
        </p:spPr>
        <p:txBody>
          <a:bodyPr wrap="square" rtlCol="0">
            <a:spAutoFit/>
          </a:bodyPr>
          <a:lstStyle/>
          <a:p>
            <a:pPr algn="l">
              <a:spcBef>
                <a:spcPts val="1200"/>
              </a:spcBef>
            </a:pPr>
            <a:r>
              <a:rPr lang="en-US" sz="2000">
                <a:solidFill>
                  <a:srgbClr val="C00000"/>
                </a:solidFill>
              </a:rPr>
              <a:t>If someone else mails or drops off your ballot, they must fill in the “Bearer” information on the outside envelope.</a:t>
            </a:r>
          </a:p>
        </p:txBody>
      </p:sp>
      <p:pic>
        <p:nvPicPr>
          <p:cNvPr id="18" name="Picture 17" descr="A close up of text on a white background&#10;&#10;Description automatically generated">
            <a:extLst>
              <a:ext uri="{FF2B5EF4-FFF2-40B4-BE49-F238E27FC236}">
                <a16:creationId xmlns:a16="http://schemas.microsoft.com/office/drawing/2014/main" id="{11D8C7C4-2EDC-9B45-A126-C0C86D06EC49}"/>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rot="10800000">
            <a:off x="4785640" y="2269351"/>
            <a:ext cx="3384138" cy="3840889"/>
          </a:xfrm>
          <a:prstGeom prst="rect">
            <a:avLst/>
          </a:prstGeom>
        </p:spPr>
      </p:pic>
      <p:sp>
        <p:nvSpPr>
          <p:cNvPr id="20" name="Oval 19">
            <a:extLst>
              <a:ext uri="{FF2B5EF4-FFF2-40B4-BE49-F238E27FC236}">
                <a16:creationId xmlns:a16="http://schemas.microsoft.com/office/drawing/2014/main" id="{4D2C0751-E1C7-BA46-A2FC-06CA31C9DC47}"/>
              </a:ext>
            </a:extLst>
          </p:cNvPr>
          <p:cNvSpPr/>
          <p:nvPr/>
        </p:nvSpPr>
        <p:spPr>
          <a:xfrm>
            <a:off x="256374" y="2478280"/>
            <a:ext cx="2264635" cy="1709159"/>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Arrow Connector 24">
            <a:extLst>
              <a:ext uri="{FF2B5EF4-FFF2-40B4-BE49-F238E27FC236}">
                <a16:creationId xmlns:a16="http://schemas.microsoft.com/office/drawing/2014/main" id="{1B0D2D2B-A946-B047-8126-3E7859E37764}"/>
              </a:ext>
            </a:extLst>
          </p:cNvPr>
          <p:cNvCxnSpPr>
            <a:cxnSpLocks/>
          </p:cNvCxnSpPr>
          <p:nvPr/>
        </p:nvCxnSpPr>
        <p:spPr>
          <a:xfrm>
            <a:off x="2521009" y="3213220"/>
            <a:ext cx="3392681" cy="564021"/>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nvGrpSpPr>
          <p:cNvPr id="7" name="Group 6">
            <a:extLst>
              <a:ext uri="{FF2B5EF4-FFF2-40B4-BE49-F238E27FC236}">
                <a16:creationId xmlns:a16="http://schemas.microsoft.com/office/drawing/2014/main" id="{BAFC2AD0-134C-CF44-B1D2-ACC1279846EA}"/>
              </a:ext>
            </a:extLst>
          </p:cNvPr>
          <p:cNvGrpSpPr/>
          <p:nvPr/>
        </p:nvGrpSpPr>
        <p:grpSpPr>
          <a:xfrm>
            <a:off x="1943948" y="4741333"/>
            <a:ext cx="2722880" cy="1822027"/>
            <a:chOff x="1943948" y="4741333"/>
            <a:chExt cx="2722880" cy="1822027"/>
          </a:xfrm>
        </p:grpSpPr>
        <p:sp>
          <p:nvSpPr>
            <p:cNvPr id="4" name="Explosion 1 3">
              <a:extLst>
                <a:ext uri="{FF2B5EF4-FFF2-40B4-BE49-F238E27FC236}">
                  <a16:creationId xmlns:a16="http://schemas.microsoft.com/office/drawing/2014/main" id="{3AE25412-7528-E74F-9557-36360AC9856A}"/>
                </a:ext>
              </a:extLst>
            </p:cNvPr>
            <p:cNvSpPr/>
            <p:nvPr/>
          </p:nvSpPr>
          <p:spPr>
            <a:xfrm>
              <a:off x="1943948" y="4741333"/>
              <a:ext cx="2722880" cy="1822027"/>
            </a:xfrm>
            <a:prstGeom prst="irregularSeal1">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598DCFBD-B77B-C749-96F0-AF907BE2BB58}"/>
                </a:ext>
              </a:extLst>
            </p:cNvPr>
            <p:cNvSpPr txBox="1"/>
            <p:nvPr/>
          </p:nvSpPr>
          <p:spPr>
            <a:xfrm>
              <a:off x="2343573" y="5317067"/>
              <a:ext cx="1950720" cy="523220"/>
            </a:xfrm>
            <a:prstGeom prst="rect">
              <a:avLst/>
            </a:prstGeom>
            <a:noFill/>
          </p:spPr>
          <p:txBody>
            <a:bodyPr wrap="square" rtlCol="0">
              <a:spAutoFit/>
            </a:bodyPr>
            <a:lstStyle/>
            <a:p>
              <a:pPr algn="ctr">
                <a:spcBef>
                  <a:spcPts val="1200"/>
                </a:spcBef>
              </a:pPr>
              <a:r>
                <a:rPr lang="en-US" sz="1400" b="1" dirty="0">
                  <a:solidFill>
                    <a:srgbClr val="FFFF00"/>
                  </a:solidFill>
                </a:rPr>
                <a:t>Bearer can deliver no more than three ballots</a:t>
              </a:r>
            </a:p>
          </p:txBody>
        </p:sp>
      </p:grpSp>
    </p:spTree>
    <p:extLst>
      <p:ext uri="{BB962C8B-B14F-4D97-AF65-F5344CB8AC3E}">
        <p14:creationId xmlns:p14="http://schemas.microsoft.com/office/powerpoint/2010/main" val="986310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4A5B6E1-1812-AA4A-8300-F1597F162A9B}"/>
              </a:ext>
            </a:extLst>
          </p:cNvPr>
          <p:cNvSpPr/>
          <p:nvPr/>
        </p:nvSpPr>
        <p:spPr>
          <a:xfrm>
            <a:off x="0" y="0"/>
            <a:ext cx="9144000" cy="1448656"/>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itle 2">
            <a:extLst>
              <a:ext uri="{FF2B5EF4-FFF2-40B4-BE49-F238E27FC236}">
                <a16:creationId xmlns:a16="http://schemas.microsoft.com/office/drawing/2014/main" id="{E37682D2-4898-1246-AFEB-56613BDB0ED0}"/>
              </a:ext>
            </a:extLst>
          </p:cNvPr>
          <p:cNvSpPr txBox="1">
            <a:spLocks noChangeArrowheads="1"/>
          </p:cNvSpPr>
          <p:nvPr/>
        </p:nvSpPr>
        <p:spPr>
          <a:xfrm>
            <a:off x="439056" y="174171"/>
            <a:ext cx="7333343" cy="879249"/>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30000"/>
              </a:lnSpc>
            </a:pPr>
            <a:r>
              <a:rPr lang="en-US" altLang="en-US" sz="4000" b="1" dirty="0">
                <a:solidFill>
                  <a:srgbClr val="FFFF00"/>
                </a:solidFill>
                <a:latin typeface="+mn-lt"/>
              </a:rPr>
              <a:t>Are vote-by-mail ballots safe?</a:t>
            </a:r>
          </a:p>
        </p:txBody>
      </p:sp>
      <p:sp>
        <p:nvSpPr>
          <p:cNvPr id="3" name="Footer Placeholder 2">
            <a:extLst>
              <a:ext uri="{FF2B5EF4-FFF2-40B4-BE49-F238E27FC236}">
                <a16:creationId xmlns:a16="http://schemas.microsoft.com/office/drawing/2014/main" id="{4658FA02-E2E5-124C-92DC-7FABD4443F9E}"/>
              </a:ext>
            </a:extLst>
          </p:cNvPr>
          <p:cNvSpPr>
            <a:spLocks noGrp="1"/>
          </p:cNvSpPr>
          <p:nvPr>
            <p:ph type="ftr" sz="quarter" idx="11"/>
          </p:nvPr>
        </p:nvSpPr>
        <p:spPr>
          <a:xfrm>
            <a:off x="5372100" y="6173787"/>
            <a:ext cx="3086100"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F47C82CB-FACA-FF4D-BCD3-D18434957AF0}" type="slidenum">
              <a:rPr lang="en-US" smtClean="0"/>
              <a:pPr algn="r"/>
              <a:t>22</a:t>
            </a:fld>
            <a:endParaRPr lang="en-US" dirty="0"/>
          </a:p>
        </p:txBody>
      </p:sp>
      <p:sp>
        <p:nvSpPr>
          <p:cNvPr id="17" name="Content Placeholder 1">
            <a:extLst>
              <a:ext uri="{FF2B5EF4-FFF2-40B4-BE49-F238E27FC236}">
                <a16:creationId xmlns:a16="http://schemas.microsoft.com/office/drawing/2014/main" id="{93F7DEEF-9F34-814A-885A-636A3FFAFE1A}"/>
              </a:ext>
            </a:extLst>
          </p:cNvPr>
          <p:cNvSpPr txBox="1">
            <a:spLocks/>
          </p:cNvSpPr>
          <p:nvPr/>
        </p:nvSpPr>
        <p:spPr>
          <a:xfrm>
            <a:off x="349625" y="1779032"/>
            <a:ext cx="5229848" cy="81019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Wingdings" pitchFamily="2" charset="2"/>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lnSpc>
                <a:spcPct val="110000"/>
              </a:lnSpc>
              <a:spcBef>
                <a:spcPts val="600"/>
              </a:spcBef>
              <a:buFont typeface="Arial" panose="020B0604020202020204" pitchFamily="34" charset="0"/>
              <a:buChar char="•"/>
            </a:pPr>
            <a:r>
              <a:rPr lang="en-US" altLang="en-US" sz="2000" b="1" dirty="0"/>
              <a:t>The data makes the case</a:t>
            </a:r>
          </a:p>
          <a:p>
            <a:pPr marL="800100" lvl="1" indent="-342900" algn="l">
              <a:lnSpc>
                <a:spcPct val="110000"/>
              </a:lnSpc>
              <a:spcBef>
                <a:spcPts val="600"/>
              </a:spcBef>
              <a:buFont typeface="Arial" panose="020B0604020202020204" pitchFamily="34" charset="0"/>
              <a:buChar char="•"/>
            </a:pPr>
            <a:r>
              <a:rPr lang="en-US" altLang="en-US" sz="1400" dirty="0"/>
              <a:t>Since 2000, 250 million mail-in ballots cast; 143 criminal convictions for election fraud</a:t>
            </a:r>
          </a:p>
          <a:p>
            <a:pPr marL="800100" lvl="1" indent="-342900" algn="l">
              <a:lnSpc>
                <a:spcPct val="110000"/>
              </a:lnSpc>
              <a:spcBef>
                <a:spcPts val="600"/>
              </a:spcBef>
              <a:buFont typeface="Arial" panose="020B0604020202020204" pitchFamily="34" charset="0"/>
              <a:buChar char="•"/>
            </a:pPr>
            <a:r>
              <a:rPr lang="en-US" altLang="en-US" sz="1400" dirty="0"/>
              <a:t>Five states (CO, HI, OR, UT, WA) use vote-by-mail primarily; few- to-no fraud cases</a:t>
            </a:r>
            <a:br>
              <a:rPr lang="en-US" altLang="en-US" sz="1400" dirty="0"/>
            </a:br>
            <a:endParaRPr lang="en-US" altLang="en-US" sz="1400" dirty="0"/>
          </a:p>
          <a:p>
            <a:pPr marL="342900" indent="-342900" algn="l">
              <a:lnSpc>
                <a:spcPct val="110000"/>
              </a:lnSpc>
              <a:spcBef>
                <a:spcPts val="600"/>
              </a:spcBef>
              <a:buFont typeface="Arial" panose="020B0604020202020204" pitchFamily="34" charset="0"/>
              <a:buChar char="•"/>
            </a:pPr>
            <a:r>
              <a:rPr lang="en-US" altLang="en-US" sz="2000" b="1" dirty="0"/>
              <a:t>Safeguards are in place</a:t>
            </a:r>
          </a:p>
          <a:p>
            <a:pPr marL="800100" lvl="1" indent="-342900" algn="l">
              <a:lnSpc>
                <a:spcPct val="110000"/>
              </a:lnSpc>
              <a:spcBef>
                <a:spcPts val="600"/>
              </a:spcBef>
              <a:buFont typeface="Arial" panose="020B0604020202020204" pitchFamily="34" charset="0"/>
              <a:buChar char="•"/>
            </a:pPr>
            <a:r>
              <a:rPr lang="en-US" altLang="en-US" sz="1400" dirty="0"/>
              <a:t>Identity verification</a:t>
            </a:r>
          </a:p>
          <a:p>
            <a:pPr marL="800100" lvl="1" indent="-342900" algn="l">
              <a:lnSpc>
                <a:spcPct val="110000"/>
              </a:lnSpc>
              <a:spcBef>
                <a:spcPts val="600"/>
              </a:spcBef>
              <a:buFont typeface="Arial" panose="020B0604020202020204" pitchFamily="34" charset="0"/>
              <a:buChar char="•"/>
            </a:pPr>
            <a:r>
              <a:rPr lang="en-US" altLang="en-US" sz="1400" dirty="0"/>
              <a:t>Bar codes</a:t>
            </a:r>
          </a:p>
          <a:p>
            <a:pPr marL="800100" lvl="1" indent="-342900" algn="l">
              <a:lnSpc>
                <a:spcPct val="110000"/>
              </a:lnSpc>
              <a:spcBef>
                <a:spcPts val="600"/>
              </a:spcBef>
              <a:buFont typeface="Arial" panose="020B0604020202020204" pitchFamily="34" charset="0"/>
              <a:buChar char="•"/>
            </a:pPr>
            <a:r>
              <a:rPr lang="en-US" altLang="en-US" sz="1400" dirty="0"/>
              <a:t>Secure Drop Boxes</a:t>
            </a:r>
          </a:p>
          <a:p>
            <a:pPr marL="800100" lvl="1" indent="-342900" algn="l">
              <a:lnSpc>
                <a:spcPct val="110000"/>
              </a:lnSpc>
              <a:spcBef>
                <a:spcPts val="600"/>
              </a:spcBef>
              <a:buFont typeface="Arial" panose="020B0604020202020204" pitchFamily="34" charset="0"/>
              <a:buChar char="•"/>
            </a:pPr>
            <a:r>
              <a:rPr lang="en-US" altLang="en-US" sz="1400" dirty="0"/>
              <a:t>Harsh penalties</a:t>
            </a:r>
          </a:p>
          <a:p>
            <a:pPr marL="800100" lvl="1" indent="-342900" algn="l">
              <a:lnSpc>
                <a:spcPct val="110000"/>
              </a:lnSpc>
              <a:spcBef>
                <a:spcPts val="600"/>
              </a:spcBef>
              <a:buFont typeface="Arial" panose="020B0604020202020204" pitchFamily="34" charset="0"/>
              <a:buChar char="•"/>
            </a:pPr>
            <a:r>
              <a:rPr lang="en-US" altLang="en-US" sz="1400" dirty="0"/>
              <a:t>Post-election audits (statistical </a:t>
            </a:r>
            <a:br>
              <a:rPr lang="en-US" altLang="en-US" sz="1400" dirty="0"/>
            </a:br>
            <a:r>
              <a:rPr lang="en-US" altLang="en-US" sz="1400" dirty="0"/>
              <a:t>anomalies)</a:t>
            </a:r>
          </a:p>
          <a:p>
            <a:pPr marL="800100" lvl="1" indent="-342900" algn="l">
              <a:lnSpc>
                <a:spcPct val="110000"/>
              </a:lnSpc>
              <a:spcBef>
                <a:spcPts val="600"/>
              </a:spcBef>
              <a:buFont typeface="Arial" panose="020B0604020202020204" pitchFamily="34" charset="0"/>
              <a:buChar char="•"/>
            </a:pPr>
            <a:endParaRPr lang="en-US" altLang="en-US" sz="1400" dirty="0"/>
          </a:p>
          <a:p>
            <a:pPr marL="342900" indent="-342900" algn="l">
              <a:lnSpc>
                <a:spcPct val="110000"/>
              </a:lnSpc>
              <a:spcBef>
                <a:spcPts val="600"/>
              </a:spcBef>
              <a:buFont typeface="Arial" panose="020B0604020202020204" pitchFamily="34" charset="0"/>
              <a:buChar char="•"/>
            </a:pPr>
            <a:endParaRPr lang="en-US" altLang="en-US" sz="1800" i="1" dirty="0"/>
          </a:p>
          <a:p>
            <a:pPr marL="342900" indent="-342900" algn="l">
              <a:lnSpc>
                <a:spcPct val="110000"/>
              </a:lnSpc>
              <a:spcBef>
                <a:spcPts val="600"/>
              </a:spcBef>
              <a:buFont typeface="Arial" panose="020B0604020202020204" pitchFamily="34" charset="0"/>
              <a:buChar char="•"/>
            </a:pPr>
            <a:endParaRPr lang="en-US" altLang="en-US" sz="1800" dirty="0"/>
          </a:p>
          <a:p>
            <a:pPr marL="342900" indent="-342900" algn="l">
              <a:lnSpc>
                <a:spcPct val="110000"/>
              </a:lnSpc>
              <a:spcBef>
                <a:spcPts val="600"/>
              </a:spcBef>
              <a:buFont typeface="Arial" panose="020B0604020202020204" pitchFamily="34" charset="0"/>
              <a:buChar char="•"/>
            </a:pPr>
            <a:endParaRPr lang="en-US" altLang="en-US" sz="1800" dirty="0"/>
          </a:p>
          <a:p>
            <a:pPr algn="l">
              <a:lnSpc>
                <a:spcPct val="110000"/>
              </a:lnSpc>
              <a:spcBef>
                <a:spcPts val="600"/>
              </a:spcBef>
              <a:buFont typeface="Arial" panose="020B0604020202020204" pitchFamily="34" charset="0"/>
              <a:buChar char="•"/>
            </a:pPr>
            <a:endParaRPr lang="en-US" altLang="en-US" sz="1800" dirty="0"/>
          </a:p>
        </p:txBody>
      </p:sp>
      <p:sp>
        <p:nvSpPr>
          <p:cNvPr id="19" name="Rectangle 18">
            <a:extLst>
              <a:ext uri="{FF2B5EF4-FFF2-40B4-BE49-F238E27FC236}">
                <a16:creationId xmlns:a16="http://schemas.microsoft.com/office/drawing/2014/main" id="{AC8D4E84-D18E-C447-97BC-2B887624290E}"/>
              </a:ext>
            </a:extLst>
          </p:cNvPr>
          <p:cNvSpPr/>
          <p:nvPr/>
        </p:nvSpPr>
        <p:spPr>
          <a:xfrm>
            <a:off x="5854138" y="1135116"/>
            <a:ext cx="2890470" cy="364709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 name="Picture 20">
            <a:extLst>
              <a:ext uri="{FF2B5EF4-FFF2-40B4-BE49-F238E27FC236}">
                <a16:creationId xmlns:a16="http://schemas.microsoft.com/office/drawing/2014/main" id="{A756511C-04E6-8B43-89C9-3A878ABF0BC1}"/>
              </a:ext>
            </a:extLst>
          </p:cNvPr>
          <p:cNvPicPr>
            <a:picLocks noChangeAspect="1"/>
          </p:cNvPicPr>
          <p:nvPr/>
        </p:nvPicPr>
        <p:blipFill rotWithShape="1">
          <a:blip r:embed="rId3" cstate="email">
            <a:extLst>
              <a:ext uri="{BEBA8EAE-BF5A-486C-A8C5-ECC9F3942E4B}">
                <a14:imgProps xmlns:a14="http://schemas.microsoft.com/office/drawing/2010/main">
                  <a14:imgLayer r:embed="rId4">
                    <a14:imgEffect>
                      <a14:backgroundRemoval t="5708" b="97945" l="7285" r="92715">
                        <a14:foregroundMark x1="44812" y1="5708" x2="63576" y2="7991"/>
                        <a14:foregroundMark x1="91611" y1="60731" x2="92715" y2="42922"/>
                        <a14:foregroundMark x1="92715" y1="42922" x2="92274" y2="63699"/>
                        <a14:foregroundMark x1="7506" y1="37900" x2="8389" y2="62785"/>
                        <a14:foregroundMark x1="30905" y1="91781" x2="50331" y2="94064"/>
                        <a14:foregroundMark x1="50331" y1="94064" x2="63135" y2="93379"/>
                        <a14:foregroundMark x1="56291" y1="97717" x2="39073" y2="97032"/>
                        <a14:foregroundMark x1="39073" y1="97032" x2="61369" y2="98174"/>
                      </a14:backgroundRemoval>
                    </a14:imgEffect>
                  </a14:imgLayer>
                </a14:imgProps>
              </a:ext>
              <a:ext uri="{28A0092B-C50C-407E-A947-70E740481C1C}">
                <a14:useLocalDpi xmlns:a14="http://schemas.microsoft.com/office/drawing/2010/main"/>
              </a:ext>
            </a:extLst>
          </a:blip>
          <a:srcRect/>
          <a:stretch/>
        </p:blipFill>
        <p:spPr>
          <a:xfrm>
            <a:off x="6028745" y="1114470"/>
            <a:ext cx="2685078" cy="2591336"/>
          </a:xfrm>
          <a:prstGeom prst="rect">
            <a:avLst/>
          </a:prstGeom>
        </p:spPr>
      </p:pic>
      <p:sp>
        <p:nvSpPr>
          <p:cNvPr id="22" name="TextBox 21">
            <a:extLst>
              <a:ext uri="{FF2B5EF4-FFF2-40B4-BE49-F238E27FC236}">
                <a16:creationId xmlns:a16="http://schemas.microsoft.com/office/drawing/2014/main" id="{0AEF7977-35A7-4746-A593-839B365D9B96}"/>
              </a:ext>
            </a:extLst>
          </p:cNvPr>
          <p:cNvSpPr txBox="1"/>
          <p:nvPr/>
        </p:nvSpPr>
        <p:spPr>
          <a:xfrm>
            <a:off x="6171628" y="3743374"/>
            <a:ext cx="2331240" cy="658411"/>
          </a:xfrm>
          <a:prstGeom prst="rect">
            <a:avLst/>
          </a:prstGeom>
        </p:spPr>
        <p:txBody>
          <a:bodyPr vert="horz" wrap="square" lIns="91440" tIns="45720" rIns="91440" bIns="45720" rtlCol="0">
            <a:noAutofit/>
          </a:bodyPr>
          <a:lstStyle/>
          <a:p>
            <a:pPr algn="ctr">
              <a:lnSpc>
                <a:spcPct val="110000"/>
              </a:lnSpc>
            </a:pPr>
            <a:r>
              <a:rPr lang="en-US" sz="2000" b="1" dirty="0"/>
              <a:t>2018 </a:t>
            </a:r>
            <a:br>
              <a:rPr lang="en-US" sz="2000" b="1" dirty="0"/>
            </a:br>
            <a:r>
              <a:rPr lang="en-US" sz="2000" b="1" dirty="0"/>
              <a:t>Mid-Term Election</a:t>
            </a:r>
          </a:p>
        </p:txBody>
      </p:sp>
      <p:sp>
        <p:nvSpPr>
          <p:cNvPr id="23" name="TextBox 22">
            <a:extLst>
              <a:ext uri="{FF2B5EF4-FFF2-40B4-BE49-F238E27FC236}">
                <a16:creationId xmlns:a16="http://schemas.microsoft.com/office/drawing/2014/main" id="{F5100CB0-703E-2E46-B240-E9E561B83F19}"/>
              </a:ext>
            </a:extLst>
          </p:cNvPr>
          <p:cNvSpPr txBox="1"/>
          <p:nvPr/>
        </p:nvSpPr>
        <p:spPr>
          <a:xfrm>
            <a:off x="7276370" y="1637112"/>
            <a:ext cx="1188986" cy="658411"/>
          </a:xfrm>
          <a:prstGeom prst="rect">
            <a:avLst/>
          </a:prstGeom>
        </p:spPr>
        <p:txBody>
          <a:bodyPr vert="horz" wrap="square" lIns="91440" tIns="45720" rIns="91440" bIns="45720" rtlCol="0">
            <a:noAutofit/>
          </a:bodyPr>
          <a:lstStyle/>
          <a:p>
            <a:pPr algn="ctr">
              <a:lnSpc>
                <a:spcPct val="110000"/>
              </a:lnSpc>
            </a:pPr>
            <a:r>
              <a:rPr lang="en-US" sz="1400" b="1" dirty="0"/>
              <a:t>25.8% vote-by-mail</a:t>
            </a:r>
          </a:p>
          <a:p>
            <a:pPr algn="ctr">
              <a:lnSpc>
                <a:spcPct val="110000"/>
              </a:lnSpc>
            </a:pPr>
            <a:r>
              <a:rPr lang="en-US" sz="1400" b="1" dirty="0"/>
              <a:t>(31 million)</a:t>
            </a:r>
          </a:p>
        </p:txBody>
      </p:sp>
      <p:sp>
        <p:nvSpPr>
          <p:cNvPr id="24" name="TextBox 23">
            <a:extLst>
              <a:ext uri="{FF2B5EF4-FFF2-40B4-BE49-F238E27FC236}">
                <a16:creationId xmlns:a16="http://schemas.microsoft.com/office/drawing/2014/main" id="{711F2780-B383-1248-BE62-C4CC1CFD498E}"/>
              </a:ext>
            </a:extLst>
          </p:cNvPr>
          <p:cNvSpPr txBox="1"/>
          <p:nvPr/>
        </p:nvSpPr>
        <p:spPr>
          <a:xfrm>
            <a:off x="6447599" y="2624838"/>
            <a:ext cx="1720276" cy="658411"/>
          </a:xfrm>
          <a:prstGeom prst="rect">
            <a:avLst/>
          </a:prstGeom>
        </p:spPr>
        <p:txBody>
          <a:bodyPr vert="horz" wrap="square" lIns="91440" tIns="45720" rIns="91440" bIns="45720" rtlCol="0">
            <a:noAutofit/>
          </a:bodyPr>
          <a:lstStyle/>
          <a:p>
            <a:pPr algn="ctr">
              <a:lnSpc>
                <a:spcPct val="110000"/>
              </a:lnSpc>
            </a:pPr>
            <a:r>
              <a:rPr lang="en-US" sz="1400" b="1" dirty="0"/>
              <a:t>74.2%  in-person voting</a:t>
            </a:r>
          </a:p>
        </p:txBody>
      </p:sp>
      <p:pic>
        <p:nvPicPr>
          <p:cNvPr id="6" name="Picture 5" descr="A screenshot of a cell phone&#10;&#10;Description automatically generated">
            <a:extLst>
              <a:ext uri="{FF2B5EF4-FFF2-40B4-BE49-F238E27FC236}">
                <a16:creationId xmlns:a16="http://schemas.microsoft.com/office/drawing/2014/main" id="{21E890F9-E61C-A141-BE8B-80F78DD4F27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rot="20361193">
            <a:off x="3920973" y="4262068"/>
            <a:ext cx="2297916" cy="1343829"/>
          </a:xfrm>
          <a:prstGeom prst="rect">
            <a:avLst/>
          </a:prstGeom>
          <a:ln>
            <a:solidFill>
              <a:schemeClr val="bg1">
                <a:lumMod val="50000"/>
              </a:schemeClr>
            </a:solidFill>
          </a:ln>
        </p:spPr>
      </p:pic>
    </p:spTree>
    <p:extLst>
      <p:ext uri="{BB962C8B-B14F-4D97-AF65-F5344CB8AC3E}">
        <p14:creationId xmlns:p14="http://schemas.microsoft.com/office/powerpoint/2010/main" val="1379625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7">
                                            <p:txEl>
                                              <p:pRg st="3" end="3"/>
                                            </p:txEl>
                                          </p:spTgt>
                                        </p:tgtEl>
                                        <p:attrNameLst>
                                          <p:attrName>style.visibility</p:attrName>
                                        </p:attrNameLst>
                                      </p:cBhvr>
                                      <p:to>
                                        <p:strVal val="visible"/>
                                      </p:to>
                                    </p:set>
                                    <p:anim calcmode="lin" valueType="num">
                                      <p:cBhvr additive="base">
                                        <p:cTn id="7" dur="500" fill="hold"/>
                                        <p:tgtEl>
                                          <p:spTgt spid="17">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7">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7">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7">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7">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4A5B6E1-1812-AA4A-8300-F1597F162A9B}"/>
              </a:ext>
            </a:extLst>
          </p:cNvPr>
          <p:cNvSpPr/>
          <p:nvPr/>
        </p:nvSpPr>
        <p:spPr>
          <a:xfrm>
            <a:off x="0" y="0"/>
            <a:ext cx="9144000" cy="1018903"/>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2">
            <a:extLst>
              <a:ext uri="{FF2B5EF4-FFF2-40B4-BE49-F238E27FC236}">
                <a16:creationId xmlns:a16="http://schemas.microsoft.com/office/drawing/2014/main" id="{E37682D2-4898-1246-AFEB-56613BDB0ED0}"/>
              </a:ext>
            </a:extLst>
          </p:cNvPr>
          <p:cNvSpPr txBox="1">
            <a:spLocks noChangeArrowheads="1"/>
          </p:cNvSpPr>
          <p:nvPr/>
        </p:nvSpPr>
        <p:spPr>
          <a:xfrm>
            <a:off x="585333" y="370236"/>
            <a:ext cx="7439872" cy="684013"/>
          </a:xfrm>
          <a:prstGeom prst="rect">
            <a:avLst/>
          </a:prstGeom>
        </p:spPr>
        <p:txBody>
          <a:bodyPr vert="horz" wrap="none"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altLang="en-US" sz="1800" dirty="0">
                <a:solidFill>
                  <a:srgbClr val="FFFF00"/>
                </a:solidFill>
                <a:latin typeface="+mn-lt"/>
              </a:rPr>
              <a:t>Mistakes mean rejection</a:t>
            </a:r>
          </a:p>
          <a:p>
            <a:pPr algn="l">
              <a:lnSpc>
                <a:spcPct val="100000"/>
              </a:lnSpc>
            </a:pPr>
            <a:r>
              <a:rPr lang="en-US" sz="4000" b="1" dirty="0">
                <a:solidFill>
                  <a:srgbClr val="FFFF00"/>
                </a:solidFill>
                <a:latin typeface="+mn-lt"/>
              </a:rPr>
              <a:t>The stakes are high</a:t>
            </a:r>
            <a:endParaRPr lang="en-US" b="1" dirty="0">
              <a:solidFill>
                <a:srgbClr val="FFFF00"/>
              </a:solidFill>
            </a:endParaRPr>
          </a:p>
          <a:p>
            <a:pPr algn="l">
              <a:lnSpc>
                <a:spcPct val="100000"/>
              </a:lnSpc>
            </a:pPr>
            <a:endParaRPr lang="en-US" altLang="en-US" sz="2400" b="1" dirty="0">
              <a:solidFill>
                <a:srgbClr val="FFFF00"/>
              </a:solidFill>
              <a:latin typeface="+mn-lt"/>
            </a:endParaRPr>
          </a:p>
        </p:txBody>
      </p:sp>
      <p:sp>
        <p:nvSpPr>
          <p:cNvPr id="4" name="Footer Placeholder 3">
            <a:extLst>
              <a:ext uri="{FF2B5EF4-FFF2-40B4-BE49-F238E27FC236}">
                <a16:creationId xmlns:a16="http://schemas.microsoft.com/office/drawing/2014/main" id="{DFA6F312-8384-3A4B-BB5D-A4C6C1629574}"/>
              </a:ext>
            </a:extLst>
          </p:cNvPr>
          <p:cNvSpPr>
            <a:spLocks noGrp="1"/>
          </p:cNvSpPr>
          <p:nvPr>
            <p:ph type="ftr" sz="quarter" idx="11"/>
          </p:nvPr>
        </p:nvSpPr>
        <p:spPr>
          <a:xfrm>
            <a:off x="5685610" y="6269586"/>
            <a:ext cx="3086100"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F47C82CB-FACA-FF4D-BCD3-D18434957AF0}" type="slidenum">
              <a:rPr lang="en-US" smtClean="0"/>
              <a:pPr algn="r"/>
              <a:t>23</a:t>
            </a:fld>
            <a:endParaRPr lang="en-US"/>
          </a:p>
        </p:txBody>
      </p:sp>
      <p:pic>
        <p:nvPicPr>
          <p:cNvPr id="7" name="Picture 6" descr="A screenshot of a cell phone&#10;&#10;Description automatically generated">
            <a:extLst>
              <a:ext uri="{FF2B5EF4-FFF2-40B4-BE49-F238E27FC236}">
                <a16:creationId xmlns:a16="http://schemas.microsoft.com/office/drawing/2014/main" id="{7E171F52-927F-8545-9952-1922FE778AF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678969" y="1537579"/>
            <a:ext cx="6785369" cy="5226177"/>
          </a:xfrm>
          <a:prstGeom prst="rect">
            <a:avLst/>
          </a:prstGeom>
        </p:spPr>
      </p:pic>
      <p:sp>
        <p:nvSpPr>
          <p:cNvPr id="2" name="TextBox 1">
            <a:extLst>
              <a:ext uri="{FF2B5EF4-FFF2-40B4-BE49-F238E27FC236}">
                <a16:creationId xmlns:a16="http://schemas.microsoft.com/office/drawing/2014/main" id="{C19682A8-5053-864E-9B03-25BB31B21151}"/>
              </a:ext>
            </a:extLst>
          </p:cNvPr>
          <p:cNvSpPr txBox="1"/>
          <p:nvPr/>
        </p:nvSpPr>
        <p:spPr>
          <a:xfrm>
            <a:off x="5350092" y="3144919"/>
            <a:ext cx="2673531" cy="338554"/>
          </a:xfrm>
          <a:prstGeom prst="rect">
            <a:avLst/>
          </a:prstGeom>
          <a:noFill/>
        </p:spPr>
        <p:txBody>
          <a:bodyPr wrap="square" rtlCol="0">
            <a:spAutoFit/>
          </a:bodyPr>
          <a:lstStyle/>
          <a:p>
            <a:pPr algn="l">
              <a:spcBef>
                <a:spcPts val="1200"/>
              </a:spcBef>
            </a:pPr>
            <a:r>
              <a:rPr lang="en-US" sz="1600" b="1"/>
              <a:t>Signature mismatch 26.14% </a:t>
            </a:r>
          </a:p>
        </p:txBody>
      </p:sp>
      <p:sp>
        <p:nvSpPr>
          <p:cNvPr id="3" name="TextBox 2">
            <a:extLst>
              <a:ext uri="{FF2B5EF4-FFF2-40B4-BE49-F238E27FC236}">
                <a16:creationId xmlns:a16="http://schemas.microsoft.com/office/drawing/2014/main" id="{547A200A-3EBA-9345-BB5D-6C3068D26B2B}"/>
              </a:ext>
            </a:extLst>
          </p:cNvPr>
          <p:cNvSpPr txBox="1"/>
          <p:nvPr/>
        </p:nvSpPr>
        <p:spPr>
          <a:xfrm>
            <a:off x="6183088" y="2201744"/>
            <a:ext cx="2211977" cy="338554"/>
          </a:xfrm>
          <a:prstGeom prst="rect">
            <a:avLst/>
          </a:prstGeom>
          <a:solidFill>
            <a:schemeClr val="bg1"/>
          </a:solidFill>
          <a:ln>
            <a:noFill/>
          </a:ln>
        </p:spPr>
        <p:txBody>
          <a:bodyPr wrap="square" rtlCol="0">
            <a:spAutoFit/>
          </a:bodyPr>
          <a:lstStyle/>
          <a:p>
            <a:pPr algn="l">
              <a:spcBef>
                <a:spcPts val="1200"/>
              </a:spcBef>
            </a:pPr>
            <a:endParaRPr lang="en-US" sz="1600"/>
          </a:p>
        </p:txBody>
      </p:sp>
      <p:sp>
        <p:nvSpPr>
          <p:cNvPr id="12" name="TextBox 11">
            <a:extLst>
              <a:ext uri="{FF2B5EF4-FFF2-40B4-BE49-F238E27FC236}">
                <a16:creationId xmlns:a16="http://schemas.microsoft.com/office/drawing/2014/main" id="{9C633AFD-8EBB-D743-8113-FEB950E1576A}"/>
              </a:ext>
            </a:extLst>
          </p:cNvPr>
          <p:cNvSpPr txBox="1"/>
          <p:nvPr/>
        </p:nvSpPr>
        <p:spPr>
          <a:xfrm>
            <a:off x="5627441" y="4615722"/>
            <a:ext cx="2852057" cy="338554"/>
          </a:xfrm>
          <a:prstGeom prst="rect">
            <a:avLst/>
          </a:prstGeom>
          <a:noFill/>
        </p:spPr>
        <p:txBody>
          <a:bodyPr wrap="square" rtlCol="0">
            <a:spAutoFit/>
          </a:bodyPr>
          <a:lstStyle/>
          <a:p>
            <a:pPr algn="l">
              <a:spcBef>
                <a:spcPts val="1200"/>
              </a:spcBef>
            </a:pPr>
            <a:r>
              <a:rPr lang="en-US" sz="1600" b="1"/>
              <a:t>Ballot received too late 19.04% </a:t>
            </a:r>
          </a:p>
        </p:txBody>
      </p:sp>
      <p:sp>
        <p:nvSpPr>
          <p:cNvPr id="6" name="Rectangle 5">
            <a:extLst>
              <a:ext uri="{FF2B5EF4-FFF2-40B4-BE49-F238E27FC236}">
                <a16:creationId xmlns:a16="http://schemas.microsoft.com/office/drawing/2014/main" id="{915C0C05-D092-C943-A1A2-72D0C8E4D3F1}"/>
              </a:ext>
            </a:extLst>
          </p:cNvPr>
          <p:cNvSpPr/>
          <p:nvPr/>
        </p:nvSpPr>
        <p:spPr>
          <a:xfrm>
            <a:off x="6069883" y="5362957"/>
            <a:ext cx="1985555" cy="2873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980AAC7-04A3-5E44-A596-41341B5E5F0E}"/>
              </a:ext>
            </a:extLst>
          </p:cNvPr>
          <p:cNvSpPr txBox="1"/>
          <p:nvPr/>
        </p:nvSpPr>
        <p:spPr>
          <a:xfrm>
            <a:off x="508684" y="1318073"/>
            <a:ext cx="8438605" cy="800219"/>
          </a:xfrm>
          <a:prstGeom prst="rect">
            <a:avLst/>
          </a:prstGeom>
          <a:solidFill>
            <a:schemeClr val="bg1"/>
          </a:solidFill>
        </p:spPr>
        <p:txBody>
          <a:bodyPr wrap="square" rtlCol="0">
            <a:spAutoFit/>
          </a:bodyPr>
          <a:lstStyle/>
          <a:p>
            <a:pPr>
              <a:spcBef>
                <a:spcPts val="1200"/>
              </a:spcBef>
            </a:pPr>
            <a:r>
              <a:rPr lang="en-US" sz="1400" b="1">
                <a:solidFill>
                  <a:srgbClr val="C00000"/>
                </a:solidFill>
              </a:rPr>
              <a:t>May 2020 NJ all VBM local nonpartisan elections </a:t>
            </a:r>
            <a:br>
              <a:rPr lang="en-US" b="1">
                <a:solidFill>
                  <a:srgbClr val="C00000"/>
                </a:solidFill>
              </a:rPr>
            </a:br>
            <a:r>
              <a:rPr lang="en-US" sz="3200" b="1">
                <a:solidFill>
                  <a:srgbClr val="C00000"/>
                </a:solidFill>
              </a:rPr>
              <a:t>Reasons for ballot rejections</a:t>
            </a:r>
            <a:endParaRPr lang="en-US">
              <a:solidFill>
                <a:srgbClr val="C00000"/>
              </a:solidFill>
            </a:endParaRPr>
          </a:p>
        </p:txBody>
      </p:sp>
      <p:sp>
        <p:nvSpPr>
          <p:cNvPr id="11" name="TextBox 10">
            <a:extLst>
              <a:ext uri="{FF2B5EF4-FFF2-40B4-BE49-F238E27FC236}">
                <a16:creationId xmlns:a16="http://schemas.microsoft.com/office/drawing/2014/main" id="{ACCD329D-62B5-404D-9476-749AD8971914}"/>
              </a:ext>
            </a:extLst>
          </p:cNvPr>
          <p:cNvSpPr txBox="1"/>
          <p:nvPr/>
        </p:nvSpPr>
        <p:spPr>
          <a:xfrm>
            <a:off x="6155422" y="519441"/>
            <a:ext cx="2622818" cy="805349"/>
          </a:xfrm>
          <a:prstGeom prst="rect">
            <a:avLst/>
          </a:prstGeom>
          <a:solidFill>
            <a:schemeClr val="bg1">
              <a:lumMod val="95000"/>
            </a:schemeClr>
          </a:solidFill>
          <a:ln>
            <a:solidFill>
              <a:schemeClr val="bg1">
                <a:lumMod val="75000"/>
              </a:schemeClr>
            </a:solidFill>
          </a:ln>
        </p:spPr>
        <p:txBody>
          <a:bodyPr wrap="square" rtlCol="0">
            <a:spAutoFit/>
          </a:bodyPr>
          <a:lstStyle/>
          <a:p>
            <a:pPr marL="115888" indent="-115888">
              <a:spcBef>
                <a:spcPts val="400"/>
              </a:spcBef>
              <a:buFont typeface="Arial" panose="020B0604020202020204" pitchFamily="34" charset="0"/>
              <a:buChar char="•"/>
            </a:pPr>
            <a:r>
              <a:rPr lang="en-US" sz="1600"/>
              <a:t>119,000 ballots cast  </a:t>
            </a:r>
            <a:br>
              <a:rPr lang="en-US" sz="1600"/>
            </a:br>
            <a:r>
              <a:rPr lang="en-US" sz="1100"/>
              <a:t>(17.4% of those sent; 31 communities)</a:t>
            </a:r>
          </a:p>
          <a:p>
            <a:pPr marL="115888" indent="-115888">
              <a:spcBef>
                <a:spcPts val="400"/>
              </a:spcBef>
              <a:buFont typeface="Arial" panose="020B0604020202020204" pitchFamily="34" charset="0"/>
              <a:buChar char="•"/>
            </a:pPr>
            <a:r>
              <a:rPr lang="en-US" sz="1600"/>
              <a:t>11,453 (9.6%) rejected*</a:t>
            </a:r>
          </a:p>
        </p:txBody>
      </p:sp>
      <p:sp>
        <p:nvSpPr>
          <p:cNvPr id="15" name="TextBox 14">
            <a:extLst>
              <a:ext uri="{FF2B5EF4-FFF2-40B4-BE49-F238E27FC236}">
                <a16:creationId xmlns:a16="http://schemas.microsoft.com/office/drawing/2014/main" id="{43D58B66-F06D-1642-B050-645E5ED1AB5B}"/>
              </a:ext>
            </a:extLst>
          </p:cNvPr>
          <p:cNvSpPr txBox="1"/>
          <p:nvPr/>
        </p:nvSpPr>
        <p:spPr>
          <a:xfrm>
            <a:off x="635724" y="2881012"/>
            <a:ext cx="2664824" cy="1015663"/>
          </a:xfrm>
          <a:prstGeom prst="rect">
            <a:avLst/>
          </a:prstGeom>
          <a:noFill/>
        </p:spPr>
        <p:txBody>
          <a:bodyPr wrap="square" rtlCol="0">
            <a:spAutoFit/>
          </a:bodyPr>
          <a:lstStyle/>
          <a:p>
            <a:pPr algn="l">
              <a:spcBef>
                <a:spcPts val="1200"/>
              </a:spcBef>
            </a:pPr>
            <a:r>
              <a:rPr lang="en-US" sz="1600" b="1"/>
              <a:t>Miscellaneous 0.77%</a:t>
            </a:r>
          </a:p>
          <a:p>
            <a:pPr algn="l"/>
            <a:r>
              <a:rPr lang="en-US" sz="1100" i="1"/>
              <a:t>Voter registration ID missing, Bearer book not signed, Bearer brought too many ballots, Moved out of county, incomplete assister portion, candidate assisted voter</a:t>
            </a:r>
          </a:p>
        </p:txBody>
      </p:sp>
      <p:cxnSp>
        <p:nvCxnSpPr>
          <p:cNvPr id="16" name="Straight Connector 15">
            <a:extLst>
              <a:ext uri="{FF2B5EF4-FFF2-40B4-BE49-F238E27FC236}">
                <a16:creationId xmlns:a16="http://schemas.microsoft.com/office/drawing/2014/main" id="{3994DB0E-DF14-7A41-8DF7-CD35956A84B4}"/>
              </a:ext>
            </a:extLst>
          </p:cNvPr>
          <p:cNvCxnSpPr>
            <a:cxnSpLocks/>
          </p:cNvCxnSpPr>
          <p:nvPr/>
        </p:nvCxnSpPr>
        <p:spPr>
          <a:xfrm>
            <a:off x="3013167" y="3386106"/>
            <a:ext cx="461553" cy="539927"/>
          </a:xfrm>
          <a:prstGeom prst="line">
            <a:avLst/>
          </a:prstGeom>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FAD59B8E-46A8-BB40-8C8C-C66DE4969CA6}"/>
              </a:ext>
            </a:extLst>
          </p:cNvPr>
          <p:cNvSpPr txBox="1"/>
          <p:nvPr/>
        </p:nvSpPr>
        <p:spPr>
          <a:xfrm>
            <a:off x="618310" y="4039253"/>
            <a:ext cx="2586446" cy="338554"/>
          </a:xfrm>
          <a:prstGeom prst="rect">
            <a:avLst/>
          </a:prstGeom>
          <a:noFill/>
        </p:spPr>
        <p:txBody>
          <a:bodyPr wrap="square" rtlCol="0">
            <a:spAutoFit/>
          </a:bodyPr>
          <a:lstStyle/>
          <a:p>
            <a:pPr algn="l">
              <a:spcBef>
                <a:spcPts val="1200"/>
              </a:spcBef>
            </a:pPr>
            <a:r>
              <a:rPr lang="en-US" sz="1600" b="1"/>
              <a:t>Ballot not enclosed 1.93% </a:t>
            </a:r>
          </a:p>
        </p:txBody>
      </p:sp>
      <p:cxnSp>
        <p:nvCxnSpPr>
          <p:cNvPr id="18" name="Straight Connector 17">
            <a:extLst>
              <a:ext uri="{FF2B5EF4-FFF2-40B4-BE49-F238E27FC236}">
                <a16:creationId xmlns:a16="http://schemas.microsoft.com/office/drawing/2014/main" id="{1F32D496-ED0F-7E47-95F5-2DF78130E85B}"/>
              </a:ext>
            </a:extLst>
          </p:cNvPr>
          <p:cNvCxnSpPr>
            <a:cxnSpLocks/>
          </p:cNvCxnSpPr>
          <p:nvPr/>
        </p:nvCxnSpPr>
        <p:spPr>
          <a:xfrm flipV="1">
            <a:off x="2943499" y="4056667"/>
            <a:ext cx="696685" cy="156754"/>
          </a:xfrm>
          <a:prstGeom prst="line">
            <a:avLst/>
          </a:prstGeom>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A8400AD6-ADD2-F747-8EBC-CF585291983A}"/>
              </a:ext>
            </a:extLst>
          </p:cNvPr>
          <p:cNvSpPr txBox="1"/>
          <p:nvPr/>
        </p:nvSpPr>
        <p:spPr>
          <a:xfrm>
            <a:off x="605247" y="4461619"/>
            <a:ext cx="2712720" cy="338554"/>
          </a:xfrm>
          <a:prstGeom prst="rect">
            <a:avLst/>
          </a:prstGeom>
          <a:solidFill>
            <a:schemeClr val="bg1"/>
          </a:solidFill>
        </p:spPr>
        <p:txBody>
          <a:bodyPr wrap="square" rtlCol="0">
            <a:spAutoFit/>
          </a:bodyPr>
          <a:lstStyle/>
          <a:p>
            <a:pPr algn="l">
              <a:spcBef>
                <a:spcPts val="1200"/>
              </a:spcBef>
            </a:pPr>
            <a:r>
              <a:rPr lang="en-US" sz="1600" b="1"/>
              <a:t>Certificate not signed 4.28% </a:t>
            </a:r>
          </a:p>
        </p:txBody>
      </p:sp>
      <p:cxnSp>
        <p:nvCxnSpPr>
          <p:cNvPr id="21" name="Straight Connector 20">
            <a:extLst>
              <a:ext uri="{FF2B5EF4-FFF2-40B4-BE49-F238E27FC236}">
                <a16:creationId xmlns:a16="http://schemas.microsoft.com/office/drawing/2014/main" id="{17D0BB4E-F779-9C48-80E5-4FC1FD7672F4}"/>
              </a:ext>
            </a:extLst>
          </p:cNvPr>
          <p:cNvCxnSpPr>
            <a:cxnSpLocks/>
          </p:cNvCxnSpPr>
          <p:nvPr/>
        </p:nvCxnSpPr>
        <p:spPr>
          <a:xfrm flipV="1">
            <a:off x="3135087" y="4265675"/>
            <a:ext cx="809898" cy="322214"/>
          </a:xfrm>
          <a:prstGeom prst="line">
            <a:avLst/>
          </a:prstGeom>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0F297CE2-CAA7-B245-8FCC-5D1F70A15DB1}"/>
              </a:ext>
            </a:extLst>
          </p:cNvPr>
          <p:cNvSpPr txBox="1"/>
          <p:nvPr/>
        </p:nvSpPr>
        <p:spPr>
          <a:xfrm>
            <a:off x="618310" y="4918818"/>
            <a:ext cx="2995749" cy="338554"/>
          </a:xfrm>
          <a:prstGeom prst="rect">
            <a:avLst/>
          </a:prstGeom>
          <a:solidFill>
            <a:schemeClr val="bg1"/>
          </a:solidFill>
        </p:spPr>
        <p:txBody>
          <a:bodyPr wrap="square" rtlCol="0">
            <a:spAutoFit/>
          </a:bodyPr>
          <a:lstStyle/>
          <a:p>
            <a:pPr algn="l">
              <a:spcBef>
                <a:spcPts val="1200"/>
              </a:spcBef>
            </a:pPr>
            <a:r>
              <a:rPr lang="en-US" sz="1600" b="1"/>
              <a:t>Incomplete bearer portion 9.23% </a:t>
            </a:r>
          </a:p>
        </p:txBody>
      </p:sp>
      <p:cxnSp>
        <p:nvCxnSpPr>
          <p:cNvPr id="24" name="Straight Connector 23">
            <a:extLst>
              <a:ext uri="{FF2B5EF4-FFF2-40B4-BE49-F238E27FC236}">
                <a16:creationId xmlns:a16="http://schemas.microsoft.com/office/drawing/2014/main" id="{01084DEF-62D5-6F44-9B8C-DEA061B015C1}"/>
              </a:ext>
            </a:extLst>
          </p:cNvPr>
          <p:cNvCxnSpPr>
            <a:cxnSpLocks/>
          </p:cNvCxnSpPr>
          <p:nvPr/>
        </p:nvCxnSpPr>
        <p:spPr>
          <a:xfrm flipV="1">
            <a:off x="3500847" y="4574830"/>
            <a:ext cx="718459" cy="483322"/>
          </a:xfrm>
          <a:prstGeom prst="line">
            <a:avLst/>
          </a:prstGeom>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8CC62444-6A83-3647-B132-C3EBD8F43619}"/>
              </a:ext>
            </a:extLst>
          </p:cNvPr>
          <p:cNvSpPr/>
          <p:nvPr/>
        </p:nvSpPr>
        <p:spPr>
          <a:xfrm>
            <a:off x="2203270" y="5241036"/>
            <a:ext cx="1698171" cy="5921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CA9D2B4D-D423-1341-B465-C87D5BF1EDCC}"/>
              </a:ext>
            </a:extLst>
          </p:cNvPr>
          <p:cNvSpPr/>
          <p:nvPr/>
        </p:nvSpPr>
        <p:spPr>
          <a:xfrm rot="1734458">
            <a:off x="3456075" y="5323771"/>
            <a:ext cx="1101634" cy="5921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6C234F30-66C1-9B48-A319-68C06AC65C92}"/>
              </a:ext>
            </a:extLst>
          </p:cNvPr>
          <p:cNvSpPr/>
          <p:nvPr/>
        </p:nvSpPr>
        <p:spPr>
          <a:xfrm>
            <a:off x="1463042" y="5807090"/>
            <a:ext cx="6792686" cy="5921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833B23D2-79AE-5847-AFDA-C2813068E6ED}"/>
              </a:ext>
            </a:extLst>
          </p:cNvPr>
          <p:cNvSpPr txBox="1"/>
          <p:nvPr/>
        </p:nvSpPr>
        <p:spPr>
          <a:xfrm>
            <a:off x="6086536" y="1378920"/>
            <a:ext cx="2769326" cy="577081"/>
          </a:xfrm>
          <a:prstGeom prst="rect">
            <a:avLst/>
          </a:prstGeom>
          <a:noFill/>
        </p:spPr>
        <p:txBody>
          <a:bodyPr wrap="square" rtlCol="0">
            <a:spAutoFit/>
          </a:bodyPr>
          <a:lstStyle/>
          <a:p>
            <a:pPr algn="l">
              <a:spcBef>
                <a:spcPts val="1200"/>
              </a:spcBef>
            </a:pPr>
            <a:r>
              <a:rPr lang="en-US" sz="1050" i="1">
                <a:solidFill>
                  <a:schemeClr val="bg1">
                    <a:lumMod val="50000"/>
                  </a:schemeClr>
                </a:solidFill>
              </a:rPr>
              <a:t>* Includes 800 rejections in Paterson election—ballots found in bundles in mailboxes. If Paterson removed, rejection rate was 8.1%</a:t>
            </a:r>
          </a:p>
        </p:txBody>
      </p:sp>
      <p:sp>
        <p:nvSpPr>
          <p:cNvPr id="13" name="TextBox 12">
            <a:extLst>
              <a:ext uri="{FF2B5EF4-FFF2-40B4-BE49-F238E27FC236}">
                <a16:creationId xmlns:a16="http://schemas.microsoft.com/office/drawing/2014/main" id="{C84E1228-C345-9D44-8A43-DB284BD5C48D}"/>
              </a:ext>
            </a:extLst>
          </p:cNvPr>
          <p:cNvSpPr txBox="1"/>
          <p:nvPr/>
        </p:nvSpPr>
        <p:spPr>
          <a:xfrm>
            <a:off x="3551061" y="5697100"/>
            <a:ext cx="2756261" cy="338554"/>
          </a:xfrm>
          <a:prstGeom prst="rect">
            <a:avLst/>
          </a:prstGeom>
          <a:noFill/>
        </p:spPr>
        <p:txBody>
          <a:bodyPr wrap="square" rtlCol="0">
            <a:spAutoFit/>
          </a:bodyPr>
          <a:lstStyle/>
          <a:p>
            <a:pPr algn="l">
              <a:spcBef>
                <a:spcPts val="1200"/>
              </a:spcBef>
            </a:pPr>
            <a:r>
              <a:rPr lang="en-US" sz="1600" b="1"/>
              <a:t>Certification missing 13.58% </a:t>
            </a:r>
          </a:p>
        </p:txBody>
      </p:sp>
      <p:cxnSp>
        <p:nvCxnSpPr>
          <p:cNvPr id="28" name="Straight Connector 27">
            <a:extLst>
              <a:ext uri="{FF2B5EF4-FFF2-40B4-BE49-F238E27FC236}">
                <a16:creationId xmlns:a16="http://schemas.microsoft.com/office/drawing/2014/main" id="{673E27F5-3127-E34E-83A8-4D0C7FA5641F}"/>
              </a:ext>
            </a:extLst>
          </p:cNvPr>
          <p:cNvCxnSpPr>
            <a:cxnSpLocks/>
          </p:cNvCxnSpPr>
          <p:nvPr/>
        </p:nvCxnSpPr>
        <p:spPr>
          <a:xfrm flipV="1">
            <a:off x="4198289" y="4944936"/>
            <a:ext cx="539174" cy="765976"/>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008373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DFA6F312-8384-3A4B-BB5D-A4C6C1629574}"/>
              </a:ext>
            </a:extLst>
          </p:cNvPr>
          <p:cNvSpPr>
            <a:spLocks noGrp="1"/>
          </p:cNvSpPr>
          <p:nvPr>
            <p:ph type="ftr" sz="quarter" idx="11"/>
          </p:nvPr>
        </p:nvSpPr>
        <p:spPr>
          <a:xfrm>
            <a:off x="5685610" y="6269586"/>
            <a:ext cx="3086100"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F47C82CB-FACA-FF4D-BCD3-D18434957AF0}" type="slidenum">
              <a:rPr lang="en-US" smtClean="0"/>
              <a:pPr algn="r"/>
              <a:t>24</a:t>
            </a:fld>
            <a:endParaRPr lang="en-US"/>
          </a:p>
        </p:txBody>
      </p:sp>
      <p:sp>
        <p:nvSpPr>
          <p:cNvPr id="29" name="Rectangle 28">
            <a:extLst>
              <a:ext uri="{FF2B5EF4-FFF2-40B4-BE49-F238E27FC236}">
                <a16:creationId xmlns:a16="http://schemas.microsoft.com/office/drawing/2014/main" id="{380BA80B-4DF8-1B46-80BB-AF07E823F38F}"/>
              </a:ext>
            </a:extLst>
          </p:cNvPr>
          <p:cNvSpPr/>
          <p:nvPr/>
        </p:nvSpPr>
        <p:spPr>
          <a:xfrm>
            <a:off x="0" y="0"/>
            <a:ext cx="9144000" cy="1208314"/>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itle 2">
            <a:extLst>
              <a:ext uri="{FF2B5EF4-FFF2-40B4-BE49-F238E27FC236}">
                <a16:creationId xmlns:a16="http://schemas.microsoft.com/office/drawing/2014/main" id="{7EB92EFC-E40E-9F4D-B9E6-79526A7F67F7}"/>
              </a:ext>
            </a:extLst>
          </p:cNvPr>
          <p:cNvSpPr txBox="1">
            <a:spLocks noChangeArrowheads="1"/>
          </p:cNvSpPr>
          <p:nvPr/>
        </p:nvSpPr>
        <p:spPr>
          <a:xfrm>
            <a:off x="476393" y="429709"/>
            <a:ext cx="8267414" cy="684013"/>
          </a:xfrm>
          <a:prstGeom prst="rect">
            <a:avLst/>
          </a:prstGeom>
        </p:spPr>
        <p:txBody>
          <a:bodyPr vert="horz" wrap="none"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altLang="en-US" sz="1400" i="1" dirty="0">
                <a:solidFill>
                  <a:srgbClr val="FFFF00"/>
                </a:solidFill>
                <a:latin typeface="+mn-lt"/>
              </a:rPr>
              <a:t>After the May NJ nonpartisan VBM elections</a:t>
            </a:r>
          </a:p>
          <a:p>
            <a:pPr algn="l">
              <a:lnSpc>
                <a:spcPct val="100000"/>
              </a:lnSpc>
            </a:pPr>
            <a:r>
              <a:rPr lang="en-US" sz="3600" b="1" dirty="0">
                <a:solidFill>
                  <a:srgbClr val="FFFF00"/>
                </a:solidFill>
                <a:latin typeface="+mn-lt"/>
              </a:rPr>
              <a:t>What’s been done to improve the process</a:t>
            </a:r>
            <a:endParaRPr lang="en-US" sz="3200" b="1" dirty="0">
              <a:solidFill>
                <a:srgbClr val="FFFF00"/>
              </a:solidFill>
            </a:endParaRPr>
          </a:p>
          <a:p>
            <a:pPr algn="l">
              <a:lnSpc>
                <a:spcPct val="100000"/>
              </a:lnSpc>
            </a:pPr>
            <a:endParaRPr lang="en-US" altLang="en-US" sz="2400" b="1" dirty="0">
              <a:solidFill>
                <a:srgbClr val="FFFF00"/>
              </a:solidFill>
              <a:latin typeface="+mn-lt"/>
            </a:endParaRPr>
          </a:p>
        </p:txBody>
      </p:sp>
      <p:sp>
        <p:nvSpPr>
          <p:cNvPr id="31" name="Rectangle 30">
            <a:extLst>
              <a:ext uri="{FF2B5EF4-FFF2-40B4-BE49-F238E27FC236}">
                <a16:creationId xmlns:a16="http://schemas.microsoft.com/office/drawing/2014/main" id="{04E07DD4-7CDC-234C-90E1-B183EEE9F8AF}"/>
              </a:ext>
            </a:extLst>
          </p:cNvPr>
          <p:cNvSpPr/>
          <p:nvPr/>
        </p:nvSpPr>
        <p:spPr>
          <a:xfrm>
            <a:off x="2506134" y="1244602"/>
            <a:ext cx="2853508" cy="400110"/>
          </a:xfrm>
          <a:prstGeom prst="rect">
            <a:avLst/>
          </a:prstGeom>
        </p:spPr>
        <p:txBody>
          <a:bodyPr wrap="square">
            <a:spAutoFit/>
          </a:bodyPr>
          <a:lstStyle/>
          <a:p>
            <a:pPr algn="ctr"/>
            <a:r>
              <a:rPr lang="en-US" sz="2000" b="1" dirty="0">
                <a:solidFill>
                  <a:srgbClr val="0070C0"/>
                </a:solidFill>
                <a:ea typeface="Calibri"/>
                <a:cs typeface="Times New Roman"/>
              </a:rPr>
              <a:t>For 7/7 Primary</a:t>
            </a:r>
            <a:endParaRPr lang="en-US" sz="1200" dirty="0"/>
          </a:p>
        </p:txBody>
      </p:sp>
      <p:sp>
        <p:nvSpPr>
          <p:cNvPr id="32" name="Rectangle 31">
            <a:extLst>
              <a:ext uri="{FF2B5EF4-FFF2-40B4-BE49-F238E27FC236}">
                <a16:creationId xmlns:a16="http://schemas.microsoft.com/office/drawing/2014/main" id="{0AB44A23-5EF0-C144-A3E1-06B6ACFD23E1}"/>
              </a:ext>
            </a:extLst>
          </p:cNvPr>
          <p:cNvSpPr/>
          <p:nvPr/>
        </p:nvSpPr>
        <p:spPr>
          <a:xfrm>
            <a:off x="5540828" y="1228395"/>
            <a:ext cx="3058886" cy="400110"/>
          </a:xfrm>
          <a:prstGeom prst="rect">
            <a:avLst/>
          </a:prstGeom>
        </p:spPr>
        <p:txBody>
          <a:bodyPr wrap="square">
            <a:spAutoFit/>
          </a:bodyPr>
          <a:lstStyle/>
          <a:p>
            <a:pPr algn="ctr"/>
            <a:r>
              <a:rPr lang="en-US" sz="2000" b="1" dirty="0">
                <a:solidFill>
                  <a:srgbClr val="0070C0"/>
                </a:solidFill>
                <a:ea typeface="Calibri"/>
                <a:cs typeface="Times New Roman"/>
              </a:rPr>
              <a:t>For 11/3 General</a:t>
            </a:r>
            <a:endParaRPr lang="en-US" sz="1200" dirty="0"/>
          </a:p>
        </p:txBody>
      </p:sp>
      <p:sp>
        <p:nvSpPr>
          <p:cNvPr id="33" name="TextBox 32">
            <a:extLst>
              <a:ext uri="{FF2B5EF4-FFF2-40B4-BE49-F238E27FC236}">
                <a16:creationId xmlns:a16="http://schemas.microsoft.com/office/drawing/2014/main" id="{22C6F005-6665-7241-A707-A11A97BAACEE}"/>
              </a:ext>
            </a:extLst>
          </p:cNvPr>
          <p:cNvSpPr txBox="1"/>
          <p:nvPr/>
        </p:nvSpPr>
        <p:spPr>
          <a:xfrm>
            <a:off x="288791" y="1883230"/>
            <a:ext cx="2144486" cy="584775"/>
          </a:xfrm>
          <a:prstGeom prst="rect">
            <a:avLst/>
          </a:prstGeom>
          <a:noFill/>
        </p:spPr>
        <p:txBody>
          <a:bodyPr wrap="square" rtlCol="0">
            <a:spAutoFit/>
          </a:bodyPr>
          <a:lstStyle/>
          <a:p>
            <a:pPr algn="l">
              <a:spcBef>
                <a:spcPts val="1200"/>
              </a:spcBef>
            </a:pPr>
            <a:r>
              <a:rPr lang="en-US" sz="1600" b="1" dirty="0"/>
              <a:t>Signature mismatched/missing</a:t>
            </a:r>
          </a:p>
        </p:txBody>
      </p:sp>
      <p:sp>
        <p:nvSpPr>
          <p:cNvPr id="34" name="TextBox 33">
            <a:extLst>
              <a:ext uri="{FF2B5EF4-FFF2-40B4-BE49-F238E27FC236}">
                <a16:creationId xmlns:a16="http://schemas.microsoft.com/office/drawing/2014/main" id="{6B4DC747-541A-0B40-BFD6-5A992B9861A3}"/>
              </a:ext>
            </a:extLst>
          </p:cNvPr>
          <p:cNvSpPr txBox="1"/>
          <p:nvPr/>
        </p:nvSpPr>
        <p:spPr>
          <a:xfrm>
            <a:off x="2688772" y="1872344"/>
            <a:ext cx="2754085" cy="789960"/>
          </a:xfrm>
          <a:prstGeom prst="rect">
            <a:avLst/>
          </a:prstGeom>
          <a:noFill/>
        </p:spPr>
        <p:txBody>
          <a:bodyPr wrap="square" rtlCol="0">
            <a:spAutoFit/>
          </a:bodyPr>
          <a:lstStyle/>
          <a:p>
            <a:pPr marL="285750" indent="-285750" algn="l">
              <a:spcBef>
                <a:spcPts val="400"/>
              </a:spcBef>
              <a:buFont typeface="Arial" panose="020B0604020202020204" pitchFamily="34" charset="0"/>
              <a:buChar char="•"/>
            </a:pPr>
            <a:r>
              <a:rPr lang="en-US" sz="1400" dirty="0"/>
              <a:t>Voter notified and allowed to “cure”</a:t>
            </a:r>
          </a:p>
          <a:p>
            <a:pPr marL="285750" indent="-285750" algn="l">
              <a:spcBef>
                <a:spcPts val="400"/>
              </a:spcBef>
              <a:buFont typeface="Arial" panose="020B0604020202020204" pitchFamily="34" charset="0"/>
              <a:buChar char="•"/>
            </a:pPr>
            <a:r>
              <a:rPr lang="en-US" sz="1400" dirty="0"/>
              <a:t>Policy: favor approval</a:t>
            </a:r>
          </a:p>
        </p:txBody>
      </p:sp>
      <p:sp>
        <p:nvSpPr>
          <p:cNvPr id="35" name="TextBox 34">
            <a:extLst>
              <a:ext uri="{FF2B5EF4-FFF2-40B4-BE49-F238E27FC236}">
                <a16:creationId xmlns:a16="http://schemas.microsoft.com/office/drawing/2014/main" id="{BB62B06E-1ABB-424A-B15A-BAF75402EFEF}"/>
              </a:ext>
            </a:extLst>
          </p:cNvPr>
          <p:cNvSpPr txBox="1"/>
          <p:nvPr/>
        </p:nvSpPr>
        <p:spPr>
          <a:xfrm>
            <a:off x="212591" y="2978247"/>
            <a:ext cx="2144486" cy="338554"/>
          </a:xfrm>
          <a:prstGeom prst="rect">
            <a:avLst/>
          </a:prstGeom>
          <a:noFill/>
        </p:spPr>
        <p:txBody>
          <a:bodyPr wrap="square" rtlCol="0">
            <a:spAutoFit/>
          </a:bodyPr>
          <a:lstStyle/>
          <a:p>
            <a:pPr algn="l">
              <a:spcBef>
                <a:spcPts val="1200"/>
              </a:spcBef>
            </a:pPr>
            <a:r>
              <a:rPr lang="en-US" sz="1600" b="1" dirty="0"/>
              <a:t>Ballot received too late</a:t>
            </a:r>
          </a:p>
        </p:txBody>
      </p:sp>
      <p:sp>
        <p:nvSpPr>
          <p:cNvPr id="36" name="TextBox 35">
            <a:extLst>
              <a:ext uri="{FF2B5EF4-FFF2-40B4-BE49-F238E27FC236}">
                <a16:creationId xmlns:a16="http://schemas.microsoft.com/office/drawing/2014/main" id="{2BB55759-1EAD-954C-B377-38BEDC704602}"/>
              </a:ext>
            </a:extLst>
          </p:cNvPr>
          <p:cNvSpPr txBox="1"/>
          <p:nvPr/>
        </p:nvSpPr>
        <p:spPr>
          <a:xfrm>
            <a:off x="2688771" y="2978247"/>
            <a:ext cx="2779700" cy="943848"/>
          </a:xfrm>
          <a:prstGeom prst="rect">
            <a:avLst/>
          </a:prstGeom>
          <a:noFill/>
        </p:spPr>
        <p:txBody>
          <a:bodyPr wrap="square" rtlCol="0">
            <a:spAutoFit/>
          </a:bodyPr>
          <a:lstStyle/>
          <a:p>
            <a:pPr marL="285750" indent="-285750" algn="l">
              <a:spcBef>
                <a:spcPts val="400"/>
              </a:spcBef>
              <a:buFont typeface="Arial" panose="020B0604020202020204" pitchFamily="34" charset="0"/>
              <a:buChar char="•"/>
            </a:pPr>
            <a:r>
              <a:rPr lang="en-US" sz="1400" dirty="0"/>
              <a:t>Drop boxes</a:t>
            </a:r>
          </a:p>
          <a:p>
            <a:pPr marL="285750" indent="-285750" algn="l">
              <a:spcBef>
                <a:spcPts val="400"/>
              </a:spcBef>
              <a:buFont typeface="Arial" panose="020B0604020202020204" pitchFamily="34" charset="0"/>
              <a:buChar char="•"/>
            </a:pPr>
            <a:r>
              <a:rPr lang="en-US" sz="1400" dirty="0"/>
              <a:t>Deadline for receipt extended </a:t>
            </a:r>
            <a:r>
              <a:rPr lang="en-US" sz="1100" dirty="0"/>
              <a:t>for ballots postmarked by election day moved from 48 hours to 7 days</a:t>
            </a:r>
            <a:endParaRPr lang="en-US" sz="1400" dirty="0"/>
          </a:p>
        </p:txBody>
      </p:sp>
      <p:sp>
        <p:nvSpPr>
          <p:cNvPr id="37" name="TextBox 36">
            <a:extLst>
              <a:ext uri="{FF2B5EF4-FFF2-40B4-BE49-F238E27FC236}">
                <a16:creationId xmlns:a16="http://schemas.microsoft.com/office/drawing/2014/main" id="{6F7B1F98-F12B-4940-B527-9C9A851DAC13}"/>
              </a:ext>
            </a:extLst>
          </p:cNvPr>
          <p:cNvSpPr txBox="1"/>
          <p:nvPr/>
        </p:nvSpPr>
        <p:spPr>
          <a:xfrm>
            <a:off x="5369859" y="1835884"/>
            <a:ext cx="3315225" cy="841256"/>
          </a:xfrm>
          <a:prstGeom prst="rect">
            <a:avLst/>
          </a:prstGeom>
          <a:noFill/>
        </p:spPr>
        <p:txBody>
          <a:bodyPr wrap="square" rtlCol="0">
            <a:spAutoFit/>
          </a:bodyPr>
          <a:lstStyle/>
          <a:p>
            <a:pPr marL="285750" indent="-285750" algn="l">
              <a:spcBef>
                <a:spcPts val="400"/>
              </a:spcBef>
              <a:buFont typeface="Arial" panose="020B0604020202020204" pitchFamily="34" charset="0"/>
              <a:buChar char="•"/>
            </a:pPr>
            <a:r>
              <a:rPr lang="en-US" sz="1400" dirty="0"/>
              <a:t>Voter notified and allowed to “cure”</a:t>
            </a:r>
          </a:p>
          <a:p>
            <a:pPr marL="285750" indent="-285750" algn="l">
              <a:spcBef>
                <a:spcPts val="400"/>
              </a:spcBef>
              <a:buFont typeface="Arial" panose="020B0604020202020204" pitchFamily="34" charset="0"/>
              <a:buChar char="•"/>
            </a:pPr>
            <a:r>
              <a:rPr lang="en-US" sz="1400" dirty="0">
                <a:solidFill>
                  <a:srgbClr val="C00000"/>
                </a:solidFill>
              </a:rPr>
              <a:t>Signature curing process begins 10/13</a:t>
            </a:r>
          </a:p>
          <a:p>
            <a:pPr marL="285750" indent="-285750" algn="l">
              <a:spcBef>
                <a:spcPts val="400"/>
              </a:spcBef>
              <a:buFont typeface="Arial" panose="020B0604020202020204" pitchFamily="34" charset="0"/>
              <a:buChar char="•"/>
            </a:pPr>
            <a:r>
              <a:rPr lang="en-US" sz="1400" dirty="0"/>
              <a:t>Policy: favor approval</a:t>
            </a:r>
          </a:p>
        </p:txBody>
      </p:sp>
      <p:sp>
        <p:nvSpPr>
          <p:cNvPr id="38" name="TextBox 37">
            <a:extLst>
              <a:ext uri="{FF2B5EF4-FFF2-40B4-BE49-F238E27FC236}">
                <a16:creationId xmlns:a16="http://schemas.microsoft.com/office/drawing/2014/main" id="{78458776-29E9-0447-8144-20B21E1B69CA}"/>
              </a:ext>
            </a:extLst>
          </p:cNvPr>
          <p:cNvSpPr txBox="1"/>
          <p:nvPr/>
        </p:nvSpPr>
        <p:spPr>
          <a:xfrm>
            <a:off x="5369857" y="2967362"/>
            <a:ext cx="3612777" cy="1451679"/>
          </a:xfrm>
          <a:prstGeom prst="rect">
            <a:avLst/>
          </a:prstGeom>
          <a:noFill/>
        </p:spPr>
        <p:txBody>
          <a:bodyPr wrap="square" rtlCol="0">
            <a:spAutoFit/>
          </a:bodyPr>
          <a:lstStyle/>
          <a:p>
            <a:pPr marL="285750" indent="-285750" algn="l">
              <a:spcBef>
                <a:spcPts val="400"/>
              </a:spcBef>
              <a:buFont typeface="Arial" panose="020B0604020202020204" pitchFamily="34" charset="0"/>
              <a:buChar char="•"/>
            </a:pPr>
            <a:r>
              <a:rPr lang="en-US" sz="1400" dirty="0">
                <a:solidFill>
                  <a:srgbClr val="C00000"/>
                </a:solidFill>
              </a:rPr>
              <a:t>More drop boxes</a:t>
            </a:r>
          </a:p>
          <a:p>
            <a:pPr marL="285750" indent="-285750" algn="l">
              <a:spcBef>
                <a:spcPts val="400"/>
              </a:spcBef>
              <a:buFont typeface="Arial" panose="020B0604020202020204" pitchFamily="34" charset="0"/>
              <a:buChar char="•"/>
            </a:pPr>
            <a:r>
              <a:rPr lang="en-US" sz="1400" i="1" u="sng" dirty="0">
                <a:solidFill>
                  <a:srgbClr val="C00000"/>
                </a:solidFill>
              </a:rPr>
              <a:t>Your</a:t>
            </a:r>
            <a:r>
              <a:rPr lang="en-US" sz="1400" dirty="0">
                <a:solidFill>
                  <a:srgbClr val="C00000"/>
                </a:solidFill>
              </a:rPr>
              <a:t> polling place takes </a:t>
            </a:r>
            <a:r>
              <a:rPr lang="en-US" sz="1400" i="1" u="sng" dirty="0">
                <a:solidFill>
                  <a:srgbClr val="C00000"/>
                </a:solidFill>
              </a:rPr>
              <a:t>your</a:t>
            </a:r>
            <a:r>
              <a:rPr lang="en-US" sz="1400" dirty="0">
                <a:solidFill>
                  <a:srgbClr val="C00000"/>
                </a:solidFill>
              </a:rPr>
              <a:t> VBM ballot</a:t>
            </a:r>
          </a:p>
          <a:p>
            <a:pPr marL="285750" indent="-285750" algn="l">
              <a:spcBef>
                <a:spcPts val="400"/>
              </a:spcBef>
              <a:buFont typeface="Arial" panose="020B0604020202020204" pitchFamily="34" charset="0"/>
              <a:buChar char="•"/>
            </a:pPr>
            <a:r>
              <a:rPr lang="en-US" sz="1400" dirty="0"/>
              <a:t>Deadline for receipt extended</a:t>
            </a:r>
          </a:p>
          <a:p>
            <a:pPr marL="290513" lvl="1" indent="-130175">
              <a:spcBef>
                <a:spcPts val="400"/>
              </a:spcBef>
              <a:buFont typeface="Arial" panose="020B0604020202020204" pitchFamily="34" charset="0"/>
              <a:buChar char="•"/>
            </a:pPr>
            <a:r>
              <a:rPr lang="en-US" sz="1100" dirty="0"/>
              <a:t>For ballots postmarked by election day moved from 48 hours to 7 days</a:t>
            </a:r>
          </a:p>
          <a:p>
            <a:pPr marL="290513" lvl="1" indent="-130175">
              <a:spcBef>
                <a:spcPts val="400"/>
              </a:spcBef>
              <a:buFont typeface="Arial" panose="020B0604020202020204" pitchFamily="34" charset="0"/>
              <a:buChar char="•"/>
            </a:pPr>
            <a:r>
              <a:rPr lang="en-US" sz="1100" dirty="0">
                <a:solidFill>
                  <a:srgbClr val="C00000"/>
                </a:solidFill>
              </a:rPr>
              <a:t>For un-postmarked ballots, 48 hours from close of polls</a:t>
            </a:r>
            <a:endParaRPr lang="en-US" sz="1400" dirty="0">
              <a:solidFill>
                <a:srgbClr val="C00000"/>
              </a:solidFill>
            </a:endParaRPr>
          </a:p>
        </p:txBody>
      </p:sp>
      <p:sp>
        <p:nvSpPr>
          <p:cNvPr id="39" name="TextBox 38">
            <a:extLst>
              <a:ext uri="{FF2B5EF4-FFF2-40B4-BE49-F238E27FC236}">
                <a16:creationId xmlns:a16="http://schemas.microsoft.com/office/drawing/2014/main" id="{BCAA140B-99D0-8D47-9171-04779B4924BB}"/>
              </a:ext>
            </a:extLst>
          </p:cNvPr>
          <p:cNvSpPr txBox="1"/>
          <p:nvPr/>
        </p:nvSpPr>
        <p:spPr>
          <a:xfrm>
            <a:off x="299677" y="4504043"/>
            <a:ext cx="2144486" cy="338554"/>
          </a:xfrm>
          <a:prstGeom prst="rect">
            <a:avLst/>
          </a:prstGeom>
          <a:noFill/>
        </p:spPr>
        <p:txBody>
          <a:bodyPr wrap="square" rtlCol="0">
            <a:spAutoFit/>
          </a:bodyPr>
          <a:lstStyle/>
          <a:p>
            <a:pPr algn="l">
              <a:spcBef>
                <a:spcPts val="1200"/>
              </a:spcBef>
            </a:pPr>
            <a:r>
              <a:rPr lang="en-US" sz="1600" b="1" dirty="0"/>
              <a:t>Ease of submitting</a:t>
            </a:r>
          </a:p>
        </p:txBody>
      </p:sp>
      <p:cxnSp>
        <p:nvCxnSpPr>
          <p:cNvPr id="40" name="Straight Connector 39">
            <a:extLst>
              <a:ext uri="{FF2B5EF4-FFF2-40B4-BE49-F238E27FC236}">
                <a16:creationId xmlns:a16="http://schemas.microsoft.com/office/drawing/2014/main" id="{A2DB8340-F528-2E43-A334-DF24557AFFE0}"/>
              </a:ext>
            </a:extLst>
          </p:cNvPr>
          <p:cNvCxnSpPr>
            <a:cxnSpLocks/>
          </p:cNvCxnSpPr>
          <p:nvPr/>
        </p:nvCxnSpPr>
        <p:spPr>
          <a:xfrm>
            <a:off x="277906" y="1698172"/>
            <a:ext cx="8207508"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8D8A73B1-E97D-5F43-A313-13ECAE332BA8}"/>
              </a:ext>
            </a:extLst>
          </p:cNvPr>
          <p:cNvSpPr txBox="1"/>
          <p:nvPr/>
        </p:nvSpPr>
        <p:spPr>
          <a:xfrm>
            <a:off x="2743200" y="4504043"/>
            <a:ext cx="3069772" cy="574516"/>
          </a:xfrm>
          <a:prstGeom prst="rect">
            <a:avLst/>
          </a:prstGeom>
          <a:noFill/>
        </p:spPr>
        <p:txBody>
          <a:bodyPr wrap="square" rtlCol="0">
            <a:spAutoFit/>
          </a:bodyPr>
          <a:lstStyle/>
          <a:p>
            <a:pPr marL="285750" indent="-285750" algn="l">
              <a:spcBef>
                <a:spcPts val="400"/>
              </a:spcBef>
              <a:buFont typeface="Arial" panose="020B0604020202020204" pitchFamily="34" charset="0"/>
              <a:buChar char="•"/>
            </a:pPr>
            <a:r>
              <a:rPr lang="en-US" sz="1400" dirty="0"/>
              <a:t>Postage pre-paid</a:t>
            </a:r>
          </a:p>
          <a:p>
            <a:pPr marL="285750" indent="-285750" algn="l">
              <a:spcBef>
                <a:spcPts val="400"/>
              </a:spcBef>
              <a:buFont typeface="Arial" panose="020B0604020202020204" pitchFamily="34" charset="0"/>
              <a:buChar char="•"/>
            </a:pPr>
            <a:r>
              <a:rPr lang="en-US" sz="1400" dirty="0"/>
              <a:t>3 ways to return ballot</a:t>
            </a:r>
          </a:p>
        </p:txBody>
      </p:sp>
      <p:sp>
        <p:nvSpPr>
          <p:cNvPr id="42" name="TextBox 41">
            <a:extLst>
              <a:ext uri="{FF2B5EF4-FFF2-40B4-BE49-F238E27FC236}">
                <a16:creationId xmlns:a16="http://schemas.microsoft.com/office/drawing/2014/main" id="{A3287130-16EB-F94A-B829-6D5DA7C976D5}"/>
              </a:ext>
            </a:extLst>
          </p:cNvPr>
          <p:cNvSpPr txBox="1"/>
          <p:nvPr/>
        </p:nvSpPr>
        <p:spPr>
          <a:xfrm>
            <a:off x="5402515" y="4504043"/>
            <a:ext cx="3424518" cy="574516"/>
          </a:xfrm>
          <a:prstGeom prst="rect">
            <a:avLst/>
          </a:prstGeom>
          <a:noFill/>
        </p:spPr>
        <p:txBody>
          <a:bodyPr wrap="square" rtlCol="0">
            <a:spAutoFit/>
          </a:bodyPr>
          <a:lstStyle/>
          <a:p>
            <a:pPr marL="285750" indent="-285750" algn="l">
              <a:spcBef>
                <a:spcPts val="400"/>
              </a:spcBef>
              <a:buFont typeface="Arial" panose="020B0604020202020204" pitchFamily="34" charset="0"/>
              <a:buChar char="•"/>
            </a:pPr>
            <a:r>
              <a:rPr lang="en-US" sz="1400" dirty="0"/>
              <a:t>Postage pre-paid</a:t>
            </a:r>
          </a:p>
          <a:p>
            <a:pPr marL="285750" indent="-285750" algn="l">
              <a:spcBef>
                <a:spcPts val="400"/>
              </a:spcBef>
              <a:buFont typeface="Arial" panose="020B0604020202020204" pitchFamily="34" charset="0"/>
              <a:buChar char="•"/>
            </a:pPr>
            <a:r>
              <a:rPr lang="en-US" sz="1400" dirty="0">
                <a:solidFill>
                  <a:srgbClr val="C00000"/>
                </a:solidFill>
              </a:rPr>
              <a:t>4 ways </a:t>
            </a:r>
            <a:r>
              <a:rPr lang="en-US" sz="1400" dirty="0"/>
              <a:t>to return ballot</a:t>
            </a:r>
          </a:p>
        </p:txBody>
      </p:sp>
      <p:cxnSp>
        <p:nvCxnSpPr>
          <p:cNvPr id="44" name="Straight Connector 43">
            <a:extLst>
              <a:ext uri="{FF2B5EF4-FFF2-40B4-BE49-F238E27FC236}">
                <a16:creationId xmlns:a16="http://schemas.microsoft.com/office/drawing/2014/main" id="{3D1C6B4C-95C4-464A-8085-517D71F129D5}"/>
              </a:ext>
            </a:extLst>
          </p:cNvPr>
          <p:cNvCxnSpPr>
            <a:cxnSpLocks/>
          </p:cNvCxnSpPr>
          <p:nvPr/>
        </p:nvCxnSpPr>
        <p:spPr>
          <a:xfrm>
            <a:off x="259977" y="5315701"/>
            <a:ext cx="8615082"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5E291EA1-A1DC-A040-BDC8-615399CC6B5C}"/>
              </a:ext>
            </a:extLst>
          </p:cNvPr>
          <p:cNvSpPr txBox="1"/>
          <p:nvPr/>
        </p:nvSpPr>
        <p:spPr>
          <a:xfrm>
            <a:off x="2667000" y="6074229"/>
            <a:ext cx="2841171" cy="584775"/>
          </a:xfrm>
          <a:prstGeom prst="rect">
            <a:avLst/>
          </a:prstGeom>
          <a:solidFill>
            <a:srgbClr val="002060"/>
          </a:solidFill>
        </p:spPr>
        <p:txBody>
          <a:bodyPr wrap="square" rtlCol="0">
            <a:spAutoFit/>
          </a:bodyPr>
          <a:lstStyle/>
          <a:p>
            <a:pPr algn="ctr">
              <a:spcBef>
                <a:spcPts val="1200"/>
              </a:spcBef>
            </a:pPr>
            <a:r>
              <a:rPr lang="en-US" sz="1600" b="1" dirty="0">
                <a:solidFill>
                  <a:srgbClr val="FFFF00"/>
                </a:solidFill>
              </a:rPr>
              <a:t>Rejection rate dropped from ~10% to just under 3%</a:t>
            </a:r>
            <a:r>
              <a:rPr lang="en-US" sz="1600" dirty="0"/>
              <a:t>	</a:t>
            </a:r>
          </a:p>
        </p:txBody>
      </p:sp>
      <p:cxnSp>
        <p:nvCxnSpPr>
          <p:cNvPr id="43" name="Straight Connector 42">
            <a:extLst>
              <a:ext uri="{FF2B5EF4-FFF2-40B4-BE49-F238E27FC236}">
                <a16:creationId xmlns:a16="http://schemas.microsoft.com/office/drawing/2014/main" id="{4A77D696-B0BD-6946-8875-C50E9FF9F1CA}"/>
              </a:ext>
            </a:extLst>
          </p:cNvPr>
          <p:cNvCxnSpPr>
            <a:cxnSpLocks/>
          </p:cNvCxnSpPr>
          <p:nvPr/>
        </p:nvCxnSpPr>
        <p:spPr>
          <a:xfrm>
            <a:off x="233082" y="2942342"/>
            <a:ext cx="8659906"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418D0616-C791-8B44-817A-8F4B782C47DF}"/>
              </a:ext>
            </a:extLst>
          </p:cNvPr>
          <p:cNvCxnSpPr>
            <a:cxnSpLocks/>
          </p:cNvCxnSpPr>
          <p:nvPr/>
        </p:nvCxnSpPr>
        <p:spPr>
          <a:xfrm>
            <a:off x="286871" y="4517837"/>
            <a:ext cx="8615082"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F0D906C4-672F-1543-A59B-4B6CDFD7F7B4}"/>
              </a:ext>
            </a:extLst>
          </p:cNvPr>
          <p:cNvSpPr txBox="1"/>
          <p:nvPr/>
        </p:nvSpPr>
        <p:spPr>
          <a:xfrm>
            <a:off x="299677" y="5382585"/>
            <a:ext cx="2144486" cy="338554"/>
          </a:xfrm>
          <a:prstGeom prst="rect">
            <a:avLst/>
          </a:prstGeom>
          <a:noFill/>
        </p:spPr>
        <p:txBody>
          <a:bodyPr wrap="square" rtlCol="0">
            <a:spAutoFit/>
          </a:bodyPr>
          <a:lstStyle/>
          <a:p>
            <a:pPr algn="l">
              <a:spcBef>
                <a:spcPts val="1200"/>
              </a:spcBef>
            </a:pPr>
            <a:r>
              <a:rPr lang="en-US" sz="1600" b="1" dirty="0"/>
              <a:t>Timely results</a:t>
            </a:r>
          </a:p>
        </p:txBody>
      </p:sp>
      <p:sp>
        <p:nvSpPr>
          <p:cNvPr id="28" name="TextBox 27">
            <a:extLst>
              <a:ext uri="{FF2B5EF4-FFF2-40B4-BE49-F238E27FC236}">
                <a16:creationId xmlns:a16="http://schemas.microsoft.com/office/drawing/2014/main" id="{8A48E592-4505-6448-8E3E-D1334B2659D6}"/>
              </a:ext>
            </a:extLst>
          </p:cNvPr>
          <p:cNvSpPr txBox="1"/>
          <p:nvPr/>
        </p:nvSpPr>
        <p:spPr>
          <a:xfrm>
            <a:off x="5420445" y="5373619"/>
            <a:ext cx="3424518" cy="964367"/>
          </a:xfrm>
          <a:prstGeom prst="rect">
            <a:avLst/>
          </a:prstGeom>
          <a:noFill/>
        </p:spPr>
        <p:txBody>
          <a:bodyPr wrap="square" rtlCol="0">
            <a:spAutoFit/>
          </a:bodyPr>
          <a:lstStyle/>
          <a:p>
            <a:pPr marL="285750" indent="-285750" algn="l">
              <a:spcBef>
                <a:spcPts val="400"/>
              </a:spcBef>
              <a:buFont typeface="Arial" panose="020B0604020202020204" pitchFamily="34" charset="0"/>
              <a:buChar char="•"/>
            </a:pPr>
            <a:r>
              <a:rPr lang="en-US" sz="1400" dirty="0">
                <a:solidFill>
                  <a:srgbClr val="C00000"/>
                </a:solidFill>
              </a:rPr>
              <a:t>Ballot counts start 10 days before election day.</a:t>
            </a:r>
          </a:p>
          <a:p>
            <a:pPr marL="742950" lvl="1" indent="-285750">
              <a:spcBef>
                <a:spcPts val="400"/>
              </a:spcBef>
              <a:buFont typeface="Arial" panose="020B0604020202020204" pitchFamily="34" charset="0"/>
              <a:buChar char="•"/>
            </a:pPr>
            <a:r>
              <a:rPr lang="en-US" sz="1100" dirty="0">
                <a:solidFill>
                  <a:srgbClr val="C00000"/>
                </a:solidFill>
              </a:rPr>
              <a:t>No tallies until 8 PM 11/3</a:t>
            </a:r>
          </a:p>
          <a:p>
            <a:pPr marL="742950" lvl="1" indent="-285750">
              <a:spcBef>
                <a:spcPts val="400"/>
              </a:spcBef>
              <a:buFont typeface="Arial" panose="020B0604020202020204" pitchFamily="34" charset="0"/>
              <a:buChar char="•"/>
            </a:pPr>
            <a:r>
              <a:rPr lang="en-US" sz="1100" dirty="0">
                <a:solidFill>
                  <a:srgbClr val="C00000"/>
                </a:solidFill>
              </a:rPr>
              <a:t>Criminal penalty for “leaking”</a:t>
            </a:r>
          </a:p>
        </p:txBody>
      </p:sp>
    </p:spTree>
    <p:extLst>
      <p:ext uri="{BB962C8B-B14F-4D97-AF65-F5344CB8AC3E}">
        <p14:creationId xmlns:p14="http://schemas.microsoft.com/office/powerpoint/2010/main" val="2652665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5"/>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9"/>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41"/>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42"/>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44"/>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6"/>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8"/>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p:bldP spid="33" grpId="0"/>
      <p:bldP spid="34" grpId="0"/>
      <p:bldP spid="35" grpId="0"/>
      <p:bldP spid="36" grpId="0"/>
      <p:bldP spid="37" grpId="0"/>
      <p:bldP spid="38" grpId="0"/>
      <p:bldP spid="39" grpId="0"/>
      <p:bldP spid="41" grpId="0"/>
      <p:bldP spid="42" grpId="0"/>
      <p:bldP spid="45" grpId="0" animBg="1"/>
      <p:bldP spid="26" grpId="0"/>
      <p:bldP spid="2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4A5B6E1-1812-AA4A-8300-F1597F162A9B}"/>
              </a:ext>
            </a:extLst>
          </p:cNvPr>
          <p:cNvSpPr/>
          <p:nvPr/>
        </p:nvSpPr>
        <p:spPr>
          <a:xfrm>
            <a:off x="0" y="0"/>
            <a:ext cx="9144000" cy="149127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2">
            <a:extLst>
              <a:ext uri="{FF2B5EF4-FFF2-40B4-BE49-F238E27FC236}">
                <a16:creationId xmlns:a16="http://schemas.microsoft.com/office/drawing/2014/main" id="{E37682D2-4898-1246-AFEB-56613BDB0ED0}"/>
              </a:ext>
            </a:extLst>
          </p:cNvPr>
          <p:cNvSpPr txBox="1">
            <a:spLocks noChangeArrowheads="1"/>
          </p:cNvSpPr>
          <p:nvPr/>
        </p:nvSpPr>
        <p:spPr>
          <a:xfrm>
            <a:off x="441898" y="0"/>
            <a:ext cx="5268761"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altLang="en-US" sz="4000" b="1" dirty="0">
                <a:solidFill>
                  <a:srgbClr val="FFFF00"/>
                </a:solidFill>
                <a:latin typeface="+mn-lt"/>
              </a:rPr>
              <a:t>How to know your ballot was counted</a:t>
            </a:r>
          </a:p>
        </p:txBody>
      </p:sp>
      <p:pic>
        <p:nvPicPr>
          <p:cNvPr id="9" name="Picture 8">
            <a:extLst>
              <a:ext uri="{FF2B5EF4-FFF2-40B4-BE49-F238E27FC236}">
                <a16:creationId xmlns:a16="http://schemas.microsoft.com/office/drawing/2014/main" id="{930313EE-A7A7-4044-BC57-BFB15B88AC9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116258" y="262576"/>
            <a:ext cx="2597448" cy="1040116"/>
          </a:xfrm>
          <a:prstGeom prst="rect">
            <a:avLst/>
          </a:prstGeom>
        </p:spPr>
      </p:pic>
      <p:sp>
        <p:nvSpPr>
          <p:cNvPr id="4" name="Footer Placeholder 3">
            <a:extLst>
              <a:ext uri="{FF2B5EF4-FFF2-40B4-BE49-F238E27FC236}">
                <a16:creationId xmlns:a16="http://schemas.microsoft.com/office/drawing/2014/main" id="{DFA6F312-8384-3A4B-BB5D-A4C6C1629574}"/>
              </a:ext>
            </a:extLst>
          </p:cNvPr>
          <p:cNvSpPr>
            <a:spLocks noGrp="1"/>
          </p:cNvSpPr>
          <p:nvPr>
            <p:ph type="ftr" sz="quarter" idx="11"/>
          </p:nvPr>
        </p:nvSpPr>
        <p:spPr>
          <a:xfrm>
            <a:off x="5372100" y="6173787"/>
            <a:ext cx="3086100"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F47C82CB-FACA-FF4D-BCD3-D18434957AF0}" type="slidenum">
              <a:rPr lang="en-US" smtClean="0"/>
              <a:pPr algn="r"/>
              <a:t>25</a:t>
            </a:fld>
            <a:endParaRPr lang="en-US"/>
          </a:p>
        </p:txBody>
      </p:sp>
      <p:sp>
        <p:nvSpPr>
          <p:cNvPr id="6" name="TextBox 5">
            <a:extLst>
              <a:ext uri="{FF2B5EF4-FFF2-40B4-BE49-F238E27FC236}">
                <a16:creationId xmlns:a16="http://schemas.microsoft.com/office/drawing/2014/main" id="{8C8B09F9-076D-6F48-9A62-1FDFEF1319AF}"/>
              </a:ext>
            </a:extLst>
          </p:cNvPr>
          <p:cNvSpPr txBox="1"/>
          <p:nvPr/>
        </p:nvSpPr>
        <p:spPr>
          <a:xfrm>
            <a:off x="588117" y="1635801"/>
            <a:ext cx="7870084" cy="400110"/>
          </a:xfrm>
          <a:prstGeom prst="rect">
            <a:avLst/>
          </a:prstGeom>
          <a:solidFill>
            <a:srgbClr val="0070C0"/>
          </a:solidFill>
        </p:spPr>
        <p:txBody>
          <a:bodyPr wrap="square" rtlCol="0">
            <a:spAutoFit/>
          </a:bodyPr>
          <a:lstStyle/>
          <a:p>
            <a:pPr algn="ctr">
              <a:spcBef>
                <a:spcPts val="1200"/>
              </a:spcBef>
            </a:pPr>
            <a:r>
              <a:rPr lang="en-US" sz="2000" dirty="0">
                <a:solidFill>
                  <a:schemeClr val="bg1"/>
                </a:solidFill>
              </a:rPr>
              <a:t>You will be notified automatically by mail if your ballot is rejected.</a:t>
            </a:r>
          </a:p>
        </p:txBody>
      </p:sp>
      <p:sp>
        <p:nvSpPr>
          <p:cNvPr id="13" name="Rectangle 12">
            <a:extLst>
              <a:ext uri="{FF2B5EF4-FFF2-40B4-BE49-F238E27FC236}">
                <a16:creationId xmlns:a16="http://schemas.microsoft.com/office/drawing/2014/main" id="{192E0AF3-91DF-B24E-A286-22E53C990F9E}"/>
              </a:ext>
            </a:extLst>
          </p:cNvPr>
          <p:cNvSpPr/>
          <p:nvPr/>
        </p:nvSpPr>
        <p:spPr>
          <a:xfrm>
            <a:off x="506057" y="2296886"/>
            <a:ext cx="8208085" cy="372739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descr="A screenshot of a social media post&#10;&#10;Description automatically generated">
            <a:hlinkClick r:id="rId4"/>
            <a:extLst>
              <a:ext uri="{FF2B5EF4-FFF2-40B4-BE49-F238E27FC236}">
                <a16:creationId xmlns:a16="http://schemas.microsoft.com/office/drawing/2014/main" id="{0562CECC-8043-234D-A468-2ED79C144B8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62504" y="2544184"/>
            <a:ext cx="3145971" cy="1738741"/>
          </a:xfrm>
          <a:prstGeom prst="rect">
            <a:avLst/>
          </a:prstGeom>
          <a:ln>
            <a:solidFill>
              <a:schemeClr val="tx1">
                <a:lumMod val="85000"/>
                <a:lumOff val="15000"/>
              </a:schemeClr>
            </a:solidFill>
          </a:ln>
        </p:spPr>
      </p:pic>
      <p:sp>
        <p:nvSpPr>
          <p:cNvPr id="18" name="TextBox 17">
            <a:extLst>
              <a:ext uri="{FF2B5EF4-FFF2-40B4-BE49-F238E27FC236}">
                <a16:creationId xmlns:a16="http://schemas.microsoft.com/office/drawing/2014/main" id="{1581E6B5-CBDF-F84E-ABCA-1DBDBCB39A74}"/>
              </a:ext>
            </a:extLst>
          </p:cNvPr>
          <p:cNvSpPr txBox="1"/>
          <p:nvPr/>
        </p:nvSpPr>
        <p:spPr>
          <a:xfrm>
            <a:off x="4418423" y="2689359"/>
            <a:ext cx="3766457" cy="338554"/>
          </a:xfrm>
          <a:prstGeom prst="rect">
            <a:avLst/>
          </a:prstGeom>
          <a:noFill/>
        </p:spPr>
        <p:txBody>
          <a:bodyPr wrap="square" rtlCol="0">
            <a:spAutoFit/>
          </a:bodyPr>
          <a:lstStyle/>
          <a:p>
            <a:pPr>
              <a:spcBef>
                <a:spcPts val="1200"/>
              </a:spcBef>
            </a:pPr>
            <a:r>
              <a:rPr lang="en-US" sz="1600" dirty="0">
                <a:hlinkClick r:id="rId4"/>
              </a:rPr>
              <a:t>https://voter.svrs.nj.gov/auth/sign-up</a:t>
            </a:r>
            <a:endParaRPr lang="en-US" sz="1600" dirty="0"/>
          </a:p>
        </p:txBody>
      </p:sp>
      <p:pic>
        <p:nvPicPr>
          <p:cNvPr id="19" name="Picture 18" descr="A screenshot of a cell phone&#10;&#10;Description automatically generated">
            <a:extLst>
              <a:ext uri="{FF2B5EF4-FFF2-40B4-BE49-F238E27FC236}">
                <a16:creationId xmlns:a16="http://schemas.microsoft.com/office/drawing/2014/main" id="{E53CCD2D-0AD5-6840-B724-8EF5BAD0DE18}"/>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3489982" y="3124200"/>
            <a:ext cx="4771688" cy="1779814"/>
          </a:xfrm>
          <a:prstGeom prst="rect">
            <a:avLst/>
          </a:prstGeom>
          <a:ln>
            <a:solidFill>
              <a:schemeClr val="tx1">
                <a:lumMod val="85000"/>
                <a:lumOff val="15000"/>
              </a:schemeClr>
            </a:solidFill>
          </a:ln>
        </p:spPr>
      </p:pic>
      <p:sp>
        <p:nvSpPr>
          <p:cNvPr id="20" name="TextBox 19">
            <a:extLst>
              <a:ext uri="{FF2B5EF4-FFF2-40B4-BE49-F238E27FC236}">
                <a16:creationId xmlns:a16="http://schemas.microsoft.com/office/drawing/2014/main" id="{D801AAAE-CFAE-0F49-A389-E82F59768363}"/>
              </a:ext>
            </a:extLst>
          </p:cNvPr>
          <p:cNvSpPr txBox="1"/>
          <p:nvPr/>
        </p:nvSpPr>
        <p:spPr>
          <a:xfrm>
            <a:off x="4441663" y="2408686"/>
            <a:ext cx="3254830" cy="369332"/>
          </a:xfrm>
          <a:prstGeom prst="rect">
            <a:avLst/>
          </a:prstGeom>
          <a:noFill/>
        </p:spPr>
        <p:txBody>
          <a:bodyPr wrap="square" rtlCol="0">
            <a:spAutoFit/>
          </a:bodyPr>
          <a:lstStyle/>
          <a:p>
            <a:pPr>
              <a:spcBef>
                <a:spcPts val="1200"/>
              </a:spcBef>
            </a:pPr>
            <a:r>
              <a:rPr lang="en-US" b="1" dirty="0">
                <a:solidFill>
                  <a:srgbClr val="C00000"/>
                </a:solidFill>
              </a:rPr>
              <a:t>NJ Voter Public Access Sign Up</a:t>
            </a:r>
            <a:endParaRPr lang="en-US" sz="1600" b="1" dirty="0">
              <a:solidFill>
                <a:srgbClr val="C00000"/>
              </a:solidFill>
            </a:endParaRPr>
          </a:p>
        </p:txBody>
      </p:sp>
      <p:sp>
        <p:nvSpPr>
          <p:cNvPr id="21" name="TextBox 20">
            <a:extLst>
              <a:ext uri="{FF2B5EF4-FFF2-40B4-BE49-F238E27FC236}">
                <a16:creationId xmlns:a16="http://schemas.microsoft.com/office/drawing/2014/main" id="{3D51B4FB-31EA-8547-A53F-9322FB59A536}"/>
              </a:ext>
            </a:extLst>
          </p:cNvPr>
          <p:cNvSpPr txBox="1"/>
          <p:nvPr/>
        </p:nvSpPr>
        <p:spPr>
          <a:xfrm>
            <a:off x="1599473" y="5244837"/>
            <a:ext cx="6097453" cy="400110"/>
          </a:xfrm>
          <a:prstGeom prst="rect">
            <a:avLst/>
          </a:prstGeom>
          <a:noFill/>
        </p:spPr>
        <p:txBody>
          <a:bodyPr wrap="square" rtlCol="0">
            <a:spAutoFit/>
          </a:bodyPr>
          <a:lstStyle/>
          <a:p>
            <a:pPr algn="l">
              <a:spcBef>
                <a:spcPts val="1200"/>
              </a:spcBef>
            </a:pPr>
            <a:r>
              <a:rPr lang="en-US" sz="2000" b="1" dirty="0">
                <a:solidFill>
                  <a:srgbClr val="C00000"/>
                </a:solidFill>
              </a:rPr>
              <a:t>OR - Call Board of Elections Office 732-431-7802 x. 7150</a:t>
            </a:r>
          </a:p>
        </p:txBody>
      </p:sp>
    </p:spTree>
    <p:extLst>
      <p:ext uri="{BB962C8B-B14F-4D97-AF65-F5344CB8AC3E}">
        <p14:creationId xmlns:p14="http://schemas.microsoft.com/office/powerpoint/2010/main" val="3439826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0" grpId="0"/>
      <p:bldP spid="2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62AE3A3-A5F6-6048-ADCF-9F76A1F4C93A}"/>
              </a:ext>
            </a:extLst>
          </p:cNvPr>
          <p:cNvSpPr/>
          <p:nvPr/>
        </p:nvSpPr>
        <p:spPr>
          <a:xfrm>
            <a:off x="462579" y="1904104"/>
            <a:ext cx="8208085" cy="412017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6F0BE19D-BF0B-BF42-9E68-D8A0E479DB0E}"/>
              </a:ext>
            </a:extLst>
          </p:cNvPr>
          <p:cNvSpPr txBox="1"/>
          <p:nvPr/>
        </p:nvSpPr>
        <p:spPr>
          <a:xfrm>
            <a:off x="399446" y="2292046"/>
            <a:ext cx="7699525" cy="3127138"/>
          </a:xfrm>
          <a:prstGeom prst="rect">
            <a:avLst/>
          </a:prstGeom>
          <a:noFill/>
        </p:spPr>
        <p:txBody>
          <a:bodyPr wrap="square" rtlCol="0">
            <a:spAutoFit/>
          </a:bodyPr>
          <a:lstStyle/>
          <a:p>
            <a:pPr marL="977900" lvl="1" indent="-520700">
              <a:lnSpc>
                <a:spcPct val="110000"/>
              </a:lnSpc>
              <a:spcBef>
                <a:spcPts val="600"/>
              </a:spcBef>
              <a:buFont typeface="Wingdings" pitchFamily="2" charset="2"/>
              <a:buChar char="q"/>
            </a:pPr>
            <a:r>
              <a:rPr lang="en-US" sz="2400" dirty="0"/>
              <a:t>Encourage and help everyone you know to register.</a:t>
            </a:r>
          </a:p>
          <a:p>
            <a:pPr marL="977900" lvl="1" indent="-520700">
              <a:lnSpc>
                <a:spcPct val="110000"/>
              </a:lnSpc>
              <a:spcBef>
                <a:spcPts val="600"/>
              </a:spcBef>
              <a:buFont typeface="Wingdings" pitchFamily="2" charset="2"/>
              <a:buChar char="q"/>
            </a:pPr>
            <a:r>
              <a:rPr lang="en-US" sz="2400" dirty="0"/>
              <a:t>Update your signature of record if you are unsure.</a:t>
            </a:r>
          </a:p>
          <a:p>
            <a:pPr marL="977900" lvl="1" indent="-520700">
              <a:lnSpc>
                <a:spcPct val="110000"/>
              </a:lnSpc>
              <a:spcBef>
                <a:spcPts val="600"/>
              </a:spcBef>
              <a:buFont typeface="Wingdings" pitchFamily="2" charset="2"/>
              <a:buChar char="q"/>
            </a:pPr>
            <a:r>
              <a:rPr lang="en-US" sz="2400" dirty="0"/>
              <a:t>Complete and submit your vote-by-mail ballot as soon as you are comfortable.  We recommend using a Drop Box.</a:t>
            </a:r>
          </a:p>
          <a:p>
            <a:pPr marL="977900" lvl="1" indent="-520700">
              <a:lnSpc>
                <a:spcPct val="110000"/>
              </a:lnSpc>
              <a:spcBef>
                <a:spcPts val="600"/>
              </a:spcBef>
              <a:buFont typeface="Wingdings" pitchFamily="2" charset="2"/>
              <a:buChar char="q"/>
            </a:pPr>
            <a:r>
              <a:rPr lang="en-US" sz="2400" dirty="0"/>
              <a:t>Be a resource for others.</a:t>
            </a:r>
          </a:p>
          <a:p>
            <a:pPr marL="977900" lvl="1" indent="-520700">
              <a:lnSpc>
                <a:spcPct val="110000"/>
              </a:lnSpc>
              <a:spcBef>
                <a:spcPts val="600"/>
              </a:spcBef>
              <a:buFont typeface="Wingdings" pitchFamily="2" charset="2"/>
              <a:buChar char="q"/>
            </a:pPr>
            <a:endParaRPr lang="en-US" dirty="0"/>
          </a:p>
        </p:txBody>
      </p:sp>
      <p:sp>
        <p:nvSpPr>
          <p:cNvPr id="5" name="Rectangle 4">
            <a:extLst>
              <a:ext uri="{FF2B5EF4-FFF2-40B4-BE49-F238E27FC236}">
                <a16:creationId xmlns:a16="http://schemas.microsoft.com/office/drawing/2014/main" id="{C4A5B6E1-1812-AA4A-8300-F1597F162A9B}"/>
              </a:ext>
            </a:extLst>
          </p:cNvPr>
          <p:cNvSpPr/>
          <p:nvPr/>
        </p:nvSpPr>
        <p:spPr>
          <a:xfrm>
            <a:off x="-5387" y="1570"/>
            <a:ext cx="9144000" cy="149127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2">
            <a:extLst>
              <a:ext uri="{FF2B5EF4-FFF2-40B4-BE49-F238E27FC236}">
                <a16:creationId xmlns:a16="http://schemas.microsoft.com/office/drawing/2014/main" id="{E37682D2-4898-1246-AFEB-56613BDB0ED0}"/>
              </a:ext>
            </a:extLst>
          </p:cNvPr>
          <p:cNvSpPr txBox="1">
            <a:spLocks noChangeArrowheads="1"/>
          </p:cNvSpPr>
          <p:nvPr/>
        </p:nvSpPr>
        <p:spPr>
          <a:xfrm>
            <a:off x="639121" y="187356"/>
            <a:ext cx="5268761"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altLang="en-US" sz="4000" b="1" dirty="0">
                <a:solidFill>
                  <a:srgbClr val="FFFF00"/>
                </a:solidFill>
                <a:latin typeface="+mn-lt"/>
              </a:rPr>
              <a:t>Take-aways</a:t>
            </a:r>
          </a:p>
        </p:txBody>
      </p:sp>
      <p:sp>
        <p:nvSpPr>
          <p:cNvPr id="4" name="Footer Placeholder 3">
            <a:extLst>
              <a:ext uri="{FF2B5EF4-FFF2-40B4-BE49-F238E27FC236}">
                <a16:creationId xmlns:a16="http://schemas.microsoft.com/office/drawing/2014/main" id="{DFA6F312-8384-3A4B-BB5D-A4C6C1629574}"/>
              </a:ext>
            </a:extLst>
          </p:cNvPr>
          <p:cNvSpPr>
            <a:spLocks noGrp="1"/>
          </p:cNvSpPr>
          <p:nvPr>
            <p:ph type="ftr" sz="quarter" idx="11"/>
          </p:nvPr>
        </p:nvSpPr>
        <p:spPr>
          <a:xfrm>
            <a:off x="5372100" y="6173787"/>
            <a:ext cx="3086100"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F47C82CB-FACA-FF4D-BCD3-D18434957AF0}" type="slidenum">
              <a:rPr lang="en-US" smtClean="0"/>
              <a:pPr algn="r"/>
              <a:t>26</a:t>
            </a:fld>
            <a:endParaRPr lang="en-US"/>
          </a:p>
        </p:txBody>
      </p:sp>
    </p:spTree>
    <p:extLst>
      <p:ext uri="{BB962C8B-B14F-4D97-AF65-F5344CB8AC3E}">
        <p14:creationId xmlns:p14="http://schemas.microsoft.com/office/powerpoint/2010/main" val="20169397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98C47F3-4AE7-3649-9D30-23AE9482BE9C}"/>
              </a:ext>
            </a:extLst>
          </p:cNvPr>
          <p:cNvSpPr/>
          <p:nvPr/>
        </p:nvSpPr>
        <p:spPr>
          <a:xfrm>
            <a:off x="2717563" y="1880075"/>
            <a:ext cx="3811424" cy="387124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B6885FD3-23A3-5147-B5C7-C182D34BC170}"/>
              </a:ext>
            </a:extLst>
          </p:cNvPr>
          <p:cNvPicPr>
            <a:picLocks noChangeAspect="1"/>
          </p:cNvPicPr>
          <p:nvPr/>
        </p:nvPicPr>
        <p:blipFill>
          <a:blip r:embed="rId3"/>
          <a:stretch>
            <a:fillRect/>
          </a:stretch>
        </p:blipFill>
        <p:spPr>
          <a:xfrm>
            <a:off x="3223552" y="2361681"/>
            <a:ext cx="2667265" cy="3077614"/>
          </a:xfrm>
          <a:prstGeom prst="rect">
            <a:avLst/>
          </a:prstGeom>
        </p:spPr>
      </p:pic>
      <p:pic>
        <p:nvPicPr>
          <p:cNvPr id="8" name="Picture 7" descr="A picture containing drawing&#10;&#10;Description automatically generated">
            <a:extLst>
              <a:ext uri="{FF2B5EF4-FFF2-40B4-BE49-F238E27FC236}">
                <a16:creationId xmlns:a16="http://schemas.microsoft.com/office/drawing/2014/main" id="{056D86F7-B843-C346-ACCF-0BD4088A974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226972" y="628651"/>
            <a:ext cx="2400298" cy="1371599"/>
          </a:xfrm>
          <a:prstGeom prst="rect">
            <a:avLst/>
          </a:prstGeom>
          <a:ln>
            <a:noFill/>
          </a:ln>
          <a:effectLst>
            <a:outerShdw blurRad="292100" dist="139700" dir="2700000" algn="tl" rotWithShape="0">
              <a:srgbClr val="333333">
                <a:alpha val="65000"/>
              </a:srgbClr>
            </a:outerShdw>
          </a:effectLst>
        </p:spPr>
      </p:pic>
      <p:pic>
        <p:nvPicPr>
          <p:cNvPr id="7" name="Picture 6">
            <a:extLst>
              <a:ext uri="{FF2B5EF4-FFF2-40B4-BE49-F238E27FC236}">
                <a16:creationId xmlns:a16="http://schemas.microsoft.com/office/drawing/2014/main" id="{BD91EEE3-D668-144A-90F6-C94B2F1B2E5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468290" y="619980"/>
            <a:ext cx="2440781" cy="1401701"/>
          </a:xfrm>
          <a:prstGeom prst="rect">
            <a:avLst/>
          </a:prstGeom>
          <a:ln>
            <a:noFill/>
          </a:ln>
          <a:effectLst>
            <a:outerShdw blurRad="292100" dist="139700" dir="2700000" algn="tl" rotWithShape="0">
              <a:srgbClr val="333333">
                <a:alpha val="65000"/>
              </a:srgbClr>
            </a:outerShdw>
          </a:effectLst>
        </p:spPr>
      </p:pic>
      <p:sp>
        <p:nvSpPr>
          <p:cNvPr id="4" name="Slide Number Placeholder 3">
            <a:extLst>
              <a:ext uri="{FF2B5EF4-FFF2-40B4-BE49-F238E27FC236}">
                <a16:creationId xmlns:a16="http://schemas.microsoft.com/office/drawing/2014/main" id="{61D260F8-5387-3C42-82E7-398196564C65}"/>
              </a:ext>
            </a:extLst>
          </p:cNvPr>
          <p:cNvSpPr>
            <a:spLocks noGrp="1"/>
          </p:cNvSpPr>
          <p:nvPr>
            <p:ph type="sldNum" sz="quarter" idx="12"/>
          </p:nvPr>
        </p:nvSpPr>
        <p:spPr/>
        <p:txBody>
          <a:bodyPr/>
          <a:lstStyle/>
          <a:p>
            <a:fld id="{257EAB1F-D172-D547-A26A-20815B5FE0F0}" type="slidenum">
              <a:rPr lang="en-US" smtClean="0"/>
              <a:pPr/>
              <a:t>27</a:t>
            </a:fld>
            <a:endParaRPr lang="en-US"/>
          </a:p>
        </p:txBody>
      </p:sp>
      <p:grpSp>
        <p:nvGrpSpPr>
          <p:cNvPr id="10" name="Group 9">
            <a:extLst>
              <a:ext uri="{FF2B5EF4-FFF2-40B4-BE49-F238E27FC236}">
                <a16:creationId xmlns:a16="http://schemas.microsoft.com/office/drawing/2014/main" id="{8E3E52DB-891F-7A49-956C-F43A3DDF3F44}"/>
              </a:ext>
            </a:extLst>
          </p:cNvPr>
          <p:cNvGrpSpPr/>
          <p:nvPr/>
        </p:nvGrpSpPr>
        <p:grpSpPr>
          <a:xfrm>
            <a:off x="316709" y="614365"/>
            <a:ext cx="2955129" cy="1428748"/>
            <a:chOff x="4610100" y="328612"/>
            <a:chExt cx="3676650" cy="1445911"/>
          </a:xfrm>
        </p:grpSpPr>
        <p:pic>
          <p:nvPicPr>
            <p:cNvPr id="5" name="Picture 3" descr="A screenshot of a cell phone&#10;&#10;Description automatically generated">
              <a:extLst>
                <a:ext uri="{FF2B5EF4-FFF2-40B4-BE49-F238E27FC236}">
                  <a16:creationId xmlns:a16="http://schemas.microsoft.com/office/drawing/2014/main" id="{BC8E5440-CF04-514A-B90F-F35BEAAC92F7}"/>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bwMode="auto">
            <a:xfrm>
              <a:off x="4610100" y="328612"/>
              <a:ext cx="3676650" cy="144591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958DC121-B986-8C48-A55C-81EFD1567E82}"/>
                </a:ext>
              </a:extLst>
            </p:cNvPr>
            <p:cNvSpPr txBox="1"/>
            <p:nvPr/>
          </p:nvSpPr>
          <p:spPr>
            <a:xfrm>
              <a:off x="5675520" y="978835"/>
              <a:ext cx="1690914" cy="276999"/>
            </a:xfrm>
            <a:prstGeom prst="rect">
              <a:avLst/>
            </a:prstGeom>
            <a:solidFill>
              <a:schemeClr val="bg1"/>
            </a:solidFill>
            <a:ln>
              <a:solidFill>
                <a:schemeClr val="bg1">
                  <a:lumMod val="65000"/>
                </a:schemeClr>
              </a:solidFill>
            </a:ln>
          </p:spPr>
          <p:txBody>
            <a:bodyPr wrap="square" rtlCol="0">
              <a:spAutoFit/>
            </a:bodyPr>
            <a:lstStyle/>
            <a:p>
              <a:pPr algn="ctr">
                <a:spcBef>
                  <a:spcPts val="1200"/>
                </a:spcBef>
              </a:pPr>
              <a:r>
                <a:rPr lang="en-US" sz="1200" b="1">
                  <a:solidFill>
                    <a:srgbClr val="C00000"/>
                  </a:solidFill>
                  <a:latin typeface="American Typewriter" panose="02090604020004020304" pitchFamily="18" charset="77"/>
                </a:rPr>
                <a:t>Text for help</a:t>
              </a:r>
            </a:p>
          </p:txBody>
        </p:sp>
      </p:grpSp>
      <p:sp>
        <p:nvSpPr>
          <p:cNvPr id="2" name="TextBox 1">
            <a:extLst>
              <a:ext uri="{FF2B5EF4-FFF2-40B4-BE49-F238E27FC236}">
                <a16:creationId xmlns:a16="http://schemas.microsoft.com/office/drawing/2014/main" id="{CCD5E0EE-4570-0F4E-9EF3-3A2F743896B7}"/>
              </a:ext>
            </a:extLst>
          </p:cNvPr>
          <p:cNvSpPr txBox="1"/>
          <p:nvPr/>
        </p:nvSpPr>
        <p:spPr>
          <a:xfrm>
            <a:off x="2401012" y="5922236"/>
            <a:ext cx="4418176" cy="369332"/>
          </a:xfrm>
          <a:prstGeom prst="rect">
            <a:avLst/>
          </a:prstGeom>
          <a:solidFill>
            <a:schemeClr val="bg1">
              <a:lumMod val="85000"/>
            </a:schemeClr>
          </a:solidFill>
          <a:ln>
            <a:solidFill>
              <a:schemeClr val="bg1">
                <a:lumMod val="85000"/>
              </a:schemeClr>
            </a:solidFill>
          </a:ln>
        </p:spPr>
        <p:txBody>
          <a:bodyPr wrap="square" rtlCol="0">
            <a:spAutoFit/>
          </a:bodyPr>
          <a:lstStyle/>
          <a:p>
            <a:pPr algn="ctr">
              <a:spcBef>
                <a:spcPts val="1200"/>
              </a:spcBef>
            </a:pPr>
            <a:r>
              <a:rPr lang="en-US" b="1" err="1">
                <a:hlinkClick r:id="rId7"/>
              </a:rPr>
              <a:t>MonmouthCountyVotes.com</a:t>
            </a:r>
            <a:endParaRPr lang="en-US" b="1"/>
          </a:p>
        </p:txBody>
      </p:sp>
      <p:sp>
        <p:nvSpPr>
          <p:cNvPr id="3" name="TextBox 2">
            <a:hlinkClick r:id="rId7"/>
            <a:extLst>
              <a:ext uri="{FF2B5EF4-FFF2-40B4-BE49-F238E27FC236}">
                <a16:creationId xmlns:a16="http://schemas.microsoft.com/office/drawing/2014/main" id="{5118559C-2193-0B4F-BCFC-A4D95AC495F1}"/>
              </a:ext>
            </a:extLst>
          </p:cNvPr>
          <p:cNvSpPr txBox="1"/>
          <p:nvPr/>
        </p:nvSpPr>
        <p:spPr>
          <a:xfrm>
            <a:off x="3109104" y="5943600"/>
            <a:ext cx="3001992" cy="338554"/>
          </a:xfrm>
          <a:prstGeom prst="rect">
            <a:avLst/>
          </a:prstGeom>
          <a:solidFill>
            <a:schemeClr val="bg1">
              <a:lumMod val="95000"/>
            </a:schemeClr>
          </a:solidFill>
        </p:spPr>
        <p:txBody>
          <a:bodyPr wrap="square" rtlCol="0">
            <a:spAutoFit/>
          </a:bodyPr>
          <a:lstStyle/>
          <a:p>
            <a:pPr>
              <a:spcBef>
                <a:spcPts val="1200"/>
              </a:spcBef>
            </a:pPr>
            <a:r>
              <a:rPr lang="en-US" sz="1600" dirty="0" err="1"/>
              <a:t>MonmouthCountyVotes.com</a:t>
            </a:r>
            <a:endParaRPr lang="en-US" sz="1600" dirty="0"/>
          </a:p>
        </p:txBody>
      </p:sp>
    </p:spTree>
    <p:extLst>
      <p:ext uri="{BB962C8B-B14F-4D97-AF65-F5344CB8AC3E}">
        <p14:creationId xmlns:p14="http://schemas.microsoft.com/office/powerpoint/2010/main" val="14816020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D3F0A03E-E9BC-B74F-BA6B-AA5BFDD02DE9}"/>
              </a:ext>
            </a:extLst>
          </p:cNvPr>
          <p:cNvSpPr txBox="1"/>
          <p:nvPr/>
        </p:nvSpPr>
        <p:spPr>
          <a:xfrm>
            <a:off x="2207172" y="2196662"/>
            <a:ext cx="4666594" cy="1015663"/>
          </a:xfrm>
          <a:prstGeom prst="rect">
            <a:avLst/>
          </a:prstGeom>
          <a:solidFill>
            <a:srgbClr val="002060"/>
          </a:solidFill>
        </p:spPr>
        <p:txBody>
          <a:bodyPr wrap="square" rtlCol="0">
            <a:spAutoFit/>
          </a:bodyPr>
          <a:lstStyle/>
          <a:p>
            <a:pPr algn="ctr">
              <a:spcBef>
                <a:spcPts val="1200"/>
              </a:spcBef>
            </a:pPr>
            <a:r>
              <a:rPr lang="en-US" sz="6000" dirty="0">
                <a:solidFill>
                  <a:schemeClr val="bg1"/>
                </a:solidFill>
              </a:rPr>
              <a:t>Back-up slides</a:t>
            </a:r>
          </a:p>
        </p:txBody>
      </p:sp>
    </p:spTree>
    <p:extLst>
      <p:ext uri="{BB962C8B-B14F-4D97-AF65-F5344CB8AC3E}">
        <p14:creationId xmlns:p14="http://schemas.microsoft.com/office/powerpoint/2010/main" val="1073459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B7C2CB0-96B0-4447-8F1C-D27A1E4293CD}"/>
              </a:ext>
            </a:extLst>
          </p:cNvPr>
          <p:cNvPicPr>
            <a:picLocks noChangeAspect="1"/>
          </p:cNvPicPr>
          <p:nvPr/>
        </p:nvPicPr>
        <p:blipFill>
          <a:blip r:embed="rId3"/>
          <a:stretch>
            <a:fillRect/>
          </a:stretch>
        </p:blipFill>
        <p:spPr>
          <a:xfrm rot="20523670">
            <a:off x="5457627" y="4004232"/>
            <a:ext cx="3227295" cy="2151530"/>
          </a:xfrm>
          <a:prstGeom prst="rect">
            <a:avLst/>
          </a:prstGeom>
        </p:spPr>
      </p:pic>
      <p:sp>
        <p:nvSpPr>
          <p:cNvPr id="5" name="Rectangle 4">
            <a:extLst>
              <a:ext uri="{FF2B5EF4-FFF2-40B4-BE49-F238E27FC236}">
                <a16:creationId xmlns:a16="http://schemas.microsoft.com/office/drawing/2014/main" id="{C4A5B6E1-1812-AA4A-8300-F1597F162A9B}"/>
              </a:ext>
            </a:extLst>
          </p:cNvPr>
          <p:cNvSpPr/>
          <p:nvPr/>
        </p:nvSpPr>
        <p:spPr>
          <a:xfrm>
            <a:off x="0" y="0"/>
            <a:ext cx="9144000" cy="149127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2">
            <a:extLst>
              <a:ext uri="{FF2B5EF4-FFF2-40B4-BE49-F238E27FC236}">
                <a16:creationId xmlns:a16="http://schemas.microsoft.com/office/drawing/2014/main" id="{E37682D2-4898-1246-AFEB-56613BDB0ED0}"/>
              </a:ext>
            </a:extLst>
          </p:cNvPr>
          <p:cNvSpPr txBox="1">
            <a:spLocks noChangeArrowheads="1"/>
          </p:cNvSpPr>
          <p:nvPr/>
        </p:nvSpPr>
        <p:spPr>
          <a:xfrm>
            <a:off x="441898" y="0"/>
            <a:ext cx="8504878"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altLang="en-US" sz="4000" b="1" dirty="0">
                <a:solidFill>
                  <a:srgbClr val="FFFF00"/>
                </a:solidFill>
                <a:latin typeface="+mn-lt"/>
              </a:rPr>
              <a:t>The signature curing process</a:t>
            </a:r>
          </a:p>
        </p:txBody>
      </p:sp>
      <p:sp>
        <p:nvSpPr>
          <p:cNvPr id="4" name="Footer Placeholder 3">
            <a:extLst>
              <a:ext uri="{FF2B5EF4-FFF2-40B4-BE49-F238E27FC236}">
                <a16:creationId xmlns:a16="http://schemas.microsoft.com/office/drawing/2014/main" id="{DFA6F312-8384-3A4B-BB5D-A4C6C1629574}"/>
              </a:ext>
            </a:extLst>
          </p:cNvPr>
          <p:cNvSpPr>
            <a:spLocks noGrp="1"/>
          </p:cNvSpPr>
          <p:nvPr>
            <p:ph type="ftr" sz="quarter" idx="11"/>
          </p:nvPr>
        </p:nvSpPr>
        <p:spPr>
          <a:xfrm>
            <a:off x="5372100" y="6173787"/>
            <a:ext cx="3086100"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F47C82CB-FACA-FF4D-BCD3-D18434957AF0}" type="slidenum">
              <a:rPr lang="en-US" smtClean="0"/>
              <a:pPr algn="r"/>
              <a:t>29</a:t>
            </a:fld>
            <a:endParaRPr lang="en-US"/>
          </a:p>
        </p:txBody>
      </p:sp>
      <p:sp>
        <p:nvSpPr>
          <p:cNvPr id="2" name="TextBox 1">
            <a:extLst>
              <a:ext uri="{FF2B5EF4-FFF2-40B4-BE49-F238E27FC236}">
                <a16:creationId xmlns:a16="http://schemas.microsoft.com/office/drawing/2014/main" id="{712E3224-CC66-494E-BE1B-B0003DE5F389}"/>
              </a:ext>
            </a:extLst>
          </p:cNvPr>
          <p:cNvSpPr txBox="1"/>
          <p:nvPr/>
        </p:nvSpPr>
        <p:spPr>
          <a:xfrm>
            <a:off x="609600" y="2169464"/>
            <a:ext cx="4724400" cy="1754326"/>
          </a:xfrm>
          <a:prstGeom prst="rect">
            <a:avLst/>
          </a:prstGeom>
          <a:noFill/>
        </p:spPr>
        <p:txBody>
          <a:bodyPr wrap="square" rtlCol="0">
            <a:spAutoFit/>
          </a:bodyPr>
          <a:lstStyle/>
          <a:p>
            <a:pPr marL="171450" indent="-171450">
              <a:spcBef>
                <a:spcPts val="1200"/>
              </a:spcBef>
              <a:buFont typeface="Arial" panose="020B0604020202020204" pitchFamily="34" charset="0"/>
              <a:buChar char="•"/>
            </a:pPr>
            <a:r>
              <a:rPr lang="en-US" sz="1600" dirty="0"/>
              <a:t>Board of Election staff compare signatures</a:t>
            </a:r>
            <a:br>
              <a:rPr lang="en-US" sz="1600" dirty="0"/>
            </a:br>
            <a:r>
              <a:rPr lang="en-US" sz="1200" i="1" dirty="0"/>
              <a:t>VBM ballot to signature on record as it appears in the poll book</a:t>
            </a:r>
          </a:p>
          <a:p>
            <a:pPr marL="171450" indent="-171450">
              <a:spcBef>
                <a:spcPts val="1200"/>
              </a:spcBef>
              <a:buFont typeface="Arial" panose="020B0604020202020204" pitchFamily="34" charset="0"/>
              <a:buChar char="•"/>
            </a:pPr>
            <a:r>
              <a:rPr lang="en-US" sz="1600" dirty="0"/>
              <a:t>Questionable matches go to the Commissioners on the Monmouth County Board of Elections </a:t>
            </a:r>
            <a:br>
              <a:rPr lang="en-US" sz="1600" dirty="0"/>
            </a:br>
            <a:r>
              <a:rPr lang="en-US" sz="1200" i="1" dirty="0"/>
              <a:t>Half Democrats, half Republicans</a:t>
            </a:r>
          </a:p>
          <a:p>
            <a:pPr marL="171450" indent="-171450">
              <a:spcBef>
                <a:spcPts val="1200"/>
              </a:spcBef>
              <a:buFont typeface="Arial" panose="020B0604020202020204" pitchFamily="34" charset="0"/>
              <a:buChar char="•"/>
            </a:pPr>
            <a:r>
              <a:rPr lang="en-US" sz="1600" dirty="0"/>
              <a:t>Commissioners vote</a:t>
            </a:r>
          </a:p>
        </p:txBody>
      </p:sp>
      <p:sp>
        <p:nvSpPr>
          <p:cNvPr id="12" name="TextBox 11">
            <a:extLst>
              <a:ext uri="{FF2B5EF4-FFF2-40B4-BE49-F238E27FC236}">
                <a16:creationId xmlns:a16="http://schemas.microsoft.com/office/drawing/2014/main" id="{32D34007-47C8-E542-8D62-78EE9F002D56}"/>
              </a:ext>
            </a:extLst>
          </p:cNvPr>
          <p:cNvSpPr txBox="1"/>
          <p:nvPr/>
        </p:nvSpPr>
        <p:spPr>
          <a:xfrm>
            <a:off x="439272" y="1721229"/>
            <a:ext cx="2788023" cy="400110"/>
          </a:xfrm>
          <a:prstGeom prst="rect">
            <a:avLst/>
          </a:prstGeom>
          <a:solidFill>
            <a:srgbClr val="C00000"/>
          </a:solidFill>
        </p:spPr>
        <p:txBody>
          <a:bodyPr wrap="square" rtlCol="0">
            <a:spAutoFit/>
          </a:bodyPr>
          <a:lstStyle/>
          <a:p>
            <a:pPr algn="l">
              <a:spcBef>
                <a:spcPts val="1200"/>
              </a:spcBef>
            </a:pPr>
            <a:r>
              <a:rPr lang="en-US" sz="2000" b="1" dirty="0">
                <a:solidFill>
                  <a:schemeClr val="bg1"/>
                </a:solidFill>
              </a:rPr>
              <a:t>Match or no match?</a:t>
            </a:r>
          </a:p>
        </p:txBody>
      </p:sp>
      <p:sp>
        <p:nvSpPr>
          <p:cNvPr id="22" name="TextBox 21">
            <a:extLst>
              <a:ext uri="{FF2B5EF4-FFF2-40B4-BE49-F238E27FC236}">
                <a16:creationId xmlns:a16="http://schemas.microsoft.com/office/drawing/2014/main" id="{CFE0D80D-4B0A-D347-9F6F-C52669D1F865}"/>
              </a:ext>
            </a:extLst>
          </p:cNvPr>
          <p:cNvSpPr txBox="1"/>
          <p:nvPr/>
        </p:nvSpPr>
        <p:spPr>
          <a:xfrm>
            <a:off x="636494" y="4577519"/>
            <a:ext cx="4661647" cy="1631216"/>
          </a:xfrm>
          <a:prstGeom prst="rect">
            <a:avLst/>
          </a:prstGeom>
          <a:noFill/>
        </p:spPr>
        <p:txBody>
          <a:bodyPr wrap="square" rtlCol="0">
            <a:spAutoFit/>
          </a:bodyPr>
          <a:lstStyle/>
          <a:p>
            <a:pPr marL="171450" indent="-171450">
              <a:spcBef>
                <a:spcPts val="1200"/>
              </a:spcBef>
              <a:buFont typeface="Arial" panose="020B0604020202020204" pitchFamily="34" charset="0"/>
              <a:buChar char="•"/>
            </a:pPr>
            <a:r>
              <a:rPr lang="en-US" sz="1600" dirty="0"/>
              <a:t>Curing letter sent to voters who ballots are rejected for signature match or missing signature</a:t>
            </a:r>
          </a:p>
          <a:p>
            <a:pPr marL="171450" indent="-171450">
              <a:spcBef>
                <a:spcPts val="1200"/>
              </a:spcBef>
              <a:buFont typeface="Arial" panose="020B0604020202020204" pitchFamily="34" charset="0"/>
              <a:buChar char="•"/>
            </a:pPr>
            <a:r>
              <a:rPr lang="en-US" sz="1600" dirty="0"/>
              <a:t>Voters must act on the curing letter within the stated deadline  </a:t>
            </a:r>
          </a:p>
          <a:p>
            <a:pPr algn="l">
              <a:spcBef>
                <a:spcPts val="1200"/>
              </a:spcBef>
            </a:pPr>
            <a:endParaRPr lang="en-US" sz="1600" dirty="0"/>
          </a:p>
        </p:txBody>
      </p:sp>
      <p:sp>
        <p:nvSpPr>
          <p:cNvPr id="23" name="TextBox 22">
            <a:extLst>
              <a:ext uri="{FF2B5EF4-FFF2-40B4-BE49-F238E27FC236}">
                <a16:creationId xmlns:a16="http://schemas.microsoft.com/office/drawing/2014/main" id="{F41DCF10-825A-A349-8E0B-758DB0503302}"/>
              </a:ext>
            </a:extLst>
          </p:cNvPr>
          <p:cNvSpPr txBox="1"/>
          <p:nvPr/>
        </p:nvSpPr>
        <p:spPr>
          <a:xfrm>
            <a:off x="439272" y="4132737"/>
            <a:ext cx="2788023" cy="400110"/>
          </a:xfrm>
          <a:prstGeom prst="rect">
            <a:avLst/>
          </a:prstGeom>
          <a:solidFill>
            <a:srgbClr val="C00000"/>
          </a:solidFill>
        </p:spPr>
        <p:txBody>
          <a:bodyPr wrap="square" rtlCol="0">
            <a:spAutoFit/>
          </a:bodyPr>
          <a:lstStyle/>
          <a:p>
            <a:pPr algn="l">
              <a:spcBef>
                <a:spcPts val="1200"/>
              </a:spcBef>
            </a:pPr>
            <a:r>
              <a:rPr lang="en-US" sz="2000" b="1" dirty="0">
                <a:solidFill>
                  <a:schemeClr val="bg1"/>
                </a:solidFill>
              </a:rPr>
              <a:t>Remedy</a:t>
            </a:r>
          </a:p>
        </p:txBody>
      </p:sp>
      <p:pic>
        <p:nvPicPr>
          <p:cNvPr id="7" name="Picture 6">
            <a:extLst>
              <a:ext uri="{FF2B5EF4-FFF2-40B4-BE49-F238E27FC236}">
                <a16:creationId xmlns:a16="http://schemas.microsoft.com/office/drawing/2014/main" id="{4ED840BA-500F-8B43-8D6C-D0C92BC3F267}"/>
              </a:ext>
            </a:extLst>
          </p:cNvPr>
          <p:cNvPicPr>
            <a:picLocks noChangeAspect="1"/>
          </p:cNvPicPr>
          <p:nvPr/>
        </p:nvPicPr>
        <p:blipFill rotWithShape="1">
          <a:blip r:embed="rId4"/>
          <a:srcRect l="6807" t="7983" b="4022"/>
          <a:stretch/>
        </p:blipFill>
        <p:spPr>
          <a:xfrm>
            <a:off x="5271247" y="1765618"/>
            <a:ext cx="2877670" cy="2717163"/>
          </a:xfrm>
          <a:prstGeom prst="rect">
            <a:avLst/>
          </a:prstGeom>
        </p:spPr>
      </p:pic>
    </p:spTree>
    <p:extLst>
      <p:ext uri="{BB962C8B-B14F-4D97-AF65-F5344CB8AC3E}">
        <p14:creationId xmlns:p14="http://schemas.microsoft.com/office/powerpoint/2010/main" val="29320187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91AEC97-EBC8-FE44-8C48-9D88CBCB0145}"/>
              </a:ext>
            </a:extLst>
          </p:cNvPr>
          <p:cNvSpPr/>
          <p:nvPr/>
        </p:nvSpPr>
        <p:spPr>
          <a:xfrm>
            <a:off x="0" y="6940"/>
            <a:ext cx="9144000" cy="1665743"/>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03D8FBA5-55D9-3246-97AB-0E0DA550C1CA}"/>
              </a:ext>
            </a:extLst>
          </p:cNvPr>
          <p:cNvSpPr txBox="1"/>
          <p:nvPr/>
        </p:nvSpPr>
        <p:spPr>
          <a:xfrm>
            <a:off x="307121" y="335903"/>
            <a:ext cx="8560834" cy="1015663"/>
          </a:xfrm>
          <a:prstGeom prst="rect">
            <a:avLst/>
          </a:prstGeom>
          <a:noFill/>
        </p:spPr>
        <p:txBody>
          <a:bodyPr wrap="square" rtlCol="0">
            <a:spAutoFit/>
          </a:bodyPr>
          <a:lstStyle/>
          <a:p>
            <a:r>
              <a:rPr lang="en-US" sz="2000" dirty="0">
                <a:solidFill>
                  <a:srgbClr val="FFFF00"/>
                </a:solidFill>
              </a:rPr>
              <a:t>The 2020 General Election</a:t>
            </a:r>
          </a:p>
          <a:p>
            <a:r>
              <a:rPr lang="en-US" sz="4000" b="1" dirty="0">
                <a:solidFill>
                  <a:srgbClr val="FFFF00"/>
                </a:solidFill>
              </a:rPr>
              <a:t>A major complication</a:t>
            </a:r>
          </a:p>
        </p:txBody>
      </p:sp>
      <p:sp>
        <p:nvSpPr>
          <p:cNvPr id="3" name="TextBox 2">
            <a:extLst>
              <a:ext uri="{FF2B5EF4-FFF2-40B4-BE49-F238E27FC236}">
                <a16:creationId xmlns:a16="http://schemas.microsoft.com/office/drawing/2014/main" id="{5D5ACE82-72C4-014E-847F-ABDE87639534}"/>
              </a:ext>
            </a:extLst>
          </p:cNvPr>
          <p:cNvSpPr txBox="1"/>
          <p:nvPr/>
        </p:nvSpPr>
        <p:spPr>
          <a:xfrm>
            <a:off x="7347473" y="6336254"/>
            <a:ext cx="1409252" cy="344245"/>
          </a:xfrm>
          <a:prstGeom prst="rect">
            <a:avLst/>
          </a:prstGeom>
          <a:noFill/>
        </p:spPr>
        <p:txBody>
          <a:bodyPr wrap="square" rtlCol="0">
            <a:spAutoFit/>
          </a:bodyPr>
          <a:lstStyle/>
          <a:p>
            <a:pPr algn="r">
              <a:spcBef>
                <a:spcPts val="1200"/>
              </a:spcBef>
            </a:pPr>
            <a:fld id="{95F30B29-7024-AC44-A987-9C5C3AE9A395}" type="slidenum">
              <a:rPr lang="en-US" sz="1600" smtClean="0"/>
              <a:t>3</a:t>
            </a:fld>
            <a:endParaRPr lang="en-US" sz="1600" dirty="0"/>
          </a:p>
        </p:txBody>
      </p:sp>
      <p:pic>
        <p:nvPicPr>
          <p:cNvPr id="5" name="Picture 4">
            <a:extLst>
              <a:ext uri="{FF2B5EF4-FFF2-40B4-BE49-F238E27FC236}">
                <a16:creationId xmlns:a16="http://schemas.microsoft.com/office/drawing/2014/main" id="{2F3AF5C4-7EC5-644E-A710-9EFB9BD96A0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7769" y="1890346"/>
            <a:ext cx="4189046" cy="4189046"/>
          </a:xfrm>
          <a:prstGeom prst="rect">
            <a:avLst/>
          </a:prstGeom>
        </p:spPr>
      </p:pic>
      <p:sp>
        <p:nvSpPr>
          <p:cNvPr id="7" name="TextBox 6">
            <a:extLst>
              <a:ext uri="{FF2B5EF4-FFF2-40B4-BE49-F238E27FC236}">
                <a16:creationId xmlns:a16="http://schemas.microsoft.com/office/drawing/2014/main" id="{4A14676F-00B1-3544-82B7-AFE22F42EBF8}"/>
              </a:ext>
            </a:extLst>
          </p:cNvPr>
          <p:cNvSpPr txBox="1"/>
          <p:nvPr/>
        </p:nvSpPr>
        <p:spPr>
          <a:xfrm>
            <a:off x="5029199" y="2602524"/>
            <a:ext cx="3094893" cy="1569660"/>
          </a:xfrm>
          <a:prstGeom prst="rect">
            <a:avLst/>
          </a:prstGeom>
          <a:noFill/>
        </p:spPr>
        <p:txBody>
          <a:bodyPr wrap="square" rtlCol="0">
            <a:spAutoFit/>
          </a:bodyPr>
          <a:lstStyle/>
          <a:p>
            <a:pPr algn="l">
              <a:spcBef>
                <a:spcPts val="1200"/>
              </a:spcBef>
            </a:pPr>
            <a:r>
              <a:rPr lang="en-US" sz="3600" dirty="0"/>
              <a:t>NEW JERSEY*</a:t>
            </a:r>
          </a:p>
          <a:p>
            <a:pPr lvl="1">
              <a:spcBef>
                <a:spcPts val="1200"/>
              </a:spcBef>
            </a:pPr>
            <a:r>
              <a:rPr lang="en-US" sz="2000" dirty="0"/>
              <a:t>194,000 cases</a:t>
            </a:r>
          </a:p>
          <a:p>
            <a:pPr lvl="1">
              <a:spcBef>
                <a:spcPts val="1200"/>
              </a:spcBef>
            </a:pPr>
            <a:r>
              <a:rPr lang="en-US" sz="2000" dirty="0"/>
              <a:t>15,945 deaths</a:t>
            </a:r>
          </a:p>
        </p:txBody>
      </p:sp>
      <p:sp>
        <p:nvSpPr>
          <p:cNvPr id="11" name="TextBox 10">
            <a:extLst>
              <a:ext uri="{FF2B5EF4-FFF2-40B4-BE49-F238E27FC236}">
                <a16:creationId xmlns:a16="http://schemas.microsoft.com/office/drawing/2014/main" id="{EE77C447-279E-D644-AB6B-5AC3E59BC238}"/>
              </a:ext>
            </a:extLst>
          </p:cNvPr>
          <p:cNvSpPr txBox="1"/>
          <p:nvPr/>
        </p:nvSpPr>
        <p:spPr>
          <a:xfrm>
            <a:off x="4750777" y="5392617"/>
            <a:ext cx="3355731" cy="584775"/>
          </a:xfrm>
          <a:prstGeom prst="rect">
            <a:avLst/>
          </a:prstGeom>
          <a:noFill/>
        </p:spPr>
        <p:txBody>
          <a:bodyPr wrap="square" rtlCol="0">
            <a:spAutoFit/>
          </a:bodyPr>
          <a:lstStyle/>
          <a:p>
            <a:pPr marL="115888" indent="-107950" algn="l">
              <a:spcBef>
                <a:spcPts val="1200"/>
              </a:spcBef>
            </a:pPr>
            <a:r>
              <a:rPr lang="en-US" dirty="0">
                <a:solidFill>
                  <a:schemeClr val="tx1">
                    <a:lumMod val="50000"/>
                    <a:lumOff val="50000"/>
                  </a:schemeClr>
                </a:solidFill>
              </a:rPr>
              <a:t>* </a:t>
            </a:r>
            <a:r>
              <a:rPr lang="en-US" i="1" dirty="0">
                <a:solidFill>
                  <a:schemeClr val="tx1">
                    <a:lumMod val="50000"/>
                    <a:lumOff val="50000"/>
                  </a:schemeClr>
                </a:solidFill>
              </a:rPr>
              <a:t>As of August 31</a:t>
            </a:r>
            <a:r>
              <a:rPr lang="en-US" dirty="0">
                <a:solidFill>
                  <a:schemeClr val="tx1">
                    <a:lumMod val="50000"/>
                    <a:lumOff val="50000"/>
                  </a:schemeClr>
                </a:solidFill>
              </a:rPr>
              <a:t>, 2020</a:t>
            </a:r>
            <a:br>
              <a:rPr lang="en-US" dirty="0">
                <a:solidFill>
                  <a:schemeClr val="tx1">
                    <a:lumMod val="50000"/>
                    <a:lumOff val="50000"/>
                  </a:schemeClr>
                </a:solidFill>
              </a:rPr>
            </a:br>
            <a:r>
              <a:rPr lang="en-US" sz="1400" i="1" dirty="0">
                <a:solidFill>
                  <a:schemeClr val="tx1">
                    <a:lumMod val="50000"/>
                    <a:lumOff val="50000"/>
                  </a:schemeClr>
                </a:solidFill>
              </a:rPr>
              <a:t>New York Times</a:t>
            </a:r>
            <a:endParaRPr lang="en-US" i="1" dirty="0">
              <a:solidFill>
                <a:schemeClr val="tx1">
                  <a:lumMod val="50000"/>
                  <a:lumOff val="50000"/>
                </a:schemeClr>
              </a:solidFill>
            </a:endParaRPr>
          </a:p>
        </p:txBody>
      </p:sp>
      <p:sp>
        <p:nvSpPr>
          <p:cNvPr id="8" name="TextBox 7">
            <a:extLst>
              <a:ext uri="{FF2B5EF4-FFF2-40B4-BE49-F238E27FC236}">
                <a16:creationId xmlns:a16="http://schemas.microsoft.com/office/drawing/2014/main" id="{98547305-F716-DE4F-9B67-E86C1C4A6CC1}"/>
              </a:ext>
            </a:extLst>
          </p:cNvPr>
          <p:cNvSpPr txBox="1"/>
          <p:nvPr/>
        </p:nvSpPr>
        <p:spPr>
          <a:xfrm>
            <a:off x="237392" y="1863969"/>
            <a:ext cx="1644161" cy="461665"/>
          </a:xfrm>
          <a:prstGeom prst="rect">
            <a:avLst/>
          </a:prstGeom>
          <a:noFill/>
        </p:spPr>
        <p:txBody>
          <a:bodyPr wrap="square" rtlCol="0">
            <a:spAutoFit/>
          </a:bodyPr>
          <a:lstStyle/>
          <a:p>
            <a:pPr algn="ctr">
              <a:spcBef>
                <a:spcPts val="1200"/>
              </a:spcBef>
            </a:pPr>
            <a:r>
              <a:rPr lang="en-US" sz="2400" b="1" dirty="0">
                <a:solidFill>
                  <a:srgbClr val="C00000"/>
                </a:solidFill>
              </a:rPr>
              <a:t>COVID-19</a:t>
            </a:r>
          </a:p>
        </p:txBody>
      </p:sp>
    </p:spTree>
    <p:extLst>
      <p:ext uri="{BB962C8B-B14F-4D97-AF65-F5344CB8AC3E}">
        <p14:creationId xmlns:p14="http://schemas.microsoft.com/office/powerpoint/2010/main" val="8577241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Oval 13">
            <a:extLst>
              <a:ext uri="{FF2B5EF4-FFF2-40B4-BE49-F238E27FC236}">
                <a16:creationId xmlns:a16="http://schemas.microsoft.com/office/drawing/2014/main" id="{BDCB6E09-CC94-6546-8D96-EADFB59BA957}"/>
              </a:ext>
            </a:extLst>
          </p:cNvPr>
          <p:cNvSpPr/>
          <p:nvPr/>
        </p:nvSpPr>
        <p:spPr>
          <a:xfrm>
            <a:off x="724946" y="5046398"/>
            <a:ext cx="1405217" cy="784906"/>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B0A46CF3-2344-EA4F-97BF-B56A10258412}"/>
              </a:ext>
            </a:extLst>
          </p:cNvPr>
          <p:cNvSpPr/>
          <p:nvPr/>
        </p:nvSpPr>
        <p:spPr>
          <a:xfrm>
            <a:off x="690410" y="4035866"/>
            <a:ext cx="1405217" cy="784906"/>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C4A5B6E1-1812-AA4A-8300-F1597F162A9B}"/>
              </a:ext>
            </a:extLst>
          </p:cNvPr>
          <p:cNvSpPr/>
          <p:nvPr/>
        </p:nvSpPr>
        <p:spPr>
          <a:xfrm>
            <a:off x="0" y="1137"/>
            <a:ext cx="9144000" cy="1366805"/>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349535AC-B84A-B64F-A825-44499A0FCD5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52873" y="257497"/>
            <a:ext cx="2097161" cy="839783"/>
          </a:xfrm>
          <a:prstGeom prst="rect">
            <a:avLst/>
          </a:prstGeom>
        </p:spPr>
      </p:pic>
      <p:sp>
        <p:nvSpPr>
          <p:cNvPr id="3" name="TextBox 2">
            <a:extLst>
              <a:ext uri="{FF2B5EF4-FFF2-40B4-BE49-F238E27FC236}">
                <a16:creationId xmlns:a16="http://schemas.microsoft.com/office/drawing/2014/main" id="{B7B5F243-BE50-A04C-98A8-0805A0F85CA8}"/>
              </a:ext>
            </a:extLst>
          </p:cNvPr>
          <p:cNvSpPr txBox="1"/>
          <p:nvPr/>
        </p:nvSpPr>
        <p:spPr>
          <a:xfrm>
            <a:off x="653141" y="5254185"/>
            <a:ext cx="1479754" cy="369332"/>
          </a:xfrm>
          <a:prstGeom prst="rect">
            <a:avLst/>
          </a:prstGeom>
          <a:noFill/>
        </p:spPr>
        <p:txBody>
          <a:bodyPr wrap="square" rtlCol="0">
            <a:spAutoFit/>
          </a:bodyPr>
          <a:lstStyle/>
          <a:p>
            <a:pPr algn="ctr">
              <a:spcBef>
                <a:spcPts val="1200"/>
              </a:spcBef>
            </a:pPr>
            <a:r>
              <a:rPr lang="en-US" b="1">
                <a:hlinkClick r:id="rId4"/>
              </a:rPr>
              <a:t>VIDEO</a:t>
            </a:r>
            <a:endParaRPr lang="en-US" sz="4400" b="1"/>
          </a:p>
        </p:txBody>
      </p:sp>
      <p:sp>
        <p:nvSpPr>
          <p:cNvPr id="7" name="TextBox 6">
            <a:extLst>
              <a:ext uri="{FF2B5EF4-FFF2-40B4-BE49-F238E27FC236}">
                <a16:creationId xmlns:a16="http://schemas.microsoft.com/office/drawing/2014/main" id="{48D640F7-9AC1-A049-80BD-0352576C1BD1}"/>
              </a:ext>
            </a:extLst>
          </p:cNvPr>
          <p:cNvSpPr txBox="1"/>
          <p:nvPr/>
        </p:nvSpPr>
        <p:spPr>
          <a:xfrm>
            <a:off x="839615" y="4215022"/>
            <a:ext cx="1256012" cy="338554"/>
          </a:xfrm>
          <a:prstGeom prst="rect">
            <a:avLst/>
          </a:prstGeom>
          <a:noFill/>
        </p:spPr>
        <p:txBody>
          <a:bodyPr wrap="square" rtlCol="0">
            <a:spAutoFit/>
          </a:bodyPr>
          <a:lstStyle/>
          <a:p>
            <a:r>
              <a:rPr lang="en-US" sz="1600">
                <a:hlinkClick r:id="rId5"/>
              </a:rPr>
              <a:t>Online form</a:t>
            </a:r>
            <a:endParaRPr lang="en-US" sz="1600"/>
          </a:p>
        </p:txBody>
      </p:sp>
      <p:sp>
        <p:nvSpPr>
          <p:cNvPr id="12" name="TextBox 11">
            <a:extLst>
              <a:ext uri="{FF2B5EF4-FFF2-40B4-BE49-F238E27FC236}">
                <a16:creationId xmlns:a16="http://schemas.microsoft.com/office/drawing/2014/main" id="{105AD353-27D4-8842-90D2-0B601DA26DF3}"/>
              </a:ext>
            </a:extLst>
          </p:cNvPr>
          <p:cNvSpPr txBox="1"/>
          <p:nvPr/>
        </p:nvSpPr>
        <p:spPr>
          <a:xfrm>
            <a:off x="370012" y="1883198"/>
            <a:ext cx="2280022" cy="1569660"/>
          </a:xfrm>
          <a:prstGeom prst="rect">
            <a:avLst/>
          </a:prstGeom>
          <a:noFill/>
        </p:spPr>
        <p:txBody>
          <a:bodyPr wrap="square" rtlCol="0">
            <a:spAutoFit/>
          </a:bodyPr>
          <a:lstStyle/>
          <a:p>
            <a:r>
              <a:rPr lang="en-US" altLang="en-US" sz="2400" b="1"/>
              <a:t>How to fill out the Voter Registration form</a:t>
            </a:r>
            <a:endParaRPr lang="en-US" sz="2400"/>
          </a:p>
        </p:txBody>
      </p:sp>
      <p:sp>
        <p:nvSpPr>
          <p:cNvPr id="2" name="Footer Placeholder 1">
            <a:extLst>
              <a:ext uri="{FF2B5EF4-FFF2-40B4-BE49-F238E27FC236}">
                <a16:creationId xmlns:a16="http://schemas.microsoft.com/office/drawing/2014/main" id="{DBCF3814-1C5F-004F-9006-05B7944963A4}"/>
              </a:ext>
            </a:extLst>
          </p:cNvPr>
          <p:cNvSpPr>
            <a:spLocks noGrp="1"/>
          </p:cNvSpPr>
          <p:nvPr>
            <p:ph type="ftr" sz="quarter" idx="11"/>
          </p:nvPr>
        </p:nvSpPr>
        <p:spPr>
          <a:xfrm>
            <a:off x="5372100" y="6173787"/>
            <a:ext cx="3086100"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F47C82CB-FACA-FF4D-BCD3-D18434957AF0}" type="slidenum">
              <a:rPr lang="en-US" smtClean="0"/>
              <a:pPr algn="r"/>
              <a:t>30</a:t>
            </a:fld>
            <a:endParaRPr lang="en-US"/>
          </a:p>
        </p:txBody>
      </p:sp>
      <p:pic>
        <p:nvPicPr>
          <p:cNvPr id="15" name="Picture 14">
            <a:extLst>
              <a:ext uri="{FF2B5EF4-FFF2-40B4-BE49-F238E27FC236}">
                <a16:creationId xmlns:a16="http://schemas.microsoft.com/office/drawing/2014/main" id="{BB4358A3-81A6-6142-8BB5-02CAD6450991}"/>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t="5291" r="5082" b="16085"/>
          <a:stretch/>
        </p:blipFill>
        <p:spPr>
          <a:xfrm>
            <a:off x="2835040" y="170497"/>
            <a:ext cx="6123954" cy="6564722"/>
          </a:xfrm>
          <a:prstGeom prst="rect">
            <a:avLst/>
          </a:prstGeom>
          <a:solidFill>
            <a:schemeClr val="bg1"/>
          </a:solidFill>
          <a:ln>
            <a:solidFill>
              <a:schemeClr val="bg1">
                <a:lumMod val="50000"/>
              </a:schemeClr>
            </a:solidFill>
          </a:ln>
        </p:spPr>
      </p:pic>
      <p:sp>
        <p:nvSpPr>
          <p:cNvPr id="16" name="TextBox 15">
            <a:extLst>
              <a:ext uri="{FF2B5EF4-FFF2-40B4-BE49-F238E27FC236}">
                <a16:creationId xmlns:a16="http://schemas.microsoft.com/office/drawing/2014/main" id="{4170417F-0809-3F4F-B8BA-672A4D54FBA3}"/>
              </a:ext>
            </a:extLst>
          </p:cNvPr>
          <p:cNvSpPr txBox="1"/>
          <p:nvPr/>
        </p:nvSpPr>
        <p:spPr>
          <a:xfrm rot="20363955">
            <a:off x="2176472" y="880805"/>
            <a:ext cx="1872445" cy="276999"/>
          </a:xfrm>
          <a:prstGeom prst="rect">
            <a:avLst/>
          </a:prstGeom>
          <a:noFill/>
        </p:spPr>
        <p:txBody>
          <a:bodyPr wrap="square" rtlCol="0">
            <a:spAutoFit/>
          </a:bodyPr>
          <a:lstStyle/>
          <a:p>
            <a:pPr algn="l">
              <a:spcBef>
                <a:spcPts val="1200"/>
              </a:spcBef>
            </a:pPr>
            <a:r>
              <a:rPr lang="en-US" sz="1200" i="1">
                <a:solidFill>
                  <a:srgbClr val="FF0000"/>
                </a:solidFill>
              </a:rPr>
              <a:t>Use pen, not pencil!</a:t>
            </a:r>
          </a:p>
        </p:txBody>
      </p:sp>
    </p:spTree>
    <p:extLst>
      <p:ext uri="{BB962C8B-B14F-4D97-AF65-F5344CB8AC3E}">
        <p14:creationId xmlns:p14="http://schemas.microsoft.com/office/powerpoint/2010/main" val="21661413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29">
            <a:extLst>
              <a:ext uri="{FF2B5EF4-FFF2-40B4-BE49-F238E27FC236}">
                <a16:creationId xmlns:a16="http://schemas.microsoft.com/office/drawing/2014/main" id="{C0B27210-D0CA-4654-B3E3-9ABB4F178E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Subtitle 2">
            <a:extLst>
              <a:ext uri="{FF2B5EF4-FFF2-40B4-BE49-F238E27FC236}">
                <a16:creationId xmlns:a16="http://schemas.microsoft.com/office/drawing/2014/main" id="{2309D34B-1771-CE41-8A39-2C86A1A93C2F}"/>
              </a:ext>
            </a:extLst>
          </p:cNvPr>
          <p:cNvSpPr>
            <a:spLocks noGrp="1"/>
          </p:cNvSpPr>
          <p:nvPr>
            <p:ph type="subTitle" idx="1"/>
          </p:nvPr>
        </p:nvSpPr>
        <p:spPr>
          <a:xfrm>
            <a:off x="4625887" y="3429000"/>
            <a:ext cx="4203577" cy="2218141"/>
          </a:xfrm>
        </p:spPr>
        <p:txBody>
          <a:bodyPr anchor="t">
            <a:normAutofit/>
          </a:bodyPr>
          <a:lstStyle/>
          <a:p>
            <a:pPr algn="l"/>
            <a:r>
              <a:rPr lang="en-US" sz="3600" b="1" dirty="0">
                <a:solidFill>
                  <a:srgbClr val="FFFF00"/>
                </a:solidFill>
              </a:rPr>
              <a:t>The Truth About Voting by Mail</a:t>
            </a:r>
          </a:p>
        </p:txBody>
      </p:sp>
      <p:sp>
        <p:nvSpPr>
          <p:cNvPr id="36" name="Freeform: Shape 31">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629586"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Freeform: Shape 33">
            <a:extLst>
              <a:ext uri="{FF2B5EF4-FFF2-40B4-BE49-F238E27FC236}">
                <a16:creationId xmlns:a16="http://schemas.microsoft.com/office/drawing/2014/main" id="{70B66945-4967-4040-926D-DCA44313CD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18115" cy="685800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1">
            <a:extLst>
              <a:ext uri="{FF2B5EF4-FFF2-40B4-BE49-F238E27FC236}">
                <a16:creationId xmlns:a16="http://schemas.microsoft.com/office/drawing/2014/main" id="{5B6238CD-5983-CD46-9405-EE2A96FA851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bwMode="auto">
          <a:xfrm>
            <a:off x="314536" y="1213366"/>
            <a:ext cx="3035882" cy="306309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8">
            <a:extLst>
              <a:ext uri="{FF2B5EF4-FFF2-40B4-BE49-F238E27FC236}">
                <a16:creationId xmlns:a16="http://schemas.microsoft.com/office/drawing/2014/main" id="{1FD0E121-876B-F042-BB3A-B72295762720}"/>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14536" y="6147554"/>
            <a:ext cx="1738313" cy="49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620AFCD2-63A4-DD46-AFB6-ED91A6662CEC}"/>
              </a:ext>
            </a:extLst>
          </p:cNvPr>
          <p:cNvSpPr txBox="1"/>
          <p:nvPr/>
        </p:nvSpPr>
        <p:spPr>
          <a:xfrm>
            <a:off x="4701092" y="4475181"/>
            <a:ext cx="3259567" cy="247426"/>
          </a:xfrm>
          <a:prstGeom prst="rect">
            <a:avLst/>
          </a:prstGeom>
        </p:spPr>
        <p:txBody>
          <a:bodyPr vert="horz" wrap="square" lIns="91440" tIns="45720" rIns="91440" bIns="45720" rtlCol="0">
            <a:noAutofit/>
          </a:bodyPr>
          <a:lstStyle/>
          <a:p>
            <a:pPr marL="0" marR="0" lvl="0" indent="0" algn="l" defTabSz="457200" rtl="0" eaLnBrk="1" fontAlgn="auto" latinLnBrk="0" hangingPunct="1">
              <a:lnSpc>
                <a:spcPct val="11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FF00"/>
                </a:solidFill>
                <a:effectLst/>
                <a:uLnTx/>
                <a:uFillTx/>
                <a:latin typeface="Calibri" panose="020F0502020204030204"/>
                <a:ea typeface="+mn-ea"/>
                <a:cs typeface="+mn-cs"/>
              </a:rPr>
              <a:t>A non-partisan explanation</a:t>
            </a:r>
          </a:p>
        </p:txBody>
      </p:sp>
    </p:spTree>
    <p:extLst>
      <p:ext uri="{BB962C8B-B14F-4D97-AF65-F5344CB8AC3E}">
        <p14:creationId xmlns:p14="http://schemas.microsoft.com/office/powerpoint/2010/main" val="1655399709"/>
      </p:ext>
    </p:extLst>
  </p:cSld>
  <p:clrMapOvr>
    <a:overrideClrMapping bg1="lt1" tx1="dk1" bg2="lt2" tx2="dk2" accent1="accent1" accent2="accent2" accent3="accent3" accent4="accent4" accent5="accent5" accent6="accent6" hlink="hlink" folHlink="folHlink"/>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B3E67B9-5B92-DB40-9CB3-18A053F27E5E}"/>
              </a:ext>
            </a:extLst>
          </p:cNvPr>
          <p:cNvSpPr>
            <a:spLocks noGrp="1"/>
          </p:cNvSpPr>
          <p:nvPr>
            <p:ph type="sldNum" sz="quarter" idx="12"/>
          </p:nvPr>
        </p:nvSpPr>
        <p:spPr/>
        <p:txBody>
          <a:bodyPr/>
          <a:lstStyle/>
          <a:p>
            <a:fld id="{257EAB1F-D172-D547-A26A-20815B5FE0F0}" type="slidenum">
              <a:rPr lang="en-US" smtClean="0"/>
              <a:pPr/>
              <a:t>32</a:t>
            </a:fld>
            <a:endParaRPr lang="en-US" dirty="0"/>
          </a:p>
        </p:txBody>
      </p:sp>
      <p:sp>
        <p:nvSpPr>
          <p:cNvPr id="5" name="Rectangle 4">
            <a:extLst>
              <a:ext uri="{FF2B5EF4-FFF2-40B4-BE49-F238E27FC236}">
                <a16:creationId xmlns:a16="http://schemas.microsoft.com/office/drawing/2014/main" id="{F8DB935C-01EE-4D40-82F1-C2315E9B1887}"/>
              </a:ext>
            </a:extLst>
          </p:cNvPr>
          <p:cNvSpPr/>
          <p:nvPr/>
        </p:nvSpPr>
        <p:spPr>
          <a:xfrm>
            <a:off x="-4932" y="0"/>
            <a:ext cx="9144000" cy="158504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2">
            <a:extLst>
              <a:ext uri="{FF2B5EF4-FFF2-40B4-BE49-F238E27FC236}">
                <a16:creationId xmlns:a16="http://schemas.microsoft.com/office/drawing/2014/main" id="{5F502C4A-DC25-7E4E-8071-AE452DED6EBC}"/>
              </a:ext>
            </a:extLst>
          </p:cNvPr>
          <p:cNvSpPr txBox="1">
            <a:spLocks noChangeArrowheads="1"/>
          </p:cNvSpPr>
          <p:nvPr/>
        </p:nvSpPr>
        <p:spPr>
          <a:xfrm>
            <a:off x="442130" y="257299"/>
            <a:ext cx="8830962"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altLang="en-US" sz="4800" b="1" dirty="0">
                <a:solidFill>
                  <a:srgbClr val="FFFF00"/>
                </a:solidFill>
                <a:latin typeface="+mn-lt"/>
                <a:ea typeface="+mn-ea"/>
                <a:cs typeface="+mn-cs"/>
              </a:rPr>
              <a:t>Turning the idea partisan</a:t>
            </a:r>
          </a:p>
        </p:txBody>
      </p:sp>
      <p:sp>
        <p:nvSpPr>
          <p:cNvPr id="7" name="Content Placeholder 1">
            <a:extLst>
              <a:ext uri="{FF2B5EF4-FFF2-40B4-BE49-F238E27FC236}">
                <a16:creationId xmlns:a16="http://schemas.microsoft.com/office/drawing/2014/main" id="{B5B5DAA7-6F0A-7B41-A3D7-E16CA54145F0}"/>
              </a:ext>
            </a:extLst>
          </p:cNvPr>
          <p:cNvSpPr txBox="1">
            <a:spLocks/>
          </p:cNvSpPr>
          <p:nvPr/>
        </p:nvSpPr>
        <p:spPr>
          <a:xfrm>
            <a:off x="313038" y="1833417"/>
            <a:ext cx="4258962" cy="81019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Wingdings" pitchFamily="2" charset="2"/>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lnSpc>
                <a:spcPct val="110000"/>
              </a:lnSpc>
              <a:buFont typeface="Arial" panose="020B0604020202020204" pitchFamily="34" charset="0"/>
              <a:buChar char="•"/>
            </a:pPr>
            <a:r>
              <a:rPr lang="en-US" altLang="en-US" sz="2000" dirty="0"/>
              <a:t>States (both </a:t>
            </a:r>
            <a:r>
              <a:rPr lang="en-US" altLang="en-US" sz="2000" dirty="0">
                <a:solidFill>
                  <a:srgbClr val="FF0000"/>
                </a:solidFill>
              </a:rPr>
              <a:t>red</a:t>
            </a:r>
            <a:r>
              <a:rPr lang="en-US" altLang="en-US" sz="2000" dirty="0"/>
              <a:t> and </a:t>
            </a:r>
            <a:r>
              <a:rPr lang="en-US" altLang="en-US" sz="2000" dirty="0">
                <a:solidFill>
                  <a:srgbClr val="0070C0"/>
                </a:solidFill>
              </a:rPr>
              <a:t>blue</a:t>
            </a:r>
            <a:r>
              <a:rPr lang="en-US" altLang="en-US" sz="2000" dirty="0"/>
              <a:t>) are turning to vote-by-mail to keep voters and poll workers safe during the Covid-19 crisis</a:t>
            </a:r>
          </a:p>
          <a:p>
            <a:pPr marL="342900" indent="-342900" algn="l">
              <a:lnSpc>
                <a:spcPct val="110000"/>
              </a:lnSpc>
              <a:buFont typeface="Arial" panose="020B0604020202020204" pitchFamily="34" charset="0"/>
              <a:buChar char="•"/>
            </a:pPr>
            <a:r>
              <a:rPr lang="en-US" altLang="en-US" sz="2000" dirty="0"/>
              <a:t>Most Americans (Republicans and Democrats) support the change </a:t>
            </a:r>
          </a:p>
          <a:p>
            <a:pPr marL="342900" indent="-342900" algn="l">
              <a:lnSpc>
                <a:spcPct val="110000"/>
              </a:lnSpc>
              <a:buFont typeface="Arial" panose="020B0604020202020204" pitchFamily="34" charset="0"/>
              <a:buChar char="•"/>
            </a:pPr>
            <a:r>
              <a:rPr lang="en-US" altLang="en-US" sz="2000" dirty="0"/>
              <a:t>But opponents, claiming potential for fraud, are turning the issue partisan</a:t>
            </a:r>
          </a:p>
          <a:p>
            <a:pPr marL="342900" indent="-342900" algn="l">
              <a:lnSpc>
                <a:spcPct val="110000"/>
              </a:lnSpc>
              <a:buFont typeface="Arial" panose="020B0604020202020204" pitchFamily="34" charset="0"/>
              <a:buChar char="•"/>
            </a:pPr>
            <a:endParaRPr lang="en-US" altLang="en-US" sz="2000" dirty="0"/>
          </a:p>
          <a:p>
            <a:pPr marL="342900" indent="-342900" algn="l">
              <a:lnSpc>
                <a:spcPct val="110000"/>
              </a:lnSpc>
              <a:buFont typeface="Arial" panose="020B0604020202020204" pitchFamily="34" charset="0"/>
              <a:buChar char="•"/>
            </a:pPr>
            <a:endParaRPr lang="en-US" altLang="en-US" sz="2000" dirty="0"/>
          </a:p>
          <a:p>
            <a:pPr algn="l">
              <a:lnSpc>
                <a:spcPct val="110000"/>
              </a:lnSpc>
              <a:buFont typeface="Arial" panose="020B0604020202020204" pitchFamily="34" charset="0"/>
              <a:buChar char="•"/>
            </a:pPr>
            <a:endParaRPr lang="en-US" altLang="en-US" sz="2000" dirty="0"/>
          </a:p>
        </p:txBody>
      </p:sp>
      <p:pic>
        <p:nvPicPr>
          <p:cNvPr id="3" name="Picture 2" descr="A person standing in front of a building&#10;&#10;Description automatically generated">
            <a:extLst>
              <a:ext uri="{FF2B5EF4-FFF2-40B4-BE49-F238E27FC236}">
                <a16:creationId xmlns:a16="http://schemas.microsoft.com/office/drawing/2014/main" id="{A48D5B94-41E8-F745-8A68-54C26EB696CA}"/>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5152240" y="1747221"/>
            <a:ext cx="3400089" cy="3803726"/>
          </a:xfrm>
          <a:prstGeom prst="rect">
            <a:avLst/>
          </a:prstGeom>
        </p:spPr>
      </p:pic>
      <p:sp>
        <p:nvSpPr>
          <p:cNvPr id="11" name="TextBox 10">
            <a:extLst>
              <a:ext uri="{FF2B5EF4-FFF2-40B4-BE49-F238E27FC236}">
                <a16:creationId xmlns:a16="http://schemas.microsoft.com/office/drawing/2014/main" id="{DF7A25DF-8F8F-F04E-9574-14A59828ACE9}"/>
              </a:ext>
            </a:extLst>
          </p:cNvPr>
          <p:cNvSpPr txBox="1"/>
          <p:nvPr/>
        </p:nvSpPr>
        <p:spPr>
          <a:xfrm>
            <a:off x="1850316" y="5446097"/>
            <a:ext cx="5260489" cy="492444"/>
          </a:xfrm>
          <a:prstGeom prst="rect">
            <a:avLst/>
          </a:prstGeom>
          <a:solidFill>
            <a:srgbClr val="C00000"/>
          </a:solidFill>
        </p:spPr>
        <p:txBody>
          <a:bodyPr vert="horz" wrap="square" lIns="91440" tIns="45720" rIns="91440" bIns="45720" rtlCol="0">
            <a:noAutofit/>
          </a:bodyPr>
          <a:lstStyle/>
          <a:p>
            <a:pPr algn="ctr">
              <a:lnSpc>
                <a:spcPct val="110000"/>
              </a:lnSpc>
            </a:pPr>
            <a:r>
              <a:rPr lang="en-US" sz="2400" b="1" dirty="0">
                <a:solidFill>
                  <a:schemeClr val="bg1"/>
                </a:solidFill>
              </a:rPr>
              <a:t>WHAT ARE THE FACTS?</a:t>
            </a:r>
          </a:p>
        </p:txBody>
      </p:sp>
    </p:spTree>
    <p:extLst>
      <p:ext uri="{BB962C8B-B14F-4D97-AF65-F5344CB8AC3E}">
        <p14:creationId xmlns:p14="http://schemas.microsoft.com/office/powerpoint/2010/main" val="17474630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4A5B6E1-1812-AA4A-8300-F1597F162A9B}"/>
              </a:ext>
            </a:extLst>
          </p:cNvPr>
          <p:cNvSpPr/>
          <p:nvPr/>
        </p:nvSpPr>
        <p:spPr>
          <a:xfrm>
            <a:off x="0" y="14835"/>
            <a:ext cx="9144000" cy="1805576"/>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6691EDCB-7268-D242-B5E5-F4BC114D1A9D}"/>
              </a:ext>
            </a:extLst>
          </p:cNvPr>
          <p:cNvSpPr/>
          <p:nvPr/>
        </p:nvSpPr>
        <p:spPr>
          <a:xfrm>
            <a:off x="5938220" y="1430767"/>
            <a:ext cx="3033657" cy="453972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n-US" dirty="0"/>
              <a:t>five states (CO. HI. OR, UT, WA)</a:t>
            </a:r>
            <a:endParaRPr lang="en-US" dirty="0"/>
          </a:p>
        </p:txBody>
      </p:sp>
      <p:sp>
        <p:nvSpPr>
          <p:cNvPr id="10" name="Title 2">
            <a:extLst>
              <a:ext uri="{FF2B5EF4-FFF2-40B4-BE49-F238E27FC236}">
                <a16:creationId xmlns:a16="http://schemas.microsoft.com/office/drawing/2014/main" id="{E37682D2-4898-1246-AFEB-56613BDB0ED0}"/>
              </a:ext>
            </a:extLst>
          </p:cNvPr>
          <p:cNvSpPr txBox="1">
            <a:spLocks noChangeArrowheads="1"/>
          </p:cNvSpPr>
          <p:nvPr/>
        </p:nvSpPr>
        <p:spPr>
          <a:xfrm>
            <a:off x="495918" y="437778"/>
            <a:ext cx="8830962" cy="1325563"/>
          </a:xfrm>
          <a:prstGeom prst="rect">
            <a:avLst/>
          </a:prstGeom>
        </p:spPr>
        <p:txBody>
          <a:bodyPr vert="horz" lIns="91440" tIns="45720" rIns="91440" bIns="45720" rtlCol="0" anchor="ctr">
            <a:normAutofit/>
          </a:bodyPr>
          <a:lstStyle>
            <a:defPPr>
              <a:defRPr lang="en-US"/>
            </a:defPPr>
            <a:lvl1pPr defTabSz="914400">
              <a:lnSpc>
                <a:spcPct val="90000"/>
              </a:lnSpc>
              <a:spcBef>
                <a:spcPct val="0"/>
              </a:spcBef>
              <a:buNone/>
              <a:defRPr sz="4800" b="1">
                <a:solidFill>
                  <a:srgbClr val="FFFF00"/>
                </a:solidFill>
              </a:defRPr>
            </a:lvl1pPr>
          </a:lstStyle>
          <a:p>
            <a:r>
              <a:rPr lang="en-US" altLang="en-US" dirty="0"/>
              <a:t>We have lots of data</a:t>
            </a:r>
          </a:p>
        </p:txBody>
      </p:sp>
      <p:sp>
        <p:nvSpPr>
          <p:cNvPr id="17" name="Content Placeholder 1">
            <a:extLst>
              <a:ext uri="{FF2B5EF4-FFF2-40B4-BE49-F238E27FC236}">
                <a16:creationId xmlns:a16="http://schemas.microsoft.com/office/drawing/2014/main" id="{7E03E64A-D906-3B47-945A-BC493737C261}"/>
              </a:ext>
            </a:extLst>
          </p:cNvPr>
          <p:cNvSpPr txBox="1">
            <a:spLocks/>
          </p:cNvSpPr>
          <p:nvPr/>
        </p:nvSpPr>
        <p:spPr>
          <a:xfrm>
            <a:off x="393186" y="2118544"/>
            <a:ext cx="5372911" cy="81019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Wingdings" pitchFamily="2" charset="2"/>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lnSpc>
                <a:spcPct val="110000"/>
              </a:lnSpc>
              <a:spcBef>
                <a:spcPts val="600"/>
              </a:spcBef>
              <a:buFont typeface="Arial" panose="020B0604020202020204" pitchFamily="34" charset="0"/>
              <a:buChar char="•"/>
            </a:pPr>
            <a:r>
              <a:rPr lang="en-US" altLang="en-US" sz="1800" dirty="0"/>
              <a:t>In last two federal elections, about 1 in 4 </a:t>
            </a:r>
            <a:br>
              <a:rPr lang="en-US" altLang="en-US" sz="1800" dirty="0"/>
            </a:br>
            <a:r>
              <a:rPr lang="en-US" altLang="en-US" sz="1800" dirty="0"/>
              <a:t>Americans voted by mail</a:t>
            </a:r>
          </a:p>
          <a:p>
            <a:pPr marL="342900" indent="-342900" algn="l">
              <a:lnSpc>
                <a:spcPct val="110000"/>
              </a:lnSpc>
              <a:spcBef>
                <a:spcPts val="600"/>
              </a:spcBef>
              <a:buFont typeface="Arial" panose="020B0604020202020204" pitchFamily="34" charset="0"/>
              <a:buChar char="•"/>
            </a:pPr>
            <a:r>
              <a:rPr lang="en-US" altLang="en-US" sz="1800" dirty="0"/>
              <a:t>Five states (CO, HI, OR, UT, WA) use vote-by-mail primarily</a:t>
            </a:r>
          </a:p>
          <a:p>
            <a:pPr marL="342900" indent="-342900" algn="l">
              <a:lnSpc>
                <a:spcPct val="110000"/>
              </a:lnSpc>
              <a:spcBef>
                <a:spcPts val="600"/>
              </a:spcBef>
              <a:buFont typeface="Arial" panose="020B0604020202020204" pitchFamily="34" charset="0"/>
              <a:buChar char="•"/>
            </a:pPr>
            <a:r>
              <a:rPr lang="en-US" altLang="en-US" sz="1800" dirty="0"/>
              <a:t>28 other states (including NJ) allow </a:t>
            </a:r>
            <a:br>
              <a:rPr lang="en-US" altLang="en-US" sz="1800" dirty="0"/>
            </a:br>
            <a:r>
              <a:rPr lang="en-US" altLang="en-US" sz="1800" dirty="0"/>
              <a:t>voting by mail without needing an excuse</a:t>
            </a:r>
          </a:p>
          <a:p>
            <a:pPr marL="342900" indent="-342900" algn="l">
              <a:lnSpc>
                <a:spcPct val="110000"/>
              </a:lnSpc>
              <a:spcBef>
                <a:spcPts val="600"/>
              </a:spcBef>
              <a:buFont typeface="Arial" panose="020B0604020202020204" pitchFamily="34" charset="0"/>
              <a:buChar char="•"/>
            </a:pPr>
            <a:r>
              <a:rPr lang="en-US" altLang="en-US" sz="1800" dirty="0">
                <a:solidFill>
                  <a:prstClr val="black"/>
                </a:solidFill>
              </a:rPr>
              <a:t>Since 2000, &gt;250 million votes were cast by mail</a:t>
            </a:r>
          </a:p>
          <a:p>
            <a:pPr marL="342900" lvl="0" indent="-342900" algn="l" defTabSz="457200">
              <a:lnSpc>
                <a:spcPct val="110000"/>
              </a:lnSpc>
              <a:spcBef>
                <a:spcPts val="600"/>
              </a:spcBef>
              <a:buFont typeface="Arial" panose="020B0604020202020204" pitchFamily="34" charset="0"/>
              <a:buChar char="•"/>
            </a:pPr>
            <a:r>
              <a:rPr lang="en-US" altLang="en-US" sz="1800" dirty="0">
                <a:solidFill>
                  <a:prstClr val="black"/>
                </a:solidFill>
              </a:rPr>
              <a:t>In 2018, &gt; 31 million voters (25.8%) cast mail-in ballots</a:t>
            </a:r>
          </a:p>
          <a:p>
            <a:pPr marL="342900" indent="-342900" algn="l">
              <a:lnSpc>
                <a:spcPct val="110000"/>
              </a:lnSpc>
              <a:spcBef>
                <a:spcPts val="600"/>
              </a:spcBef>
              <a:buFont typeface="Arial" panose="020B0604020202020204" pitchFamily="34" charset="0"/>
              <a:buChar char="•"/>
            </a:pPr>
            <a:endParaRPr lang="en-US" altLang="en-US" sz="1800" i="1" dirty="0"/>
          </a:p>
          <a:p>
            <a:pPr marL="342900" indent="-342900" algn="l">
              <a:lnSpc>
                <a:spcPct val="110000"/>
              </a:lnSpc>
              <a:spcBef>
                <a:spcPts val="600"/>
              </a:spcBef>
              <a:buFont typeface="Arial" panose="020B0604020202020204" pitchFamily="34" charset="0"/>
              <a:buChar char="•"/>
            </a:pPr>
            <a:endParaRPr lang="en-US" altLang="en-US" sz="1800" dirty="0"/>
          </a:p>
          <a:p>
            <a:pPr marL="342900" indent="-342900" algn="l">
              <a:lnSpc>
                <a:spcPct val="110000"/>
              </a:lnSpc>
              <a:spcBef>
                <a:spcPts val="600"/>
              </a:spcBef>
              <a:buFont typeface="Arial" panose="020B0604020202020204" pitchFamily="34" charset="0"/>
              <a:buChar char="•"/>
            </a:pPr>
            <a:endParaRPr lang="en-US" altLang="en-US" sz="1800" dirty="0"/>
          </a:p>
          <a:p>
            <a:pPr algn="l">
              <a:lnSpc>
                <a:spcPct val="110000"/>
              </a:lnSpc>
              <a:spcBef>
                <a:spcPts val="600"/>
              </a:spcBef>
              <a:buFont typeface="Arial" panose="020B0604020202020204" pitchFamily="34" charset="0"/>
              <a:buChar char="•"/>
            </a:pPr>
            <a:endParaRPr lang="en-US" altLang="en-US" sz="1800" dirty="0"/>
          </a:p>
        </p:txBody>
      </p:sp>
      <p:sp>
        <p:nvSpPr>
          <p:cNvPr id="2" name="TextBox 1">
            <a:extLst>
              <a:ext uri="{FF2B5EF4-FFF2-40B4-BE49-F238E27FC236}">
                <a16:creationId xmlns:a16="http://schemas.microsoft.com/office/drawing/2014/main" id="{0D0EB0F8-0E03-6F46-9333-1FA5D8BB8C62}"/>
              </a:ext>
            </a:extLst>
          </p:cNvPr>
          <p:cNvSpPr txBox="1"/>
          <p:nvPr/>
        </p:nvSpPr>
        <p:spPr>
          <a:xfrm>
            <a:off x="7949901" y="6185647"/>
            <a:ext cx="598128" cy="338554"/>
          </a:xfrm>
          <a:prstGeom prst="rect">
            <a:avLst/>
          </a:prstGeom>
          <a:noFill/>
        </p:spPr>
        <p:txBody>
          <a:bodyPr wrap="square" rtlCol="0">
            <a:spAutoFit/>
          </a:bodyPr>
          <a:lstStyle/>
          <a:p>
            <a:pPr algn="r">
              <a:spcBef>
                <a:spcPts val="1200"/>
              </a:spcBef>
            </a:pPr>
            <a:fld id="{34841DDA-8148-5548-8B92-1F1E53B935D0}" type="slidenum">
              <a:rPr lang="en-US" sz="1600" smtClean="0"/>
              <a:t>33</a:t>
            </a:fld>
            <a:endParaRPr lang="en-US" sz="1600" dirty="0"/>
          </a:p>
        </p:txBody>
      </p:sp>
      <p:pic>
        <p:nvPicPr>
          <p:cNvPr id="7" name="Picture 6">
            <a:extLst>
              <a:ext uri="{FF2B5EF4-FFF2-40B4-BE49-F238E27FC236}">
                <a16:creationId xmlns:a16="http://schemas.microsoft.com/office/drawing/2014/main" id="{2FDDD182-ADD0-6447-BB2C-C349E9DBC204}"/>
              </a:ext>
            </a:extLst>
          </p:cNvPr>
          <p:cNvPicPr>
            <a:picLocks noChangeAspect="1"/>
          </p:cNvPicPr>
          <p:nvPr/>
        </p:nvPicPr>
        <p:blipFill rotWithShape="1">
          <a:blip r:embed="rId3" cstate="email">
            <a:extLst>
              <a:ext uri="{BEBA8EAE-BF5A-486C-A8C5-ECC9F3942E4B}">
                <a14:imgProps xmlns:a14="http://schemas.microsoft.com/office/drawing/2010/main">
                  <a14:imgLayer r:embed="rId4">
                    <a14:imgEffect>
                      <a14:backgroundRemoval t="5708" b="97945" l="7285" r="92715">
                        <a14:foregroundMark x1="44812" y1="5708" x2="63576" y2="7991"/>
                        <a14:foregroundMark x1="91611" y1="60731" x2="92715" y2="42922"/>
                        <a14:foregroundMark x1="92715" y1="42922" x2="92274" y2="63699"/>
                        <a14:foregroundMark x1="7506" y1="37900" x2="8389" y2="62785"/>
                        <a14:foregroundMark x1="30905" y1="91781" x2="50331" y2="94064"/>
                        <a14:foregroundMark x1="50331" y1="94064" x2="63135" y2="93379"/>
                        <a14:foregroundMark x1="56291" y1="97717" x2="39073" y2="97032"/>
                        <a14:foregroundMark x1="39073" y1="97032" x2="61369" y2="98174"/>
                      </a14:backgroundRemoval>
                    </a14:imgEffect>
                  </a14:imgLayer>
                </a14:imgProps>
              </a:ext>
              <a:ext uri="{28A0092B-C50C-407E-A947-70E740481C1C}">
                <a14:useLocalDpi xmlns:a14="http://schemas.microsoft.com/office/drawing/2010/main"/>
              </a:ext>
            </a:extLst>
          </a:blip>
          <a:srcRect/>
          <a:stretch/>
        </p:blipFill>
        <p:spPr>
          <a:xfrm>
            <a:off x="6081298" y="1763341"/>
            <a:ext cx="2807746" cy="2709721"/>
          </a:xfrm>
          <a:prstGeom prst="rect">
            <a:avLst/>
          </a:prstGeom>
        </p:spPr>
      </p:pic>
      <p:sp>
        <p:nvSpPr>
          <p:cNvPr id="8" name="TextBox 7">
            <a:extLst>
              <a:ext uri="{FF2B5EF4-FFF2-40B4-BE49-F238E27FC236}">
                <a16:creationId xmlns:a16="http://schemas.microsoft.com/office/drawing/2014/main" id="{BAE23F5F-BFF6-C64A-9735-CE8FF1CD2E38}"/>
              </a:ext>
            </a:extLst>
          </p:cNvPr>
          <p:cNvSpPr txBox="1"/>
          <p:nvPr/>
        </p:nvSpPr>
        <p:spPr>
          <a:xfrm>
            <a:off x="6360814" y="4753820"/>
            <a:ext cx="2147229" cy="688490"/>
          </a:xfrm>
          <a:prstGeom prst="rect">
            <a:avLst/>
          </a:prstGeom>
        </p:spPr>
        <p:txBody>
          <a:bodyPr vert="horz" wrap="square" lIns="91440" tIns="45720" rIns="91440" bIns="45720" rtlCol="0">
            <a:noAutofit/>
          </a:bodyPr>
          <a:lstStyle/>
          <a:p>
            <a:pPr algn="ctr">
              <a:lnSpc>
                <a:spcPct val="110000"/>
              </a:lnSpc>
            </a:pPr>
            <a:r>
              <a:rPr lang="en-US" sz="2000" b="1" dirty="0"/>
              <a:t>2018 </a:t>
            </a:r>
            <a:br>
              <a:rPr lang="en-US" sz="2000" b="1" dirty="0"/>
            </a:br>
            <a:r>
              <a:rPr lang="en-US" sz="2000" b="1" dirty="0"/>
              <a:t>Mid-Term Election</a:t>
            </a:r>
          </a:p>
        </p:txBody>
      </p:sp>
      <p:sp>
        <p:nvSpPr>
          <p:cNvPr id="13" name="TextBox 12">
            <a:extLst>
              <a:ext uri="{FF2B5EF4-FFF2-40B4-BE49-F238E27FC236}">
                <a16:creationId xmlns:a16="http://schemas.microsoft.com/office/drawing/2014/main" id="{062B3EEB-7F6B-EA49-9D90-8B463FE05AE8}"/>
              </a:ext>
            </a:extLst>
          </p:cNvPr>
          <p:cNvSpPr txBox="1"/>
          <p:nvPr/>
        </p:nvSpPr>
        <p:spPr>
          <a:xfrm>
            <a:off x="7455047" y="2584497"/>
            <a:ext cx="1247886" cy="688490"/>
          </a:xfrm>
          <a:prstGeom prst="rect">
            <a:avLst/>
          </a:prstGeom>
        </p:spPr>
        <p:txBody>
          <a:bodyPr vert="horz" wrap="square" lIns="91440" tIns="45720" rIns="91440" bIns="45720" rtlCol="0">
            <a:noAutofit/>
          </a:bodyPr>
          <a:lstStyle/>
          <a:p>
            <a:pPr algn="ctr">
              <a:lnSpc>
                <a:spcPct val="110000"/>
              </a:lnSpc>
            </a:pPr>
            <a:r>
              <a:rPr lang="en-US" sz="1400" b="1" dirty="0"/>
              <a:t>25.8% vote-by-mail</a:t>
            </a:r>
          </a:p>
        </p:txBody>
      </p:sp>
      <p:sp>
        <p:nvSpPr>
          <p:cNvPr id="14" name="TextBox 13">
            <a:extLst>
              <a:ext uri="{FF2B5EF4-FFF2-40B4-BE49-F238E27FC236}">
                <a16:creationId xmlns:a16="http://schemas.microsoft.com/office/drawing/2014/main" id="{7CE64480-0679-9441-A0A6-6CA7F1E13B85}"/>
              </a:ext>
            </a:extLst>
          </p:cNvPr>
          <p:cNvSpPr txBox="1"/>
          <p:nvPr/>
        </p:nvSpPr>
        <p:spPr>
          <a:xfrm>
            <a:off x="6531682" y="3488140"/>
            <a:ext cx="1805494" cy="688490"/>
          </a:xfrm>
          <a:prstGeom prst="rect">
            <a:avLst/>
          </a:prstGeom>
        </p:spPr>
        <p:txBody>
          <a:bodyPr vert="horz" wrap="square" lIns="91440" tIns="45720" rIns="91440" bIns="45720" rtlCol="0">
            <a:noAutofit/>
          </a:bodyPr>
          <a:lstStyle/>
          <a:p>
            <a:pPr algn="ctr">
              <a:lnSpc>
                <a:spcPct val="110000"/>
              </a:lnSpc>
            </a:pPr>
            <a:r>
              <a:rPr lang="en-US" sz="1400" b="1" dirty="0"/>
              <a:t>74.2%  in-person voting</a:t>
            </a:r>
          </a:p>
        </p:txBody>
      </p:sp>
      <p:sp>
        <p:nvSpPr>
          <p:cNvPr id="3" name="TextBox 2">
            <a:extLst>
              <a:ext uri="{FF2B5EF4-FFF2-40B4-BE49-F238E27FC236}">
                <a16:creationId xmlns:a16="http://schemas.microsoft.com/office/drawing/2014/main" id="{57CDE4C6-ABCD-5945-AB42-DC3BBD04D8F1}"/>
              </a:ext>
            </a:extLst>
          </p:cNvPr>
          <p:cNvSpPr txBox="1"/>
          <p:nvPr/>
        </p:nvSpPr>
        <p:spPr>
          <a:xfrm>
            <a:off x="5627077" y="6699738"/>
            <a:ext cx="0" cy="0"/>
          </a:xfrm>
          <a:prstGeom prst="rect">
            <a:avLst/>
          </a:prstGeom>
        </p:spPr>
        <p:txBody>
          <a:bodyPr vert="horz" wrap="none" lIns="91440" tIns="45720" rIns="91440" bIns="45720" rtlCol="0">
            <a:noAutofit/>
          </a:bodyPr>
          <a:lstStyle/>
          <a:p>
            <a:pPr marL="342900" indent="-342900" algn="l">
              <a:lnSpc>
                <a:spcPct val="110000"/>
              </a:lnSpc>
              <a:buFont typeface="Arial" panose="020B0604020202020204" pitchFamily="34" charset="0"/>
              <a:buChar char="•"/>
            </a:pPr>
            <a:endParaRPr lang="en-US" sz="2000" dirty="0"/>
          </a:p>
        </p:txBody>
      </p:sp>
    </p:spTree>
    <p:extLst>
      <p:ext uri="{BB962C8B-B14F-4D97-AF65-F5344CB8AC3E}">
        <p14:creationId xmlns:p14="http://schemas.microsoft.com/office/powerpoint/2010/main" val="219577151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4A5B6E1-1812-AA4A-8300-F1597F162A9B}"/>
              </a:ext>
            </a:extLst>
          </p:cNvPr>
          <p:cNvSpPr/>
          <p:nvPr/>
        </p:nvSpPr>
        <p:spPr>
          <a:xfrm>
            <a:off x="0" y="14835"/>
            <a:ext cx="9144000" cy="1805576"/>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2">
            <a:extLst>
              <a:ext uri="{FF2B5EF4-FFF2-40B4-BE49-F238E27FC236}">
                <a16:creationId xmlns:a16="http://schemas.microsoft.com/office/drawing/2014/main" id="{E37682D2-4898-1246-AFEB-56613BDB0ED0}"/>
              </a:ext>
            </a:extLst>
          </p:cNvPr>
          <p:cNvSpPr txBox="1">
            <a:spLocks noChangeArrowheads="1"/>
          </p:cNvSpPr>
          <p:nvPr/>
        </p:nvSpPr>
        <p:spPr>
          <a:xfrm>
            <a:off x="431372" y="333799"/>
            <a:ext cx="8163988" cy="1325563"/>
          </a:xfrm>
          <a:prstGeom prst="rect">
            <a:avLst/>
          </a:prstGeom>
        </p:spPr>
        <p:txBody>
          <a:bodyPr vert="horz" lIns="91440" tIns="45720" rIns="91440" bIns="45720" rtlCol="0" anchor="ctr">
            <a:normAutofit fontScale="9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altLang="en-US" sz="2400" dirty="0">
                <a:solidFill>
                  <a:srgbClr val="FFFF00"/>
                </a:solidFill>
                <a:latin typeface="+mn-lt"/>
                <a:ea typeface="+mn-ea"/>
                <a:cs typeface="+mn-cs"/>
              </a:rPr>
              <a:t>The track record:</a:t>
            </a:r>
          </a:p>
          <a:p>
            <a:pPr algn="l">
              <a:lnSpc>
                <a:spcPct val="130000"/>
              </a:lnSpc>
              <a:spcBef>
                <a:spcPts val="0"/>
              </a:spcBef>
            </a:pPr>
            <a:r>
              <a:rPr lang="en-US" altLang="en-US" sz="3200" b="1" dirty="0">
                <a:solidFill>
                  <a:srgbClr val="FFFF00"/>
                </a:solidFill>
                <a:latin typeface="+mn-lt"/>
                <a:ea typeface="+mn-ea"/>
                <a:cs typeface="+mn-cs"/>
              </a:rPr>
              <a:t>No evidence that voting by mail significantly increases fraud</a:t>
            </a:r>
          </a:p>
        </p:txBody>
      </p:sp>
      <p:sp>
        <p:nvSpPr>
          <p:cNvPr id="17" name="Content Placeholder 1">
            <a:extLst>
              <a:ext uri="{FF2B5EF4-FFF2-40B4-BE49-F238E27FC236}">
                <a16:creationId xmlns:a16="http://schemas.microsoft.com/office/drawing/2014/main" id="{7E03E64A-D906-3B47-945A-BC493737C261}"/>
              </a:ext>
            </a:extLst>
          </p:cNvPr>
          <p:cNvSpPr txBox="1">
            <a:spLocks/>
          </p:cNvSpPr>
          <p:nvPr/>
        </p:nvSpPr>
        <p:spPr>
          <a:xfrm>
            <a:off x="392515" y="2139375"/>
            <a:ext cx="5404790" cy="81019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Wingdings" pitchFamily="2" charset="2"/>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lnSpc>
                <a:spcPct val="110000"/>
              </a:lnSpc>
              <a:buFont typeface="Arial" panose="020B0604020202020204" pitchFamily="34" charset="0"/>
              <a:buChar char="•"/>
            </a:pPr>
            <a:r>
              <a:rPr lang="en-US" altLang="en-US" sz="2000" dirty="0"/>
              <a:t>All five states (CO, HI, OR, UT, WA) using primarily mail-in voting have “</a:t>
            </a:r>
            <a:r>
              <a:rPr lang="en-US" altLang="en-US" sz="2000" b="1" dirty="0"/>
              <a:t>essentially zero fraud</a:t>
            </a:r>
            <a:r>
              <a:rPr lang="en-US" altLang="en-US" sz="2000" dirty="0"/>
              <a:t>”* under </a:t>
            </a:r>
            <a:r>
              <a:rPr lang="en-US" altLang="en-US" sz="2000"/>
              <a:t>that system.</a:t>
            </a:r>
            <a:endParaRPr lang="en-US" altLang="en-US" sz="2000" dirty="0"/>
          </a:p>
          <a:p>
            <a:pPr lvl="1" algn="l">
              <a:lnSpc>
                <a:spcPct val="110000"/>
              </a:lnSpc>
            </a:pPr>
            <a:r>
              <a:rPr lang="en-US" altLang="en-US" sz="1600" i="1" dirty="0"/>
              <a:t>Oregon: &gt;100 million mail-in ballots since 2000; 12 cases of proven fraud (0.0000001%)</a:t>
            </a:r>
          </a:p>
          <a:p>
            <a:pPr marL="342900" indent="-342900" algn="l">
              <a:lnSpc>
                <a:spcPct val="110000"/>
              </a:lnSpc>
              <a:buFont typeface="Arial" panose="020B0604020202020204" pitchFamily="34" charset="0"/>
              <a:buChar char="•"/>
            </a:pPr>
            <a:endParaRPr lang="en-US" altLang="en-US" sz="2000" dirty="0"/>
          </a:p>
          <a:p>
            <a:pPr marL="342900" indent="-342900" algn="l">
              <a:lnSpc>
                <a:spcPct val="110000"/>
              </a:lnSpc>
              <a:buFont typeface="Arial" panose="020B0604020202020204" pitchFamily="34" charset="0"/>
              <a:buChar char="•"/>
            </a:pPr>
            <a:endParaRPr lang="en-US" altLang="en-US" sz="2000" dirty="0"/>
          </a:p>
          <a:p>
            <a:pPr marL="342900" indent="-342900" algn="l">
              <a:lnSpc>
                <a:spcPct val="110000"/>
              </a:lnSpc>
              <a:buFont typeface="Arial" panose="020B0604020202020204" pitchFamily="34" charset="0"/>
              <a:buChar char="•"/>
            </a:pPr>
            <a:endParaRPr lang="en-US" altLang="en-US" sz="2000" dirty="0"/>
          </a:p>
          <a:p>
            <a:pPr algn="l">
              <a:lnSpc>
                <a:spcPct val="110000"/>
              </a:lnSpc>
              <a:buFont typeface="Arial" panose="020B0604020202020204" pitchFamily="34" charset="0"/>
              <a:buChar char="•"/>
            </a:pPr>
            <a:endParaRPr lang="en-US" altLang="en-US" sz="2000" dirty="0"/>
          </a:p>
        </p:txBody>
      </p:sp>
      <p:sp>
        <p:nvSpPr>
          <p:cNvPr id="2" name="TextBox 1">
            <a:extLst>
              <a:ext uri="{FF2B5EF4-FFF2-40B4-BE49-F238E27FC236}">
                <a16:creationId xmlns:a16="http://schemas.microsoft.com/office/drawing/2014/main" id="{0D0EB0F8-0E03-6F46-9333-1FA5D8BB8C62}"/>
              </a:ext>
            </a:extLst>
          </p:cNvPr>
          <p:cNvSpPr txBox="1"/>
          <p:nvPr/>
        </p:nvSpPr>
        <p:spPr>
          <a:xfrm>
            <a:off x="7949901" y="6185647"/>
            <a:ext cx="598128" cy="338554"/>
          </a:xfrm>
          <a:prstGeom prst="rect">
            <a:avLst/>
          </a:prstGeom>
          <a:noFill/>
        </p:spPr>
        <p:txBody>
          <a:bodyPr wrap="square" rtlCol="0">
            <a:spAutoFit/>
          </a:bodyPr>
          <a:lstStyle/>
          <a:p>
            <a:pPr algn="r">
              <a:spcBef>
                <a:spcPts val="1200"/>
              </a:spcBef>
            </a:pPr>
            <a:fld id="{34841DDA-8148-5548-8B92-1F1E53B935D0}" type="slidenum">
              <a:rPr lang="en-US" sz="1600" smtClean="0"/>
              <a:t>34</a:t>
            </a:fld>
            <a:endParaRPr lang="en-US" sz="1600" dirty="0"/>
          </a:p>
        </p:txBody>
      </p:sp>
      <p:sp>
        <p:nvSpPr>
          <p:cNvPr id="7" name="TextBox 6">
            <a:extLst>
              <a:ext uri="{FF2B5EF4-FFF2-40B4-BE49-F238E27FC236}">
                <a16:creationId xmlns:a16="http://schemas.microsoft.com/office/drawing/2014/main" id="{D2E525CE-E1BC-1549-9B5D-922F2583D4AD}"/>
              </a:ext>
            </a:extLst>
          </p:cNvPr>
          <p:cNvSpPr txBox="1"/>
          <p:nvPr/>
        </p:nvSpPr>
        <p:spPr>
          <a:xfrm>
            <a:off x="6320726" y="5317193"/>
            <a:ext cx="2624866" cy="338555"/>
          </a:xfrm>
          <a:prstGeom prst="rect">
            <a:avLst/>
          </a:prstGeom>
        </p:spPr>
        <p:txBody>
          <a:bodyPr vert="horz" wrap="square" lIns="91440" tIns="45720" rIns="91440" bIns="45720" rtlCol="0">
            <a:noAutofit/>
          </a:bodyPr>
          <a:lstStyle/>
          <a:p>
            <a:pPr algn="ctr">
              <a:lnSpc>
                <a:spcPct val="110000"/>
              </a:lnSpc>
            </a:pPr>
            <a:r>
              <a:rPr lang="en-US" sz="1400" b="1" i="1" dirty="0"/>
              <a:t>Americans more likely to be struck by lightning than commit mail voting fraud</a:t>
            </a:r>
          </a:p>
        </p:txBody>
      </p:sp>
      <p:pic>
        <p:nvPicPr>
          <p:cNvPr id="9" name="Picture 8">
            <a:extLst>
              <a:ext uri="{FF2B5EF4-FFF2-40B4-BE49-F238E27FC236}">
                <a16:creationId xmlns:a16="http://schemas.microsoft.com/office/drawing/2014/main" id="{E771DE63-9552-EE4C-8FB2-D79BA6045B7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514833" y="1992000"/>
            <a:ext cx="2236652" cy="3322278"/>
          </a:xfrm>
          <a:prstGeom prst="rect">
            <a:avLst/>
          </a:prstGeom>
        </p:spPr>
      </p:pic>
      <p:sp>
        <p:nvSpPr>
          <p:cNvPr id="19" name="Rectangle 18">
            <a:extLst>
              <a:ext uri="{FF2B5EF4-FFF2-40B4-BE49-F238E27FC236}">
                <a16:creationId xmlns:a16="http://schemas.microsoft.com/office/drawing/2014/main" id="{B47E4CAF-8C34-3745-A0EF-1433DB803D83}"/>
              </a:ext>
            </a:extLst>
          </p:cNvPr>
          <p:cNvSpPr/>
          <p:nvPr/>
        </p:nvSpPr>
        <p:spPr>
          <a:xfrm>
            <a:off x="6217920" y="2139375"/>
            <a:ext cx="2727672" cy="4046272"/>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0CF4E3A5-AA31-2D43-A536-52EBC82431D1}"/>
              </a:ext>
            </a:extLst>
          </p:cNvPr>
          <p:cNvSpPr txBox="1"/>
          <p:nvPr/>
        </p:nvSpPr>
        <p:spPr>
          <a:xfrm>
            <a:off x="796067" y="5655748"/>
            <a:ext cx="3151990" cy="355003"/>
          </a:xfrm>
          <a:prstGeom prst="rect">
            <a:avLst/>
          </a:prstGeom>
        </p:spPr>
        <p:txBody>
          <a:bodyPr vert="horz" wrap="square" lIns="91440" tIns="45720" rIns="91440" bIns="45720" rtlCol="0">
            <a:noAutofit/>
          </a:bodyPr>
          <a:lstStyle/>
          <a:p>
            <a:pPr algn="l">
              <a:lnSpc>
                <a:spcPct val="110000"/>
              </a:lnSpc>
            </a:pPr>
            <a:r>
              <a:rPr lang="en-US" sz="1400" i="1" dirty="0"/>
              <a:t>* New York Times Editorial Board</a:t>
            </a:r>
          </a:p>
        </p:txBody>
      </p:sp>
      <p:sp>
        <p:nvSpPr>
          <p:cNvPr id="22" name="Content Placeholder 1">
            <a:extLst>
              <a:ext uri="{FF2B5EF4-FFF2-40B4-BE49-F238E27FC236}">
                <a16:creationId xmlns:a16="http://schemas.microsoft.com/office/drawing/2014/main" id="{F6989F24-FAD0-2849-9590-38E87B93A46C}"/>
              </a:ext>
            </a:extLst>
          </p:cNvPr>
          <p:cNvSpPr txBox="1">
            <a:spLocks/>
          </p:cNvSpPr>
          <p:nvPr/>
        </p:nvSpPr>
        <p:spPr>
          <a:xfrm>
            <a:off x="454366" y="4162511"/>
            <a:ext cx="5404790" cy="81019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Wingdings" pitchFamily="2" charset="2"/>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lnSpc>
                <a:spcPct val="110000"/>
              </a:lnSpc>
              <a:buFont typeface="Arial" panose="020B0604020202020204" pitchFamily="34" charset="0"/>
              <a:buChar char="•"/>
            </a:pPr>
            <a:r>
              <a:rPr lang="en-US" altLang="en-US" sz="2000" dirty="0"/>
              <a:t>Investigation by journalists of all known voter fraud, 2000 to 2012: 492 vote-by-mail cases out of billions of ballots cast.</a:t>
            </a:r>
          </a:p>
          <a:p>
            <a:pPr marL="342900" indent="-342900" algn="l">
              <a:lnSpc>
                <a:spcPct val="110000"/>
              </a:lnSpc>
              <a:buFont typeface="Arial" panose="020B0604020202020204" pitchFamily="34" charset="0"/>
              <a:buChar char="•"/>
            </a:pPr>
            <a:endParaRPr lang="en-US" altLang="en-US" sz="2000" dirty="0"/>
          </a:p>
          <a:p>
            <a:pPr marL="342900" indent="-342900" algn="l">
              <a:lnSpc>
                <a:spcPct val="110000"/>
              </a:lnSpc>
              <a:buFont typeface="Arial" panose="020B0604020202020204" pitchFamily="34" charset="0"/>
              <a:buChar char="•"/>
            </a:pPr>
            <a:endParaRPr lang="en-US" altLang="en-US" sz="2000" dirty="0"/>
          </a:p>
          <a:p>
            <a:pPr algn="l">
              <a:lnSpc>
                <a:spcPct val="110000"/>
              </a:lnSpc>
              <a:buFont typeface="Arial" panose="020B0604020202020204" pitchFamily="34" charset="0"/>
              <a:buChar char="•"/>
            </a:pPr>
            <a:endParaRPr lang="en-US" altLang="en-US" sz="2000" dirty="0"/>
          </a:p>
        </p:txBody>
      </p:sp>
      <p:cxnSp>
        <p:nvCxnSpPr>
          <p:cNvPr id="16" name="Straight Connector 15">
            <a:extLst>
              <a:ext uri="{FF2B5EF4-FFF2-40B4-BE49-F238E27FC236}">
                <a16:creationId xmlns:a16="http://schemas.microsoft.com/office/drawing/2014/main" id="{E56B70FA-519B-0F41-9E22-F3A2F7A56B44}"/>
              </a:ext>
            </a:extLst>
          </p:cNvPr>
          <p:cNvCxnSpPr/>
          <p:nvPr/>
        </p:nvCxnSpPr>
        <p:spPr>
          <a:xfrm>
            <a:off x="796067" y="5655748"/>
            <a:ext cx="1420008"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0189677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698AB8B-6B48-9F47-90A4-2AD7BFF8CF32}"/>
              </a:ext>
            </a:extLst>
          </p:cNvPr>
          <p:cNvSpPr/>
          <p:nvPr/>
        </p:nvSpPr>
        <p:spPr>
          <a:xfrm>
            <a:off x="5077609" y="2228109"/>
            <a:ext cx="3765177" cy="213103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C4A5B6E1-1812-AA4A-8300-F1597F162A9B}"/>
              </a:ext>
            </a:extLst>
          </p:cNvPr>
          <p:cNvSpPr/>
          <p:nvPr/>
        </p:nvSpPr>
        <p:spPr>
          <a:xfrm>
            <a:off x="0" y="0"/>
            <a:ext cx="9144000" cy="1805576"/>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2">
            <a:extLst>
              <a:ext uri="{FF2B5EF4-FFF2-40B4-BE49-F238E27FC236}">
                <a16:creationId xmlns:a16="http://schemas.microsoft.com/office/drawing/2014/main" id="{E37682D2-4898-1246-AFEB-56613BDB0ED0}"/>
              </a:ext>
            </a:extLst>
          </p:cNvPr>
          <p:cNvSpPr txBox="1">
            <a:spLocks noChangeArrowheads="1"/>
          </p:cNvSpPr>
          <p:nvPr/>
        </p:nvSpPr>
        <p:spPr>
          <a:xfrm>
            <a:off x="431372" y="333799"/>
            <a:ext cx="8830962"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altLang="en-US" sz="4400" b="1" dirty="0">
                <a:solidFill>
                  <a:srgbClr val="FFFF00"/>
                </a:solidFill>
                <a:latin typeface="+mn-lt"/>
                <a:ea typeface="+mn-ea"/>
                <a:cs typeface="+mn-cs"/>
              </a:rPr>
              <a:t>Fraud, though rare, does happen</a:t>
            </a:r>
          </a:p>
        </p:txBody>
      </p:sp>
      <p:sp>
        <p:nvSpPr>
          <p:cNvPr id="17" name="Content Placeholder 1">
            <a:extLst>
              <a:ext uri="{FF2B5EF4-FFF2-40B4-BE49-F238E27FC236}">
                <a16:creationId xmlns:a16="http://schemas.microsoft.com/office/drawing/2014/main" id="{7E03E64A-D906-3B47-945A-BC493737C261}"/>
              </a:ext>
            </a:extLst>
          </p:cNvPr>
          <p:cNvSpPr txBox="1">
            <a:spLocks/>
          </p:cNvSpPr>
          <p:nvPr/>
        </p:nvSpPr>
        <p:spPr>
          <a:xfrm>
            <a:off x="392515" y="2139375"/>
            <a:ext cx="5404790" cy="81019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Wingdings" pitchFamily="2" charset="2"/>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10000"/>
              </a:lnSpc>
              <a:buFont typeface="Arial" panose="020B0604020202020204" pitchFamily="34" charset="0"/>
              <a:buChar char="•"/>
            </a:pPr>
            <a:endParaRPr lang="en-US" altLang="en-US" sz="2000" dirty="0"/>
          </a:p>
        </p:txBody>
      </p:sp>
      <p:sp>
        <p:nvSpPr>
          <p:cNvPr id="2" name="TextBox 1">
            <a:extLst>
              <a:ext uri="{FF2B5EF4-FFF2-40B4-BE49-F238E27FC236}">
                <a16:creationId xmlns:a16="http://schemas.microsoft.com/office/drawing/2014/main" id="{0D0EB0F8-0E03-6F46-9333-1FA5D8BB8C62}"/>
              </a:ext>
            </a:extLst>
          </p:cNvPr>
          <p:cNvSpPr txBox="1"/>
          <p:nvPr/>
        </p:nvSpPr>
        <p:spPr>
          <a:xfrm>
            <a:off x="7949901" y="6185647"/>
            <a:ext cx="598128" cy="338554"/>
          </a:xfrm>
          <a:prstGeom prst="rect">
            <a:avLst/>
          </a:prstGeom>
          <a:noFill/>
        </p:spPr>
        <p:txBody>
          <a:bodyPr wrap="square" rtlCol="0">
            <a:spAutoFit/>
          </a:bodyPr>
          <a:lstStyle/>
          <a:p>
            <a:pPr algn="r">
              <a:spcBef>
                <a:spcPts val="1200"/>
              </a:spcBef>
            </a:pPr>
            <a:fld id="{34841DDA-8148-5548-8B92-1F1E53B935D0}" type="slidenum">
              <a:rPr lang="en-US" sz="1600" smtClean="0"/>
              <a:t>35</a:t>
            </a:fld>
            <a:endParaRPr lang="en-US" sz="1600" dirty="0"/>
          </a:p>
        </p:txBody>
      </p:sp>
      <p:sp>
        <p:nvSpPr>
          <p:cNvPr id="3" name="TextBox 2">
            <a:extLst>
              <a:ext uri="{FF2B5EF4-FFF2-40B4-BE49-F238E27FC236}">
                <a16:creationId xmlns:a16="http://schemas.microsoft.com/office/drawing/2014/main" id="{C0305CBC-D774-644E-BCFB-2E361CCC3DC3}"/>
              </a:ext>
            </a:extLst>
          </p:cNvPr>
          <p:cNvSpPr txBox="1"/>
          <p:nvPr/>
        </p:nvSpPr>
        <p:spPr>
          <a:xfrm>
            <a:off x="1333948" y="2614108"/>
            <a:ext cx="0" cy="0"/>
          </a:xfrm>
          <a:prstGeom prst="rect">
            <a:avLst/>
          </a:prstGeom>
        </p:spPr>
        <p:txBody>
          <a:bodyPr vert="horz" wrap="none" lIns="91440" tIns="45720" rIns="91440" bIns="45720" rtlCol="0">
            <a:noAutofit/>
          </a:bodyPr>
          <a:lstStyle/>
          <a:p>
            <a:pPr algn="l">
              <a:lnSpc>
                <a:spcPct val="110000"/>
              </a:lnSpc>
            </a:pPr>
            <a:endParaRPr lang="en-US" sz="2000" dirty="0"/>
          </a:p>
        </p:txBody>
      </p:sp>
      <p:sp>
        <p:nvSpPr>
          <p:cNvPr id="15" name="Content Placeholder 1">
            <a:extLst>
              <a:ext uri="{FF2B5EF4-FFF2-40B4-BE49-F238E27FC236}">
                <a16:creationId xmlns:a16="http://schemas.microsoft.com/office/drawing/2014/main" id="{382F5141-37EC-3D4A-A173-F851B9CBA594}"/>
              </a:ext>
            </a:extLst>
          </p:cNvPr>
          <p:cNvSpPr txBox="1">
            <a:spLocks/>
          </p:cNvSpPr>
          <p:nvPr/>
        </p:nvSpPr>
        <p:spPr>
          <a:xfrm>
            <a:off x="541174" y="2949573"/>
            <a:ext cx="4753812" cy="81019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Wingdings" pitchFamily="2" charset="2"/>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lnSpc>
                <a:spcPct val="110000"/>
              </a:lnSpc>
              <a:buFont typeface="Arial" panose="020B0604020202020204" pitchFamily="34" charset="0"/>
              <a:buChar char="•"/>
            </a:pPr>
            <a:r>
              <a:rPr lang="en-US" altLang="en-US" sz="1800" dirty="0"/>
              <a:t>All vote-by-mail election, as pandemic precaution.</a:t>
            </a:r>
          </a:p>
          <a:p>
            <a:pPr marL="342900" indent="-342900" algn="l">
              <a:lnSpc>
                <a:spcPct val="110000"/>
              </a:lnSpc>
              <a:buFont typeface="Arial" panose="020B0604020202020204" pitchFamily="34" charset="0"/>
              <a:buChar char="•"/>
            </a:pPr>
            <a:r>
              <a:rPr lang="en-US" altLang="en-US" sz="1800" dirty="0"/>
              <a:t>Irregularities reported. Under investigation.</a:t>
            </a:r>
          </a:p>
          <a:p>
            <a:pPr algn="l">
              <a:lnSpc>
                <a:spcPct val="110000"/>
              </a:lnSpc>
              <a:buFont typeface="Arial" panose="020B0604020202020204" pitchFamily="34" charset="0"/>
              <a:buChar char="•"/>
            </a:pPr>
            <a:endParaRPr lang="en-US" altLang="en-US" sz="2000" dirty="0"/>
          </a:p>
        </p:txBody>
      </p:sp>
      <p:sp>
        <p:nvSpPr>
          <p:cNvPr id="9" name="Content Placeholder 1">
            <a:extLst>
              <a:ext uri="{FF2B5EF4-FFF2-40B4-BE49-F238E27FC236}">
                <a16:creationId xmlns:a16="http://schemas.microsoft.com/office/drawing/2014/main" id="{3ADA40AE-623D-B846-9401-6AC04E79C044}"/>
              </a:ext>
            </a:extLst>
          </p:cNvPr>
          <p:cNvSpPr txBox="1">
            <a:spLocks/>
          </p:cNvSpPr>
          <p:nvPr/>
        </p:nvSpPr>
        <p:spPr>
          <a:xfrm>
            <a:off x="392515" y="2099238"/>
            <a:ext cx="5051131" cy="427803"/>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Wingdings" pitchFamily="2" charset="2"/>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10000"/>
              </a:lnSpc>
            </a:pPr>
            <a:r>
              <a:rPr lang="en-US" altLang="en-US" sz="2000" b="1" dirty="0"/>
              <a:t>May 2020: Alleged fraud in Paterson NJ Municipal Election </a:t>
            </a:r>
          </a:p>
        </p:txBody>
      </p:sp>
      <p:sp>
        <p:nvSpPr>
          <p:cNvPr id="11" name="Content Placeholder 1">
            <a:extLst>
              <a:ext uri="{FF2B5EF4-FFF2-40B4-BE49-F238E27FC236}">
                <a16:creationId xmlns:a16="http://schemas.microsoft.com/office/drawing/2014/main" id="{1422065B-C95D-7A49-A5AF-37003CFF4113}"/>
              </a:ext>
            </a:extLst>
          </p:cNvPr>
          <p:cNvSpPr txBox="1">
            <a:spLocks/>
          </p:cNvSpPr>
          <p:nvPr/>
        </p:nvSpPr>
        <p:spPr>
          <a:xfrm>
            <a:off x="5152239" y="2404951"/>
            <a:ext cx="3599246" cy="81019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Wingdings" pitchFamily="2" charset="2"/>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10000"/>
              </a:lnSpc>
            </a:pPr>
            <a:r>
              <a:rPr lang="en-US" altLang="en-US" sz="1600" dirty="0">
                <a:latin typeface="Comic Sans MS" panose="030F0902030302020204" pitchFamily="66" charset="0"/>
              </a:rPr>
              <a:t>“When someone tries an absentee ballot scheme like this clumsy attempt in Paterson, it is hard to hide.  People get caught.”</a:t>
            </a:r>
          </a:p>
          <a:p>
            <a:pPr algn="r">
              <a:lnSpc>
                <a:spcPct val="110000"/>
              </a:lnSpc>
            </a:pPr>
            <a:r>
              <a:rPr lang="en-US" altLang="en-US" sz="1400" i="1" dirty="0">
                <a:latin typeface="Comic Sans MS" panose="030F0902030302020204" pitchFamily="66" charset="0"/>
              </a:rPr>
              <a:t>Rick </a:t>
            </a:r>
            <a:r>
              <a:rPr lang="en-US" altLang="en-US" sz="1400" i="1" dirty="0" err="1">
                <a:latin typeface="Comic Sans MS" panose="030F0902030302020204" pitchFamily="66" charset="0"/>
              </a:rPr>
              <a:t>Hasen</a:t>
            </a:r>
            <a:r>
              <a:rPr lang="en-US" altLang="en-US" sz="1400" i="1" dirty="0">
                <a:latin typeface="Comic Sans MS" panose="030F0902030302020204" pitchFamily="66" charset="0"/>
              </a:rPr>
              <a:t>, Univ. Calif, Irvine, Law Professor</a:t>
            </a:r>
          </a:p>
        </p:txBody>
      </p:sp>
      <p:sp>
        <p:nvSpPr>
          <p:cNvPr id="12" name="Content Placeholder 1">
            <a:extLst>
              <a:ext uri="{FF2B5EF4-FFF2-40B4-BE49-F238E27FC236}">
                <a16:creationId xmlns:a16="http://schemas.microsoft.com/office/drawing/2014/main" id="{1CAB502E-47BB-A54A-9DD7-6CF1041313E4}"/>
              </a:ext>
            </a:extLst>
          </p:cNvPr>
          <p:cNvSpPr txBox="1">
            <a:spLocks/>
          </p:cNvSpPr>
          <p:nvPr/>
        </p:nvSpPr>
        <p:spPr>
          <a:xfrm>
            <a:off x="392515" y="4359146"/>
            <a:ext cx="4545246" cy="427803"/>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Wingdings" pitchFamily="2" charset="2"/>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10000"/>
              </a:lnSpc>
            </a:pPr>
            <a:r>
              <a:rPr lang="en-US" altLang="en-US" sz="2000" b="1" dirty="0"/>
              <a:t>2018: Blade County, NC</a:t>
            </a:r>
          </a:p>
        </p:txBody>
      </p:sp>
      <p:sp>
        <p:nvSpPr>
          <p:cNvPr id="13" name="Content Placeholder 1">
            <a:extLst>
              <a:ext uri="{FF2B5EF4-FFF2-40B4-BE49-F238E27FC236}">
                <a16:creationId xmlns:a16="http://schemas.microsoft.com/office/drawing/2014/main" id="{ECD46BC8-3749-ED4D-9453-AA801848F427}"/>
              </a:ext>
            </a:extLst>
          </p:cNvPr>
          <p:cNvSpPr txBox="1">
            <a:spLocks/>
          </p:cNvSpPr>
          <p:nvPr/>
        </p:nvSpPr>
        <p:spPr>
          <a:xfrm>
            <a:off x="689833" y="4764245"/>
            <a:ext cx="8152953" cy="81019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Wingdings" pitchFamily="2" charset="2"/>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lnSpc>
                <a:spcPct val="110000"/>
              </a:lnSpc>
              <a:spcBef>
                <a:spcPts val="400"/>
              </a:spcBef>
              <a:buFont typeface="Arial" panose="020B0604020202020204" pitchFamily="34" charset="0"/>
              <a:buChar char="•"/>
            </a:pPr>
            <a:r>
              <a:rPr lang="en-US" altLang="en-US" sz="1800" dirty="0"/>
              <a:t>Fraud uncovered by postelection audit.</a:t>
            </a:r>
          </a:p>
          <a:p>
            <a:pPr marL="342900" indent="-342900" algn="l">
              <a:lnSpc>
                <a:spcPct val="110000"/>
              </a:lnSpc>
              <a:spcBef>
                <a:spcPts val="400"/>
              </a:spcBef>
              <a:buFont typeface="Arial" panose="020B0604020202020204" pitchFamily="34" charset="0"/>
              <a:buChar char="•"/>
            </a:pPr>
            <a:r>
              <a:rPr lang="en-US" altLang="en-US" sz="1800" dirty="0"/>
              <a:t>Political operative submitted absentee ballots that were not filled out by voters.</a:t>
            </a:r>
          </a:p>
          <a:p>
            <a:pPr marL="342900" indent="-342900" algn="l">
              <a:lnSpc>
                <a:spcPct val="110000"/>
              </a:lnSpc>
              <a:spcBef>
                <a:spcPts val="400"/>
              </a:spcBef>
              <a:buFont typeface="Arial" panose="020B0604020202020204" pitchFamily="34" charset="0"/>
              <a:buChar char="•"/>
            </a:pPr>
            <a:r>
              <a:rPr lang="en-US" altLang="en-US" sz="1800" dirty="0"/>
              <a:t>Election invalidated. New election held.</a:t>
            </a:r>
          </a:p>
          <a:p>
            <a:pPr algn="l">
              <a:lnSpc>
                <a:spcPct val="110000"/>
              </a:lnSpc>
              <a:spcBef>
                <a:spcPts val="400"/>
              </a:spcBef>
              <a:buFont typeface="Arial" panose="020B0604020202020204" pitchFamily="34" charset="0"/>
              <a:buChar char="•"/>
            </a:pPr>
            <a:endParaRPr lang="en-US" altLang="en-US" sz="2000" dirty="0"/>
          </a:p>
        </p:txBody>
      </p:sp>
    </p:spTree>
    <p:extLst>
      <p:ext uri="{BB962C8B-B14F-4D97-AF65-F5344CB8AC3E}">
        <p14:creationId xmlns:p14="http://schemas.microsoft.com/office/powerpoint/2010/main" val="54488868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4A5B6E1-1812-AA4A-8300-F1597F162A9B}"/>
              </a:ext>
            </a:extLst>
          </p:cNvPr>
          <p:cNvSpPr/>
          <p:nvPr/>
        </p:nvSpPr>
        <p:spPr>
          <a:xfrm>
            <a:off x="0" y="0"/>
            <a:ext cx="9144000" cy="1805576"/>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2">
            <a:extLst>
              <a:ext uri="{FF2B5EF4-FFF2-40B4-BE49-F238E27FC236}">
                <a16:creationId xmlns:a16="http://schemas.microsoft.com/office/drawing/2014/main" id="{E37682D2-4898-1246-AFEB-56613BDB0ED0}"/>
              </a:ext>
            </a:extLst>
          </p:cNvPr>
          <p:cNvSpPr txBox="1">
            <a:spLocks noChangeArrowheads="1"/>
          </p:cNvSpPr>
          <p:nvPr/>
        </p:nvSpPr>
        <p:spPr>
          <a:xfrm>
            <a:off x="392514" y="408714"/>
            <a:ext cx="7944662" cy="1325563"/>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altLang="en-US" sz="3600" dirty="0">
                <a:solidFill>
                  <a:srgbClr val="FFFF00"/>
                </a:solidFill>
                <a:latin typeface="+mn-lt"/>
                <a:ea typeface="+mn-ea"/>
                <a:cs typeface="+mn-cs"/>
              </a:rPr>
              <a:t>Vote-by-mail fraud great enough to swing an election is really hard to hide</a:t>
            </a:r>
          </a:p>
        </p:txBody>
      </p:sp>
      <p:sp>
        <p:nvSpPr>
          <p:cNvPr id="17" name="Content Placeholder 1">
            <a:extLst>
              <a:ext uri="{FF2B5EF4-FFF2-40B4-BE49-F238E27FC236}">
                <a16:creationId xmlns:a16="http://schemas.microsoft.com/office/drawing/2014/main" id="{7E03E64A-D906-3B47-945A-BC493737C261}"/>
              </a:ext>
            </a:extLst>
          </p:cNvPr>
          <p:cNvSpPr txBox="1">
            <a:spLocks/>
          </p:cNvSpPr>
          <p:nvPr/>
        </p:nvSpPr>
        <p:spPr>
          <a:xfrm>
            <a:off x="392515" y="2139375"/>
            <a:ext cx="5404790" cy="81019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Wingdings" pitchFamily="2" charset="2"/>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10000"/>
              </a:lnSpc>
              <a:buFont typeface="Arial" panose="020B0604020202020204" pitchFamily="34" charset="0"/>
              <a:buChar char="•"/>
            </a:pPr>
            <a:endParaRPr lang="en-US" altLang="en-US" sz="2000" dirty="0"/>
          </a:p>
        </p:txBody>
      </p:sp>
      <p:sp>
        <p:nvSpPr>
          <p:cNvPr id="2" name="TextBox 1">
            <a:extLst>
              <a:ext uri="{FF2B5EF4-FFF2-40B4-BE49-F238E27FC236}">
                <a16:creationId xmlns:a16="http://schemas.microsoft.com/office/drawing/2014/main" id="{0D0EB0F8-0E03-6F46-9333-1FA5D8BB8C62}"/>
              </a:ext>
            </a:extLst>
          </p:cNvPr>
          <p:cNvSpPr txBox="1"/>
          <p:nvPr/>
        </p:nvSpPr>
        <p:spPr>
          <a:xfrm>
            <a:off x="7949901" y="6185647"/>
            <a:ext cx="598128" cy="338554"/>
          </a:xfrm>
          <a:prstGeom prst="rect">
            <a:avLst/>
          </a:prstGeom>
          <a:noFill/>
        </p:spPr>
        <p:txBody>
          <a:bodyPr wrap="square" rtlCol="0">
            <a:spAutoFit/>
          </a:bodyPr>
          <a:lstStyle/>
          <a:p>
            <a:pPr algn="r">
              <a:spcBef>
                <a:spcPts val="1200"/>
              </a:spcBef>
            </a:pPr>
            <a:fld id="{34841DDA-8148-5548-8B92-1F1E53B935D0}" type="slidenum">
              <a:rPr lang="en-US" sz="1600" smtClean="0"/>
              <a:t>36</a:t>
            </a:fld>
            <a:endParaRPr lang="en-US" sz="1600" dirty="0"/>
          </a:p>
        </p:txBody>
      </p:sp>
      <p:sp>
        <p:nvSpPr>
          <p:cNvPr id="13" name="Content Placeholder 1">
            <a:extLst>
              <a:ext uri="{FF2B5EF4-FFF2-40B4-BE49-F238E27FC236}">
                <a16:creationId xmlns:a16="http://schemas.microsoft.com/office/drawing/2014/main" id="{ECD46BC8-3749-ED4D-9453-AA801848F427}"/>
              </a:ext>
            </a:extLst>
          </p:cNvPr>
          <p:cNvSpPr txBox="1">
            <a:spLocks/>
          </p:cNvSpPr>
          <p:nvPr/>
        </p:nvSpPr>
        <p:spPr>
          <a:xfrm>
            <a:off x="1012562" y="2673275"/>
            <a:ext cx="5194599" cy="81019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Wingdings" pitchFamily="2" charset="2"/>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lnSpc>
                <a:spcPct val="110000"/>
              </a:lnSpc>
              <a:spcBef>
                <a:spcPts val="400"/>
              </a:spcBef>
              <a:buFont typeface="Arial" panose="020B0604020202020204" pitchFamily="34" charset="0"/>
              <a:buChar char="•"/>
            </a:pPr>
            <a:r>
              <a:rPr lang="en-US" altLang="en-US" sz="2000" dirty="0"/>
              <a:t>Statistical outliers in voting totals</a:t>
            </a:r>
          </a:p>
          <a:p>
            <a:pPr marL="342900" indent="-342900" algn="l">
              <a:lnSpc>
                <a:spcPct val="110000"/>
              </a:lnSpc>
              <a:spcBef>
                <a:spcPts val="400"/>
              </a:spcBef>
              <a:buFont typeface="Arial" panose="020B0604020202020204" pitchFamily="34" charset="0"/>
              <a:buChar char="•"/>
            </a:pPr>
            <a:r>
              <a:rPr lang="en-US" altLang="en-US" sz="2000" dirty="0"/>
              <a:t>Signature mismatches</a:t>
            </a:r>
          </a:p>
          <a:p>
            <a:pPr algn="l">
              <a:lnSpc>
                <a:spcPct val="110000"/>
              </a:lnSpc>
              <a:spcBef>
                <a:spcPts val="400"/>
              </a:spcBef>
              <a:buFont typeface="Arial" panose="020B0604020202020204" pitchFamily="34" charset="0"/>
              <a:buChar char="•"/>
            </a:pPr>
            <a:endParaRPr lang="en-US" altLang="en-US" dirty="0"/>
          </a:p>
        </p:txBody>
      </p:sp>
      <p:sp>
        <p:nvSpPr>
          <p:cNvPr id="8" name="TextBox 7">
            <a:extLst>
              <a:ext uri="{FF2B5EF4-FFF2-40B4-BE49-F238E27FC236}">
                <a16:creationId xmlns:a16="http://schemas.microsoft.com/office/drawing/2014/main" id="{2183ACBB-E24C-D64B-80F2-53FBE90DA42A}"/>
              </a:ext>
            </a:extLst>
          </p:cNvPr>
          <p:cNvSpPr txBox="1"/>
          <p:nvPr/>
        </p:nvSpPr>
        <p:spPr>
          <a:xfrm>
            <a:off x="537882" y="2068076"/>
            <a:ext cx="4034118" cy="537883"/>
          </a:xfrm>
          <a:prstGeom prst="rect">
            <a:avLst/>
          </a:prstGeom>
        </p:spPr>
        <p:txBody>
          <a:bodyPr vert="horz" wrap="square" lIns="91440" tIns="45720" rIns="91440" bIns="45720" rtlCol="0">
            <a:noAutofit/>
          </a:bodyPr>
          <a:lstStyle/>
          <a:p>
            <a:pPr algn="l">
              <a:lnSpc>
                <a:spcPct val="110000"/>
              </a:lnSpc>
            </a:pPr>
            <a:r>
              <a:rPr lang="en-US" sz="2800" b="1" dirty="0"/>
              <a:t>Warning signs</a:t>
            </a:r>
          </a:p>
        </p:txBody>
      </p:sp>
      <p:sp>
        <p:nvSpPr>
          <p:cNvPr id="14" name="TextBox 13">
            <a:extLst>
              <a:ext uri="{FF2B5EF4-FFF2-40B4-BE49-F238E27FC236}">
                <a16:creationId xmlns:a16="http://schemas.microsoft.com/office/drawing/2014/main" id="{790C02B4-7097-7046-945E-CDD2F435B0E3}"/>
              </a:ext>
            </a:extLst>
          </p:cNvPr>
          <p:cNvSpPr txBox="1"/>
          <p:nvPr/>
        </p:nvSpPr>
        <p:spPr>
          <a:xfrm>
            <a:off x="1721224" y="4184725"/>
            <a:ext cx="6099586" cy="1108038"/>
          </a:xfrm>
          <a:prstGeom prst="rect">
            <a:avLst/>
          </a:prstGeom>
          <a:solidFill>
            <a:srgbClr val="C00000"/>
          </a:solidFill>
        </p:spPr>
        <p:txBody>
          <a:bodyPr vert="horz" wrap="square" lIns="91440" tIns="45720" rIns="91440" bIns="45720" rtlCol="0">
            <a:noAutofit/>
          </a:bodyPr>
          <a:lstStyle/>
          <a:p>
            <a:pPr algn="l">
              <a:lnSpc>
                <a:spcPct val="110000"/>
              </a:lnSpc>
            </a:pPr>
            <a:r>
              <a:rPr lang="en-US" sz="2000" dirty="0">
                <a:solidFill>
                  <a:schemeClr val="bg1"/>
                </a:solidFill>
              </a:rPr>
              <a:t>”Carrying an entire state election by mail ballot fraud would be nigh-impossible triumph of concealment in all but a harrowingly close contest.”  </a:t>
            </a:r>
            <a:r>
              <a:rPr lang="en-US" sz="1400" dirty="0">
                <a:solidFill>
                  <a:schemeClr val="bg1"/>
                </a:solidFill>
              </a:rPr>
              <a:t>Michael Wines, </a:t>
            </a:r>
            <a:r>
              <a:rPr lang="en-US" sz="1400" i="1" dirty="0">
                <a:solidFill>
                  <a:schemeClr val="bg1"/>
                </a:solidFill>
              </a:rPr>
              <a:t>NYT</a:t>
            </a:r>
            <a:r>
              <a:rPr lang="en-US" sz="1400" dirty="0">
                <a:solidFill>
                  <a:schemeClr val="bg1"/>
                </a:solidFill>
              </a:rPr>
              <a:t> 5/25/2020</a:t>
            </a:r>
          </a:p>
        </p:txBody>
      </p:sp>
    </p:spTree>
    <p:extLst>
      <p:ext uri="{BB962C8B-B14F-4D97-AF65-F5344CB8AC3E}">
        <p14:creationId xmlns:p14="http://schemas.microsoft.com/office/powerpoint/2010/main" val="390315399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4A5B6E1-1812-AA4A-8300-F1597F162A9B}"/>
              </a:ext>
            </a:extLst>
          </p:cNvPr>
          <p:cNvSpPr/>
          <p:nvPr/>
        </p:nvSpPr>
        <p:spPr>
          <a:xfrm>
            <a:off x="0" y="25372"/>
            <a:ext cx="9144000" cy="1805576"/>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2">
            <a:extLst>
              <a:ext uri="{FF2B5EF4-FFF2-40B4-BE49-F238E27FC236}">
                <a16:creationId xmlns:a16="http://schemas.microsoft.com/office/drawing/2014/main" id="{E37682D2-4898-1246-AFEB-56613BDB0ED0}"/>
              </a:ext>
            </a:extLst>
          </p:cNvPr>
          <p:cNvSpPr txBox="1">
            <a:spLocks noChangeArrowheads="1"/>
          </p:cNvSpPr>
          <p:nvPr/>
        </p:nvSpPr>
        <p:spPr>
          <a:xfrm>
            <a:off x="431372" y="333799"/>
            <a:ext cx="8830962"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altLang="en-US" sz="4400" b="1" dirty="0">
                <a:solidFill>
                  <a:srgbClr val="FFFF00"/>
                </a:solidFill>
                <a:latin typeface="+mn-lt"/>
                <a:ea typeface="+mn-ea"/>
                <a:cs typeface="+mn-cs"/>
              </a:rPr>
              <a:t>Safeguards are in place</a:t>
            </a:r>
            <a:br>
              <a:rPr lang="en-US" altLang="en-US" sz="4400" b="1" dirty="0">
                <a:solidFill>
                  <a:srgbClr val="FFFF00"/>
                </a:solidFill>
                <a:latin typeface="+mn-lt"/>
                <a:ea typeface="+mn-ea"/>
                <a:cs typeface="+mn-cs"/>
              </a:rPr>
            </a:br>
            <a:r>
              <a:rPr lang="en-US" altLang="en-US" sz="2800" dirty="0">
                <a:solidFill>
                  <a:srgbClr val="FFFF00"/>
                </a:solidFill>
                <a:latin typeface="+mn-lt"/>
                <a:ea typeface="+mn-ea"/>
                <a:cs typeface="+mn-cs"/>
              </a:rPr>
              <a:t>(and are getting stronger)</a:t>
            </a:r>
          </a:p>
        </p:txBody>
      </p:sp>
      <p:sp>
        <p:nvSpPr>
          <p:cNvPr id="17" name="Content Placeholder 1">
            <a:extLst>
              <a:ext uri="{FF2B5EF4-FFF2-40B4-BE49-F238E27FC236}">
                <a16:creationId xmlns:a16="http://schemas.microsoft.com/office/drawing/2014/main" id="{7E03E64A-D906-3B47-945A-BC493737C261}"/>
              </a:ext>
            </a:extLst>
          </p:cNvPr>
          <p:cNvSpPr txBox="1">
            <a:spLocks/>
          </p:cNvSpPr>
          <p:nvPr/>
        </p:nvSpPr>
        <p:spPr>
          <a:xfrm>
            <a:off x="392515" y="2139375"/>
            <a:ext cx="5404790" cy="81019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Wingdings" pitchFamily="2" charset="2"/>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10000"/>
              </a:lnSpc>
              <a:buFont typeface="Arial" panose="020B0604020202020204" pitchFamily="34" charset="0"/>
              <a:buChar char="•"/>
            </a:pPr>
            <a:endParaRPr lang="en-US" altLang="en-US" sz="2000" dirty="0"/>
          </a:p>
        </p:txBody>
      </p:sp>
      <p:sp>
        <p:nvSpPr>
          <p:cNvPr id="2" name="TextBox 1">
            <a:extLst>
              <a:ext uri="{FF2B5EF4-FFF2-40B4-BE49-F238E27FC236}">
                <a16:creationId xmlns:a16="http://schemas.microsoft.com/office/drawing/2014/main" id="{0D0EB0F8-0E03-6F46-9333-1FA5D8BB8C62}"/>
              </a:ext>
            </a:extLst>
          </p:cNvPr>
          <p:cNvSpPr txBox="1"/>
          <p:nvPr/>
        </p:nvSpPr>
        <p:spPr>
          <a:xfrm>
            <a:off x="7949901" y="6185647"/>
            <a:ext cx="598128" cy="338554"/>
          </a:xfrm>
          <a:prstGeom prst="rect">
            <a:avLst/>
          </a:prstGeom>
          <a:noFill/>
        </p:spPr>
        <p:txBody>
          <a:bodyPr wrap="square" rtlCol="0">
            <a:spAutoFit/>
          </a:bodyPr>
          <a:lstStyle/>
          <a:p>
            <a:pPr algn="r">
              <a:spcBef>
                <a:spcPts val="1200"/>
              </a:spcBef>
            </a:pPr>
            <a:fld id="{34841DDA-8148-5548-8B92-1F1E53B935D0}" type="slidenum">
              <a:rPr lang="en-US" sz="1600" smtClean="0"/>
              <a:t>37</a:t>
            </a:fld>
            <a:endParaRPr lang="en-US" sz="1600" dirty="0"/>
          </a:p>
        </p:txBody>
      </p:sp>
      <p:pic>
        <p:nvPicPr>
          <p:cNvPr id="11" name="Picture 10" descr="A picture containing paper, holding, table, food&#10;&#10;Description automatically generated">
            <a:extLst>
              <a:ext uri="{FF2B5EF4-FFF2-40B4-BE49-F238E27FC236}">
                <a16:creationId xmlns:a16="http://schemas.microsoft.com/office/drawing/2014/main" id="{6FC43795-0661-2646-B561-D43A711F6222}"/>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029344" y="2544474"/>
            <a:ext cx="3643002" cy="3166087"/>
          </a:xfrm>
          <a:prstGeom prst="rect">
            <a:avLst/>
          </a:prstGeom>
          <a:ln>
            <a:noFill/>
          </a:ln>
          <a:effectLst>
            <a:outerShdw blurRad="292100" dist="139700" dir="2700000" algn="tl" rotWithShape="0">
              <a:srgbClr val="333333">
                <a:alpha val="65000"/>
              </a:srgbClr>
            </a:outerShdw>
          </a:effectLst>
        </p:spPr>
      </p:pic>
      <p:pic>
        <p:nvPicPr>
          <p:cNvPr id="12" name="Picture 11" descr="A screenshot of a cell phone&#10;&#10;Description automatically generated">
            <a:extLst>
              <a:ext uri="{FF2B5EF4-FFF2-40B4-BE49-F238E27FC236}">
                <a16:creationId xmlns:a16="http://schemas.microsoft.com/office/drawing/2014/main" id="{08760FB1-566D-6740-9A45-D65BA9C0AEC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20388202">
            <a:off x="4347385" y="1393011"/>
            <a:ext cx="2744801" cy="1544381"/>
          </a:xfrm>
          <a:prstGeom prst="rect">
            <a:avLst/>
          </a:prstGeom>
          <a:ln>
            <a:solidFill>
              <a:schemeClr val="bg1">
                <a:lumMod val="75000"/>
              </a:schemeClr>
            </a:solidFill>
          </a:ln>
        </p:spPr>
      </p:pic>
      <p:sp>
        <p:nvSpPr>
          <p:cNvPr id="3" name="TextBox 2">
            <a:extLst>
              <a:ext uri="{FF2B5EF4-FFF2-40B4-BE49-F238E27FC236}">
                <a16:creationId xmlns:a16="http://schemas.microsoft.com/office/drawing/2014/main" id="{C0305CBC-D774-644E-BCFB-2E361CCC3DC3}"/>
              </a:ext>
            </a:extLst>
          </p:cNvPr>
          <p:cNvSpPr txBox="1"/>
          <p:nvPr/>
        </p:nvSpPr>
        <p:spPr>
          <a:xfrm>
            <a:off x="1333948" y="2614108"/>
            <a:ext cx="0" cy="0"/>
          </a:xfrm>
          <a:prstGeom prst="rect">
            <a:avLst/>
          </a:prstGeom>
        </p:spPr>
        <p:txBody>
          <a:bodyPr vert="horz" wrap="none" lIns="91440" tIns="45720" rIns="91440" bIns="45720" rtlCol="0">
            <a:noAutofit/>
          </a:bodyPr>
          <a:lstStyle/>
          <a:p>
            <a:pPr algn="l">
              <a:lnSpc>
                <a:spcPct val="110000"/>
              </a:lnSpc>
            </a:pPr>
            <a:endParaRPr lang="en-US" sz="2000" dirty="0"/>
          </a:p>
        </p:txBody>
      </p:sp>
      <p:sp>
        <p:nvSpPr>
          <p:cNvPr id="15" name="Content Placeholder 1">
            <a:extLst>
              <a:ext uri="{FF2B5EF4-FFF2-40B4-BE49-F238E27FC236}">
                <a16:creationId xmlns:a16="http://schemas.microsoft.com/office/drawing/2014/main" id="{382F5141-37EC-3D4A-A173-F851B9CBA594}"/>
              </a:ext>
            </a:extLst>
          </p:cNvPr>
          <p:cNvSpPr txBox="1">
            <a:spLocks/>
          </p:cNvSpPr>
          <p:nvPr/>
        </p:nvSpPr>
        <p:spPr>
          <a:xfrm>
            <a:off x="739502" y="2352050"/>
            <a:ext cx="5176541" cy="81019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Wingdings" pitchFamily="2" charset="2"/>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lnSpc>
                <a:spcPct val="110000"/>
              </a:lnSpc>
              <a:buFont typeface="Arial" panose="020B0604020202020204" pitchFamily="34" charset="0"/>
              <a:buChar char="•"/>
            </a:pPr>
            <a:r>
              <a:rPr lang="en-US" altLang="en-US" sz="2000" dirty="0"/>
              <a:t>Identity verification</a:t>
            </a:r>
          </a:p>
          <a:p>
            <a:pPr marL="342900" indent="-342900" algn="l">
              <a:lnSpc>
                <a:spcPct val="110000"/>
              </a:lnSpc>
              <a:buFont typeface="Arial" panose="020B0604020202020204" pitchFamily="34" charset="0"/>
              <a:buChar char="•"/>
            </a:pPr>
            <a:r>
              <a:rPr lang="en-US" altLang="en-US" sz="2000" dirty="0"/>
              <a:t>Bar codes</a:t>
            </a:r>
          </a:p>
          <a:p>
            <a:pPr marL="342900" indent="-342900" algn="l">
              <a:lnSpc>
                <a:spcPct val="110000"/>
              </a:lnSpc>
              <a:buFont typeface="Arial" panose="020B0604020202020204" pitchFamily="34" charset="0"/>
              <a:buChar char="•"/>
            </a:pPr>
            <a:r>
              <a:rPr lang="en-US" altLang="en-US" sz="2000" dirty="0"/>
              <a:t>Secure drop-off locations</a:t>
            </a:r>
          </a:p>
          <a:p>
            <a:pPr marL="342900" indent="-342900" algn="l">
              <a:lnSpc>
                <a:spcPct val="110000"/>
              </a:lnSpc>
              <a:buFont typeface="Arial" panose="020B0604020202020204" pitchFamily="34" charset="0"/>
              <a:buChar char="•"/>
            </a:pPr>
            <a:r>
              <a:rPr lang="en-US" altLang="en-US" sz="2000" dirty="0"/>
              <a:t>Harsh penalties</a:t>
            </a:r>
          </a:p>
          <a:p>
            <a:pPr marL="342900" indent="-342900" algn="l">
              <a:lnSpc>
                <a:spcPct val="110000"/>
              </a:lnSpc>
              <a:buFont typeface="Arial" panose="020B0604020202020204" pitchFamily="34" charset="0"/>
              <a:buChar char="•"/>
            </a:pPr>
            <a:r>
              <a:rPr lang="en-US" altLang="en-US" sz="2000" dirty="0"/>
              <a:t>Post-election audits</a:t>
            </a:r>
          </a:p>
          <a:p>
            <a:pPr marL="342900" indent="-342900" algn="l">
              <a:lnSpc>
                <a:spcPct val="110000"/>
              </a:lnSpc>
              <a:buFont typeface="Arial" panose="020B0604020202020204" pitchFamily="34" charset="0"/>
              <a:buChar char="•"/>
            </a:pPr>
            <a:r>
              <a:rPr lang="en-US" altLang="en-US" sz="2000" dirty="0"/>
              <a:t>Polling sites as back-up</a:t>
            </a:r>
          </a:p>
          <a:p>
            <a:pPr marL="342900" indent="-342900" algn="l">
              <a:lnSpc>
                <a:spcPct val="110000"/>
              </a:lnSpc>
              <a:buFont typeface="Arial" panose="020B0604020202020204" pitchFamily="34" charset="0"/>
              <a:buChar char="•"/>
            </a:pPr>
            <a:endParaRPr lang="en-US" altLang="en-US" sz="2000" dirty="0"/>
          </a:p>
          <a:p>
            <a:pPr marL="342900" indent="-342900" algn="l">
              <a:lnSpc>
                <a:spcPct val="110000"/>
              </a:lnSpc>
              <a:buFont typeface="Arial" panose="020B0604020202020204" pitchFamily="34" charset="0"/>
              <a:buChar char="•"/>
            </a:pPr>
            <a:endParaRPr lang="en-US" altLang="en-US" sz="2000" dirty="0"/>
          </a:p>
          <a:p>
            <a:pPr algn="l">
              <a:lnSpc>
                <a:spcPct val="110000"/>
              </a:lnSpc>
              <a:buFont typeface="Arial" panose="020B0604020202020204" pitchFamily="34" charset="0"/>
              <a:buChar char="•"/>
            </a:pPr>
            <a:endParaRPr lang="en-US" altLang="en-US" sz="2000" dirty="0"/>
          </a:p>
        </p:txBody>
      </p:sp>
    </p:spTree>
    <p:extLst>
      <p:ext uri="{BB962C8B-B14F-4D97-AF65-F5344CB8AC3E}">
        <p14:creationId xmlns:p14="http://schemas.microsoft.com/office/powerpoint/2010/main" val="420850277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4A5B6E1-1812-AA4A-8300-F1597F162A9B}"/>
              </a:ext>
            </a:extLst>
          </p:cNvPr>
          <p:cNvSpPr/>
          <p:nvPr/>
        </p:nvSpPr>
        <p:spPr>
          <a:xfrm>
            <a:off x="0" y="0"/>
            <a:ext cx="9144000" cy="1805576"/>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2">
            <a:extLst>
              <a:ext uri="{FF2B5EF4-FFF2-40B4-BE49-F238E27FC236}">
                <a16:creationId xmlns:a16="http://schemas.microsoft.com/office/drawing/2014/main" id="{E37682D2-4898-1246-AFEB-56613BDB0ED0}"/>
              </a:ext>
            </a:extLst>
          </p:cNvPr>
          <p:cNvSpPr txBox="1">
            <a:spLocks noChangeArrowheads="1"/>
          </p:cNvSpPr>
          <p:nvPr/>
        </p:nvSpPr>
        <p:spPr>
          <a:xfrm>
            <a:off x="431372" y="333799"/>
            <a:ext cx="8830962"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altLang="en-US" sz="1800" b="1" dirty="0">
                <a:solidFill>
                  <a:srgbClr val="FFFF00"/>
                </a:solidFill>
                <a:latin typeface="+mn-lt"/>
                <a:ea typeface="+mn-ea"/>
                <a:cs typeface="+mn-cs"/>
              </a:rPr>
              <a:t>Safeguards are in place</a:t>
            </a:r>
            <a:br>
              <a:rPr lang="en-US" altLang="en-US" sz="4400" b="1" dirty="0">
                <a:solidFill>
                  <a:srgbClr val="FFFF00"/>
                </a:solidFill>
                <a:latin typeface="+mn-lt"/>
                <a:ea typeface="+mn-ea"/>
                <a:cs typeface="+mn-cs"/>
              </a:rPr>
            </a:br>
            <a:r>
              <a:rPr lang="en-US" altLang="en-US" sz="4400" b="1" dirty="0">
                <a:solidFill>
                  <a:srgbClr val="FFFF00"/>
                </a:solidFill>
                <a:latin typeface="+mn-lt"/>
                <a:ea typeface="+mn-ea"/>
                <a:cs typeface="+mn-cs"/>
              </a:rPr>
              <a:t>Bar codes</a:t>
            </a:r>
          </a:p>
        </p:txBody>
      </p:sp>
      <p:sp>
        <p:nvSpPr>
          <p:cNvPr id="2" name="TextBox 1">
            <a:extLst>
              <a:ext uri="{FF2B5EF4-FFF2-40B4-BE49-F238E27FC236}">
                <a16:creationId xmlns:a16="http://schemas.microsoft.com/office/drawing/2014/main" id="{0D0EB0F8-0E03-6F46-9333-1FA5D8BB8C62}"/>
              </a:ext>
            </a:extLst>
          </p:cNvPr>
          <p:cNvSpPr txBox="1"/>
          <p:nvPr/>
        </p:nvSpPr>
        <p:spPr>
          <a:xfrm>
            <a:off x="7949901" y="6185647"/>
            <a:ext cx="598128" cy="338554"/>
          </a:xfrm>
          <a:prstGeom prst="rect">
            <a:avLst/>
          </a:prstGeom>
          <a:noFill/>
        </p:spPr>
        <p:txBody>
          <a:bodyPr wrap="square" rtlCol="0">
            <a:spAutoFit/>
          </a:bodyPr>
          <a:lstStyle/>
          <a:p>
            <a:pPr algn="r">
              <a:spcBef>
                <a:spcPts val="1200"/>
              </a:spcBef>
            </a:pPr>
            <a:fld id="{34841DDA-8148-5548-8B92-1F1E53B935D0}" type="slidenum">
              <a:rPr lang="en-US" sz="1600" smtClean="0"/>
              <a:t>38</a:t>
            </a:fld>
            <a:endParaRPr lang="en-US" sz="1600" dirty="0"/>
          </a:p>
        </p:txBody>
      </p:sp>
      <p:sp>
        <p:nvSpPr>
          <p:cNvPr id="3" name="TextBox 2">
            <a:extLst>
              <a:ext uri="{FF2B5EF4-FFF2-40B4-BE49-F238E27FC236}">
                <a16:creationId xmlns:a16="http://schemas.microsoft.com/office/drawing/2014/main" id="{C0305CBC-D774-644E-BCFB-2E361CCC3DC3}"/>
              </a:ext>
            </a:extLst>
          </p:cNvPr>
          <p:cNvSpPr txBox="1"/>
          <p:nvPr/>
        </p:nvSpPr>
        <p:spPr>
          <a:xfrm>
            <a:off x="1333948" y="2614108"/>
            <a:ext cx="0" cy="0"/>
          </a:xfrm>
          <a:prstGeom prst="rect">
            <a:avLst/>
          </a:prstGeom>
        </p:spPr>
        <p:txBody>
          <a:bodyPr vert="horz" wrap="none" lIns="91440" tIns="45720" rIns="91440" bIns="45720" rtlCol="0">
            <a:noAutofit/>
          </a:bodyPr>
          <a:lstStyle/>
          <a:p>
            <a:pPr algn="l">
              <a:lnSpc>
                <a:spcPct val="110000"/>
              </a:lnSpc>
            </a:pPr>
            <a:endParaRPr lang="en-US" sz="2000" dirty="0"/>
          </a:p>
        </p:txBody>
      </p:sp>
      <p:sp>
        <p:nvSpPr>
          <p:cNvPr id="15" name="Content Placeholder 1">
            <a:extLst>
              <a:ext uri="{FF2B5EF4-FFF2-40B4-BE49-F238E27FC236}">
                <a16:creationId xmlns:a16="http://schemas.microsoft.com/office/drawing/2014/main" id="{382F5141-37EC-3D4A-A173-F851B9CBA594}"/>
              </a:ext>
            </a:extLst>
          </p:cNvPr>
          <p:cNvSpPr txBox="1">
            <a:spLocks/>
          </p:cNvSpPr>
          <p:nvPr/>
        </p:nvSpPr>
        <p:spPr>
          <a:xfrm>
            <a:off x="595972" y="3590512"/>
            <a:ext cx="8155513" cy="81019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Wingdings" pitchFamily="2" charset="2"/>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lnSpc>
                <a:spcPct val="110000"/>
              </a:lnSpc>
              <a:buFont typeface="Arial" panose="020B0604020202020204" pitchFamily="34" charset="0"/>
              <a:buChar char="•"/>
            </a:pPr>
            <a:r>
              <a:rPr lang="en-US" altLang="en-US" sz="2000" dirty="0"/>
              <a:t>Mail-in ballot envelopes in New Jersey have unique bar codes</a:t>
            </a:r>
          </a:p>
          <a:p>
            <a:pPr marL="342900" indent="-342900" algn="l">
              <a:lnSpc>
                <a:spcPct val="110000"/>
              </a:lnSpc>
              <a:buFont typeface="Arial" panose="020B0604020202020204" pitchFamily="34" charset="0"/>
              <a:buChar char="•"/>
            </a:pPr>
            <a:r>
              <a:rPr lang="en-US" altLang="en-US" sz="2000" dirty="0"/>
              <a:t> Bar codes track ballot processing and receipt—and eliminate duplicate ballots if a voter casts more than one</a:t>
            </a:r>
          </a:p>
          <a:p>
            <a:pPr algn="l">
              <a:lnSpc>
                <a:spcPct val="110000"/>
              </a:lnSpc>
            </a:pPr>
            <a:endParaRPr lang="en-US" altLang="en-US" sz="2000" dirty="0"/>
          </a:p>
          <a:p>
            <a:pPr marL="342900" indent="-342900" algn="l">
              <a:lnSpc>
                <a:spcPct val="110000"/>
              </a:lnSpc>
              <a:buFont typeface="Arial" panose="020B0604020202020204" pitchFamily="34" charset="0"/>
              <a:buChar char="•"/>
            </a:pPr>
            <a:endParaRPr lang="en-US" altLang="en-US" sz="2000" dirty="0"/>
          </a:p>
          <a:p>
            <a:pPr algn="l">
              <a:lnSpc>
                <a:spcPct val="110000"/>
              </a:lnSpc>
              <a:buFont typeface="Arial" panose="020B0604020202020204" pitchFamily="34" charset="0"/>
              <a:buChar char="•"/>
            </a:pPr>
            <a:endParaRPr lang="en-US" altLang="en-US" sz="2000" dirty="0"/>
          </a:p>
        </p:txBody>
      </p:sp>
      <p:pic>
        <p:nvPicPr>
          <p:cNvPr id="4" name="Picture 3">
            <a:extLst>
              <a:ext uri="{FF2B5EF4-FFF2-40B4-BE49-F238E27FC236}">
                <a16:creationId xmlns:a16="http://schemas.microsoft.com/office/drawing/2014/main" id="{4B0EE287-EC05-9C47-A607-57E7DE872BB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942560" y="374800"/>
            <a:ext cx="4605468" cy="2968368"/>
          </a:xfrm>
          <a:prstGeom prst="rect">
            <a:avLst/>
          </a:prstGeom>
        </p:spPr>
      </p:pic>
    </p:spTree>
    <p:extLst>
      <p:ext uri="{BB962C8B-B14F-4D97-AF65-F5344CB8AC3E}">
        <p14:creationId xmlns:p14="http://schemas.microsoft.com/office/powerpoint/2010/main" val="343228331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4A5B6E1-1812-AA4A-8300-F1597F162A9B}"/>
              </a:ext>
            </a:extLst>
          </p:cNvPr>
          <p:cNvSpPr/>
          <p:nvPr/>
        </p:nvSpPr>
        <p:spPr>
          <a:xfrm>
            <a:off x="0" y="0"/>
            <a:ext cx="9144000" cy="1805576"/>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2">
            <a:extLst>
              <a:ext uri="{FF2B5EF4-FFF2-40B4-BE49-F238E27FC236}">
                <a16:creationId xmlns:a16="http://schemas.microsoft.com/office/drawing/2014/main" id="{E37682D2-4898-1246-AFEB-56613BDB0ED0}"/>
              </a:ext>
            </a:extLst>
          </p:cNvPr>
          <p:cNvSpPr txBox="1">
            <a:spLocks noChangeArrowheads="1"/>
          </p:cNvSpPr>
          <p:nvPr/>
        </p:nvSpPr>
        <p:spPr>
          <a:xfrm>
            <a:off x="431372" y="333799"/>
            <a:ext cx="8830962"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altLang="en-US" sz="1800" b="1" dirty="0">
                <a:solidFill>
                  <a:srgbClr val="FFFF00"/>
                </a:solidFill>
                <a:latin typeface="+mn-lt"/>
                <a:ea typeface="+mn-ea"/>
                <a:cs typeface="+mn-cs"/>
              </a:rPr>
              <a:t>Safeguards are in place</a:t>
            </a:r>
            <a:br>
              <a:rPr lang="en-US" altLang="en-US" sz="4400" b="1" dirty="0">
                <a:solidFill>
                  <a:srgbClr val="FFFF00"/>
                </a:solidFill>
                <a:latin typeface="+mn-lt"/>
                <a:ea typeface="+mn-ea"/>
                <a:cs typeface="+mn-cs"/>
              </a:rPr>
            </a:br>
            <a:r>
              <a:rPr lang="en-US" altLang="en-US" sz="4400" b="1" dirty="0">
                <a:solidFill>
                  <a:srgbClr val="FFFF00"/>
                </a:solidFill>
                <a:latin typeface="+mn-lt"/>
                <a:ea typeface="+mn-ea"/>
                <a:cs typeface="+mn-cs"/>
              </a:rPr>
              <a:t>Secure drop-off locations</a:t>
            </a:r>
          </a:p>
        </p:txBody>
      </p:sp>
      <p:sp>
        <p:nvSpPr>
          <p:cNvPr id="17" name="Content Placeholder 1">
            <a:extLst>
              <a:ext uri="{FF2B5EF4-FFF2-40B4-BE49-F238E27FC236}">
                <a16:creationId xmlns:a16="http://schemas.microsoft.com/office/drawing/2014/main" id="{7E03E64A-D906-3B47-945A-BC493737C261}"/>
              </a:ext>
            </a:extLst>
          </p:cNvPr>
          <p:cNvSpPr txBox="1">
            <a:spLocks/>
          </p:cNvSpPr>
          <p:nvPr/>
        </p:nvSpPr>
        <p:spPr>
          <a:xfrm>
            <a:off x="392515" y="2139375"/>
            <a:ext cx="5404790" cy="81019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Wingdings" pitchFamily="2" charset="2"/>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10000"/>
              </a:lnSpc>
              <a:buFont typeface="Arial" panose="020B0604020202020204" pitchFamily="34" charset="0"/>
              <a:buChar char="•"/>
            </a:pPr>
            <a:endParaRPr lang="en-US" altLang="en-US" sz="2000" dirty="0"/>
          </a:p>
        </p:txBody>
      </p:sp>
      <p:sp>
        <p:nvSpPr>
          <p:cNvPr id="2" name="TextBox 1">
            <a:extLst>
              <a:ext uri="{FF2B5EF4-FFF2-40B4-BE49-F238E27FC236}">
                <a16:creationId xmlns:a16="http://schemas.microsoft.com/office/drawing/2014/main" id="{0D0EB0F8-0E03-6F46-9333-1FA5D8BB8C62}"/>
              </a:ext>
            </a:extLst>
          </p:cNvPr>
          <p:cNvSpPr txBox="1"/>
          <p:nvPr/>
        </p:nvSpPr>
        <p:spPr>
          <a:xfrm>
            <a:off x="7949901" y="6185647"/>
            <a:ext cx="598128" cy="338554"/>
          </a:xfrm>
          <a:prstGeom prst="rect">
            <a:avLst/>
          </a:prstGeom>
          <a:noFill/>
        </p:spPr>
        <p:txBody>
          <a:bodyPr wrap="square" rtlCol="0">
            <a:spAutoFit/>
          </a:bodyPr>
          <a:lstStyle/>
          <a:p>
            <a:pPr algn="r">
              <a:spcBef>
                <a:spcPts val="1200"/>
              </a:spcBef>
            </a:pPr>
            <a:fld id="{34841DDA-8148-5548-8B92-1F1E53B935D0}" type="slidenum">
              <a:rPr lang="en-US" sz="1600" smtClean="0"/>
              <a:t>39</a:t>
            </a:fld>
            <a:endParaRPr lang="en-US" sz="1600" dirty="0"/>
          </a:p>
        </p:txBody>
      </p:sp>
      <p:sp>
        <p:nvSpPr>
          <p:cNvPr id="3" name="TextBox 2">
            <a:extLst>
              <a:ext uri="{FF2B5EF4-FFF2-40B4-BE49-F238E27FC236}">
                <a16:creationId xmlns:a16="http://schemas.microsoft.com/office/drawing/2014/main" id="{C0305CBC-D774-644E-BCFB-2E361CCC3DC3}"/>
              </a:ext>
            </a:extLst>
          </p:cNvPr>
          <p:cNvSpPr txBox="1"/>
          <p:nvPr/>
        </p:nvSpPr>
        <p:spPr>
          <a:xfrm>
            <a:off x="1333948" y="2614108"/>
            <a:ext cx="0" cy="0"/>
          </a:xfrm>
          <a:prstGeom prst="rect">
            <a:avLst/>
          </a:prstGeom>
        </p:spPr>
        <p:txBody>
          <a:bodyPr vert="horz" wrap="none" lIns="91440" tIns="45720" rIns="91440" bIns="45720" rtlCol="0">
            <a:noAutofit/>
          </a:bodyPr>
          <a:lstStyle/>
          <a:p>
            <a:pPr algn="l">
              <a:lnSpc>
                <a:spcPct val="110000"/>
              </a:lnSpc>
            </a:pPr>
            <a:endParaRPr lang="en-US" sz="2000" dirty="0"/>
          </a:p>
        </p:txBody>
      </p:sp>
      <p:sp>
        <p:nvSpPr>
          <p:cNvPr id="15" name="Content Placeholder 1">
            <a:extLst>
              <a:ext uri="{FF2B5EF4-FFF2-40B4-BE49-F238E27FC236}">
                <a16:creationId xmlns:a16="http://schemas.microsoft.com/office/drawing/2014/main" id="{382F5141-37EC-3D4A-A173-F851B9CBA594}"/>
              </a:ext>
            </a:extLst>
          </p:cNvPr>
          <p:cNvSpPr txBox="1">
            <a:spLocks/>
          </p:cNvSpPr>
          <p:nvPr/>
        </p:nvSpPr>
        <p:spPr>
          <a:xfrm>
            <a:off x="452889" y="2340458"/>
            <a:ext cx="4753812" cy="81019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Wingdings" pitchFamily="2" charset="2"/>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lnSpc>
                <a:spcPct val="110000"/>
              </a:lnSpc>
              <a:buFont typeface="Arial" panose="020B0604020202020204" pitchFamily="34" charset="0"/>
              <a:buChar char="•"/>
            </a:pPr>
            <a:r>
              <a:rPr lang="en-US" altLang="en-US" sz="2000" dirty="0"/>
              <a:t>For voters who can leave home, drop boxes limit opportunities for vote tampering</a:t>
            </a:r>
          </a:p>
          <a:p>
            <a:pPr marL="342900" indent="-342900" algn="l">
              <a:lnSpc>
                <a:spcPct val="110000"/>
              </a:lnSpc>
              <a:buFont typeface="Arial" panose="020B0604020202020204" pitchFamily="34" charset="0"/>
              <a:buChar char="•"/>
            </a:pPr>
            <a:r>
              <a:rPr lang="en-US" altLang="en-US" sz="2000" dirty="0"/>
              <a:t>Ballot drop-off locations create a secure chain of custody from the voter to the election office</a:t>
            </a:r>
          </a:p>
          <a:p>
            <a:pPr marL="342900" indent="-342900" algn="l">
              <a:lnSpc>
                <a:spcPct val="110000"/>
              </a:lnSpc>
              <a:buFont typeface="Arial" panose="020B0604020202020204" pitchFamily="34" charset="0"/>
              <a:buChar char="•"/>
            </a:pPr>
            <a:r>
              <a:rPr lang="en-US" altLang="en-US" sz="2000" dirty="0"/>
              <a:t>75% of vote-by-mail ballots in mostly vote-by-mail states are deposited in drop boxes</a:t>
            </a:r>
          </a:p>
          <a:p>
            <a:pPr algn="l">
              <a:lnSpc>
                <a:spcPct val="110000"/>
              </a:lnSpc>
            </a:pPr>
            <a:endParaRPr lang="en-US" altLang="en-US" sz="2000" dirty="0"/>
          </a:p>
          <a:p>
            <a:pPr marL="342900" indent="-342900" algn="l">
              <a:lnSpc>
                <a:spcPct val="110000"/>
              </a:lnSpc>
              <a:buFont typeface="Arial" panose="020B0604020202020204" pitchFamily="34" charset="0"/>
              <a:buChar char="•"/>
            </a:pPr>
            <a:endParaRPr lang="en-US" altLang="en-US" sz="2000" dirty="0"/>
          </a:p>
          <a:p>
            <a:pPr algn="l">
              <a:lnSpc>
                <a:spcPct val="110000"/>
              </a:lnSpc>
              <a:buFont typeface="Arial" panose="020B0604020202020204" pitchFamily="34" charset="0"/>
              <a:buChar char="•"/>
            </a:pPr>
            <a:endParaRPr lang="en-US" altLang="en-US" sz="2000" dirty="0"/>
          </a:p>
        </p:txBody>
      </p:sp>
      <p:pic>
        <p:nvPicPr>
          <p:cNvPr id="11" name="Picture 10" descr="A person standing in front of a building&#10;&#10;Description automatically generated">
            <a:extLst>
              <a:ext uri="{FF2B5EF4-FFF2-40B4-BE49-F238E27FC236}">
                <a16:creationId xmlns:a16="http://schemas.microsoft.com/office/drawing/2014/main" id="{1A9B57C9-28EC-064D-A71D-E908E093CE9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249058" y="2037677"/>
            <a:ext cx="3400089" cy="380372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313296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D31C3E6-09C5-B94A-A3D9-09B565E67D0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585857" y="1008742"/>
            <a:ext cx="2362200" cy="2362200"/>
          </a:xfrm>
          <a:prstGeom prst="rect">
            <a:avLst/>
          </a:prstGeom>
        </p:spPr>
      </p:pic>
      <p:sp>
        <p:nvSpPr>
          <p:cNvPr id="9" name="Rectangle 8">
            <a:extLst>
              <a:ext uri="{FF2B5EF4-FFF2-40B4-BE49-F238E27FC236}">
                <a16:creationId xmlns:a16="http://schemas.microsoft.com/office/drawing/2014/main" id="{291AEC97-EBC8-FE44-8C48-9D88CBCB0145}"/>
              </a:ext>
            </a:extLst>
          </p:cNvPr>
          <p:cNvSpPr/>
          <p:nvPr/>
        </p:nvSpPr>
        <p:spPr>
          <a:xfrm>
            <a:off x="0" y="6941"/>
            <a:ext cx="9144000" cy="1327873"/>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03D8FBA5-55D9-3246-97AB-0E0DA550C1CA}"/>
              </a:ext>
            </a:extLst>
          </p:cNvPr>
          <p:cNvSpPr txBox="1"/>
          <p:nvPr/>
        </p:nvSpPr>
        <p:spPr>
          <a:xfrm>
            <a:off x="329683" y="220290"/>
            <a:ext cx="8560834" cy="1015663"/>
          </a:xfrm>
          <a:prstGeom prst="rect">
            <a:avLst/>
          </a:prstGeom>
          <a:noFill/>
        </p:spPr>
        <p:txBody>
          <a:bodyPr wrap="square" rtlCol="0">
            <a:spAutoFit/>
          </a:bodyPr>
          <a:lstStyle/>
          <a:p>
            <a:r>
              <a:rPr lang="en-US" sz="2000" dirty="0">
                <a:solidFill>
                  <a:srgbClr val="FFFF00"/>
                </a:solidFill>
              </a:rPr>
              <a:t>The 2020 General Election</a:t>
            </a:r>
          </a:p>
          <a:p>
            <a:r>
              <a:rPr lang="en-US" sz="4000" b="1" dirty="0">
                <a:solidFill>
                  <a:srgbClr val="FFFF00"/>
                </a:solidFill>
              </a:rPr>
              <a:t>The complications compound</a:t>
            </a:r>
          </a:p>
        </p:txBody>
      </p:sp>
      <p:sp>
        <p:nvSpPr>
          <p:cNvPr id="13" name="TextBox 12">
            <a:extLst>
              <a:ext uri="{FF2B5EF4-FFF2-40B4-BE49-F238E27FC236}">
                <a16:creationId xmlns:a16="http://schemas.microsoft.com/office/drawing/2014/main" id="{C6431927-4FCD-F240-AE23-253AB1943A17}"/>
              </a:ext>
            </a:extLst>
          </p:cNvPr>
          <p:cNvSpPr txBox="1"/>
          <p:nvPr/>
        </p:nvSpPr>
        <p:spPr>
          <a:xfrm>
            <a:off x="828485" y="1646249"/>
            <a:ext cx="7639430" cy="4447371"/>
          </a:xfrm>
          <a:prstGeom prst="rect">
            <a:avLst/>
          </a:prstGeom>
          <a:noFill/>
        </p:spPr>
        <p:txBody>
          <a:bodyPr wrap="square" rtlCol="0">
            <a:spAutoFit/>
          </a:bodyPr>
          <a:lstStyle/>
          <a:p>
            <a:pPr marL="342900" indent="-342900">
              <a:spcBef>
                <a:spcPts val="600"/>
              </a:spcBef>
              <a:buFont typeface="Arial" panose="020B0604020202020204" pitchFamily="34" charset="0"/>
              <a:buChar char="•"/>
            </a:pPr>
            <a:r>
              <a:rPr lang="en-US" dirty="0">
                <a:solidFill>
                  <a:srgbClr val="C00000"/>
                </a:solidFill>
                <a:cs typeface="Apple Chancery" panose="03020702040506060504" pitchFamily="66" charset="-79"/>
              </a:rPr>
              <a:t>Covid-19 threat to voter and poll worker safety</a:t>
            </a:r>
          </a:p>
          <a:p>
            <a:pPr marL="342900" indent="-342900">
              <a:spcBef>
                <a:spcPts val="600"/>
              </a:spcBef>
              <a:buFont typeface="Arial" panose="020B0604020202020204" pitchFamily="34" charset="0"/>
              <a:buChar char="•"/>
            </a:pPr>
            <a:r>
              <a:rPr lang="en-US" dirty="0">
                <a:solidFill>
                  <a:srgbClr val="C00000"/>
                </a:solidFill>
                <a:cs typeface="Apple Chancery" panose="03020702040506060504" pitchFamily="66" charset="-79"/>
              </a:rPr>
              <a:t>Shortage of poll workers</a:t>
            </a:r>
          </a:p>
          <a:p>
            <a:pPr marL="342900" indent="-342900">
              <a:spcBef>
                <a:spcPts val="600"/>
              </a:spcBef>
              <a:buFont typeface="Arial" panose="020B0604020202020204" pitchFamily="34" charset="0"/>
              <a:buChar char="•"/>
            </a:pPr>
            <a:r>
              <a:rPr lang="en-US" dirty="0">
                <a:solidFill>
                  <a:srgbClr val="C00000"/>
                </a:solidFill>
                <a:cs typeface="Apple Chancery" panose="03020702040506060504" pitchFamily="66" charset="-79"/>
              </a:rPr>
              <a:t>Consolidation of polling places—confusion, long lines</a:t>
            </a:r>
          </a:p>
          <a:p>
            <a:pPr marL="342900" indent="-342900">
              <a:spcBef>
                <a:spcPts val="600"/>
              </a:spcBef>
              <a:buFont typeface="Arial" panose="020B0604020202020204" pitchFamily="34" charset="0"/>
              <a:buChar char="•"/>
            </a:pPr>
            <a:r>
              <a:rPr lang="en-US" dirty="0">
                <a:solidFill>
                  <a:srgbClr val="C00000"/>
                </a:solidFill>
                <a:cs typeface="Apple Chancery" panose="03020702040506060504" pitchFamily="66" charset="-79"/>
              </a:rPr>
              <a:t>New online voter registration (9/4)</a:t>
            </a:r>
          </a:p>
          <a:p>
            <a:pPr marL="342900" indent="-342900">
              <a:spcBef>
                <a:spcPts val="600"/>
              </a:spcBef>
              <a:buFont typeface="Arial" panose="020B0604020202020204" pitchFamily="34" charset="0"/>
              <a:buChar char="•"/>
            </a:pPr>
            <a:r>
              <a:rPr lang="en-US" dirty="0">
                <a:solidFill>
                  <a:srgbClr val="C00000"/>
                </a:solidFill>
                <a:cs typeface="Apple Chancery" panose="03020702040506060504" pitchFamily="66" charset="-79"/>
              </a:rPr>
              <a:t>Unprecedented numbers of mail-in ballots</a:t>
            </a:r>
            <a:br>
              <a:rPr lang="en-US" dirty="0">
                <a:solidFill>
                  <a:srgbClr val="C00000"/>
                </a:solidFill>
                <a:cs typeface="Apple Chancery" panose="03020702040506060504" pitchFamily="66" charset="-79"/>
              </a:rPr>
            </a:br>
            <a:r>
              <a:rPr lang="en-US" sz="1200" i="1" dirty="0">
                <a:solidFill>
                  <a:srgbClr val="C00000"/>
                </a:solidFill>
                <a:cs typeface="Apple Chancery" panose="03020702040506060504" pitchFamily="66" charset="-79"/>
              </a:rPr>
              <a:t>Printing, handling, and delivery challenges</a:t>
            </a:r>
          </a:p>
          <a:p>
            <a:pPr marL="342900" indent="-342900">
              <a:spcBef>
                <a:spcPts val="600"/>
              </a:spcBef>
              <a:buFont typeface="Arial" panose="020B0604020202020204" pitchFamily="34" charset="0"/>
              <a:buChar char="•"/>
            </a:pPr>
            <a:r>
              <a:rPr lang="en-US" dirty="0">
                <a:solidFill>
                  <a:srgbClr val="C00000"/>
                </a:solidFill>
                <a:cs typeface="Apple Chancery" panose="03020702040506060504" pitchFamily="66" charset="-79"/>
              </a:rPr>
              <a:t>Strain on postal system—volume, need to postmark mail-in ballots </a:t>
            </a:r>
          </a:p>
          <a:p>
            <a:pPr marL="342900" indent="-342900">
              <a:spcBef>
                <a:spcPts val="600"/>
              </a:spcBef>
              <a:buFont typeface="Arial" panose="020B0604020202020204" pitchFamily="34" charset="0"/>
              <a:buChar char="•"/>
            </a:pPr>
            <a:r>
              <a:rPr lang="en-US" dirty="0">
                <a:solidFill>
                  <a:srgbClr val="C00000"/>
                </a:solidFill>
                <a:cs typeface="Apple Chancery" panose="03020702040506060504" pitchFamily="66" charset="-79"/>
              </a:rPr>
              <a:t>Quantity and location of Drop Boxes</a:t>
            </a:r>
          </a:p>
          <a:p>
            <a:pPr marL="342900" indent="-342900">
              <a:spcBef>
                <a:spcPts val="600"/>
              </a:spcBef>
              <a:buFont typeface="Arial" panose="020B0604020202020204" pitchFamily="34" charset="0"/>
              <a:buChar char="•"/>
            </a:pPr>
            <a:r>
              <a:rPr lang="en-US" dirty="0">
                <a:solidFill>
                  <a:srgbClr val="C00000"/>
                </a:solidFill>
                <a:cs typeface="Apple Chancery" panose="03020702040506060504" pitchFamily="66" charset="-79"/>
              </a:rPr>
              <a:t>Spiking costs; uncertain funding</a:t>
            </a:r>
          </a:p>
          <a:p>
            <a:pPr marL="342900" indent="-342900">
              <a:spcBef>
                <a:spcPts val="600"/>
              </a:spcBef>
              <a:buFont typeface="Arial" panose="020B0604020202020204" pitchFamily="34" charset="0"/>
              <a:buChar char="•"/>
            </a:pPr>
            <a:r>
              <a:rPr lang="en-US" dirty="0">
                <a:solidFill>
                  <a:srgbClr val="C00000"/>
                </a:solidFill>
                <a:cs typeface="Apple Chancery" panose="03020702040506060504" pitchFamily="66" charset="-79"/>
              </a:rPr>
              <a:t>New unfamiliar procedures </a:t>
            </a:r>
          </a:p>
          <a:p>
            <a:pPr marL="342900" indent="-342900">
              <a:spcBef>
                <a:spcPts val="600"/>
              </a:spcBef>
              <a:buFont typeface="Arial" panose="020B0604020202020204" pitchFamily="34" charset="0"/>
              <a:buChar char="•"/>
            </a:pPr>
            <a:r>
              <a:rPr lang="en-US" dirty="0">
                <a:solidFill>
                  <a:srgbClr val="C00000"/>
                </a:solidFill>
                <a:cs typeface="Apple Chancery" panose="03020702040506060504" pitchFamily="66" charset="-79"/>
              </a:rPr>
              <a:t>Misinformation campaign</a:t>
            </a:r>
          </a:p>
          <a:p>
            <a:pPr marL="342900" indent="-342900">
              <a:spcBef>
                <a:spcPts val="600"/>
              </a:spcBef>
              <a:buFont typeface="Arial" panose="020B0604020202020204" pitchFamily="34" charset="0"/>
              <a:buChar char="•"/>
            </a:pPr>
            <a:r>
              <a:rPr lang="en-US" dirty="0">
                <a:solidFill>
                  <a:srgbClr val="C00000"/>
                </a:solidFill>
                <a:cs typeface="Apple Chancery" panose="03020702040506060504" pitchFamily="66" charset="-79"/>
              </a:rPr>
              <a:t>Foreign  interference</a:t>
            </a:r>
          </a:p>
          <a:p>
            <a:pPr marL="342900" indent="-342900">
              <a:spcBef>
                <a:spcPts val="600"/>
              </a:spcBef>
              <a:buFont typeface="Arial" panose="020B0604020202020204" pitchFamily="34" charset="0"/>
              <a:buChar char="•"/>
            </a:pPr>
            <a:endParaRPr lang="en-US" dirty="0">
              <a:solidFill>
                <a:srgbClr val="C00000"/>
              </a:solidFill>
              <a:cs typeface="Apple Chancery" panose="03020702040506060504" pitchFamily="66" charset="-79"/>
            </a:endParaRPr>
          </a:p>
        </p:txBody>
      </p:sp>
      <p:sp>
        <p:nvSpPr>
          <p:cNvPr id="3" name="TextBox 2">
            <a:extLst>
              <a:ext uri="{FF2B5EF4-FFF2-40B4-BE49-F238E27FC236}">
                <a16:creationId xmlns:a16="http://schemas.microsoft.com/office/drawing/2014/main" id="{5D5ACE82-72C4-014E-847F-ABDE87639534}"/>
              </a:ext>
            </a:extLst>
          </p:cNvPr>
          <p:cNvSpPr txBox="1"/>
          <p:nvPr/>
        </p:nvSpPr>
        <p:spPr>
          <a:xfrm>
            <a:off x="7347473" y="6336254"/>
            <a:ext cx="1409252" cy="344245"/>
          </a:xfrm>
          <a:prstGeom prst="rect">
            <a:avLst/>
          </a:prstGeom>
          <a:noFill/>
        </p:spPr>
        <p:txBody>
          <a:bodyPr wrap="square" rtlCol="0">
            <a:spAutoFit/>
          </a:bodyPr>
          <a:lstStyle/>
          <a:p>
            <a:pPr algn="r">
              <a:spcBef>
                <a:spcPts val="1200"/>
              </a:spcBef>
            </a:pPr>
            <a:fld id="{95F30B29-7024-AC44-A987-9C5C3AE9A395}" type="slidenum">
              <a:rPr lang="en-US" sz="1600" smtClean="0"/>
              <a:t>4</a:t>
            </a:fld>
            <a:endParaRPr lang="en-US" sz="1600" dirty="0"/>
          </a:p>
        </p:txBody>
      </p:sp>
      <p:pic>
        <p:nvPicPr>
          <p:cNvPr id="8" name="Picture 1">
            <a:extLst>
              <a:ext uri="{FF2B5EF4-FFF2-40B4-BE49-F238E27FC236}">
                <a16:creationId xmlns:a16="http://schemas.microsoft.com/office/drawing/2014/main" id="{5FB84A5E-DBC0-D944-BC08-0E90BF096DA7}"/>
              </a:ext>
            </a:extLst>
          </p:cNvPr>
          <p:cNvPicPr>
            <a:picLocks noChangeAspect="1"/>
          </p:cNvPicPr>
          <p:nvPr/>
        </p:nvPicPr>
        <p:blipFill>
          <a:blip r:embed="rId4" cstate="email">
            <a:extLst>
              <a:ext uri="{BEBA8EAE-BF5A-486C-A8C5-ECC9F3942E4B}">
                <a14:imgProps xmlns:a14="http://schemas.microsoft.com/office/drawing/2010/main">
                  <a14:imgLayer r:embed="rId5">
                    <a14:imgEffect>
                      <a14:backgroundRemoval t="10000" b="90000" l="10000" r="90000">
                        <a14:foregroundMark x1="24784" y1="19075" x2="13833" y2="35549"/>
                        <a14:foregroundMark x1="13833" y1="35549" x2="13256" y2="55491"/>
                        <a14:foregroundMark x1="13256" y1="55491" x2="15850" y2="35838"/>
                        <a14:foregroundMark x1="15850" y1="35838" x2="13833" y2="56069"/>
                        <a14:foregroundMark x1="13833" y1="56069" x2="16138" y2="62717"/>
                        <a14:foregroundMark x1="67147" y1="13295" x2="67147" y2="13295"/>
                        <a14:foregroundMark x1="74476" y1="21676" x2="76337" y2="23127"/>
                        <a14:foregroundMark x1="62248" y1="12139" x2="74476" y2="21676"/>
                        <a14:foregroundMark x1="78718" y1="25770" x2="88184" y2="41329"/>
                        <a14:foregroundMark x1="88184" y1="41329" x2="89049" y2="49711"/>
                        <a14:foregroundMark x1="79906" y1="24835" x2="82133" y2="26590"/>
                        <a14:foregroundMark x1="75896" y1="21676" x2="76847" y2="22425"/>
                        <a14:foregroundMark x1="65994" y1="13873" x2="75896" y2="21676"/>
                        <a14:foregroundMark x1="82133" y1="26590" x2="87608" y2="35838"/>
                        <a14:foregroundMark x1="58790" y1="25145" x2="75216" y2="38728"/>
                        <a14:foregroundMark x1="75216" y1="38728" x2="77810" y2="47110"/>
                        <a14:foregroundMark x1="63977" y1="25434" x2="74640" y2="37572"/>
                        <a14:foregroundMark x1="64265" y1="24855" x2="75504" y2="32948"/>
                        <a14:foregroundMark x1="59654" y1="31792" x2="59654" y2="31792"/>
                        <a14:foregroundMark x1="60231" y1="30925" x2="63112" y2="34971"/>
                        <a14:foregroundMark x1="65994" y1="38439" x2="64841" y2="37861"/>
                        <a14:foregroundMark x1="14986" y1="32659" x2="14409" y2="52601"/>
                        <a14:foregroundMark x1="14409" y1="52601" x2="19308" y2="67341"/>
                        <a14:foregroundMark x1="79334" y1="21273" x2="80040" y2="21633"/>
                        <a14:foregroundMark x1="63112" y1="13006" x2="77916" y2="20550"/>
                        <a14:foregroundMark x1="81411" y1="23648" x2="88473" y2="40173"/>
                        <a14:foregroundMark x1="88473" y1="40173" x2="89625" y2="50000"/>
                        <a14:foregroundMark x1="65994" y1="13584" x2="65994" y2="13584"/>
                        <a14:foregroundMark x1="64553" y1="13873" x2="66571" y2="15318"/>
                        <a14:backgroundMark x1="78098" y1="21098" x2="77810" y2="19075"/>
                        <a14:backgroundMark x1="79251" y1="22254" x2="80980" y2="23988"/>
                        <a14:backgroundMark x1="78386" y1="21676" x2="78386" y2="21676"/>
                        <a14:backgroundMark x1="77810" y1="21098" x2="79251" y2="21387"/>
                      </a14:backgroundRemoval>
                    </a14:imgEffect>
                  </a14:imgLayer>
                </a14:imgProps>
              </a:ext>
              <a:ext uri="{28A0092B-C50C-407E-A947-70E740481C1C}">
                <a14:useLocalDpi xmlns:a14="http://schemas.microsoft.com/office/drawing/2010/main"/>
              </a:ext>
            </a:extLst>
          </a:blip>
          <a:srcRect/>
          <a:stretch>
            <a:fillRect/>
          </a:stretch>
        </p:blipFill>
        <p:spPr bwMode="auto">
          <a:xfrm>
            <a:off x="7887935" y="2363597"/>
            <a:ext cx="967830" cy="96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77782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3">
                                            <p:txEl>
                                              <p:pRg st="7" end="7"/>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3">
                                            <p:txEl>
                                              <p:pRg st="8" end="8"/>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3">
                                            <p:txEl>
                                              <p:pRg st="8" end="8"/>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3">
                                            <p:txEl>
                                              <p:pRg st="9" end="9"/>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69E38D7-CAFB-0042-ADDD-C2ADD6405A47}"/>
              </a:ext>
            </a:extLst>
          </p:cNvPr>
          <p:cNvSpPr/>
          <p:nvPr/>
        </p:nvSpPr>
        <p:spPr>
          <a:xfrm>
            <a:off x="1721224" y="3173506"/>
            <a:ext cx="6002767" cy="8390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C4A5B6E1-1812-AA4A-8300-F1597F162A9B}"/>
              </a:ext>
            </a:extLst>
          </p:cNvPr>
          <p:cNvSpPr/>
          <p:nvPr/>
        </p:nvSpPr>
        <p:spPr>
          <a:xfrm>
            <a:off x="0" y="0"/>
            <a:ext cx="9144000" cy="1805576"/>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2">
            <a:extLst>
              <a:ext uri="{FF2B5EF4-FFF2-40B4-BE49-F238E27FC236}">
                <a16:creationId xmlns:a16="http://schemas.microsoft.com/office/drawing/2014/main" id="{E37682D2-4898-1246-AFEB-56613BDB0ED0}"/>
              </a:ext>
            </a:extLst>
          </p:cNvPr>
          <p:cNvSpPr txBox="1">
            <a:spLocks noChangeArrowheads="1"/>
          </p:cNvSpPr>
          <p:nvPr/>
        </p:nvSpPr>
        <p:spPr>
          <a:xfrm>
            <a:off x="431372" y="333799"/>
            <a:ext cx="8830962"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altLang="en-US" sz="1800" b="1" dirty="0">
                <a:solidFill>
                  <a:srgbClr val="FFFF00"/>
                </a:solidFill>
                <a:latin typeface="+mn-lt"/>
                <a:ea typeface="+mn-ea"/>
                <a:cs typeface="+mn-cs"/>
              </a:rPr>
              <a:t>Safeguards are in place</a:t>
            </a:r>
            <a:br>
              <a:rPr lang="en-US" altLang="en-US" sz="4400" b="1" dirty="0">
                <a:solidFill>
                  <a:srgbClr val="FFFF00"/>
                </a:solidFill>
                <a:latin typeface="+mn-lt"/>
                <a:ea typeface="+mn-ea"/>
                <a:cs typeface="+mn-cs"/>
              </a:rPr>
            </a:br>
            <a:r>
              <a:rPr lang="en-US" altLang="en-US" sz="4400" b="1" dirty="0">
                <a:solidFill>
                  <a:srgbClr val="FFFF00"/>
                </a:solidFill>
                <a:latin typeface="+mn-lt"/>
                <a:ea typeface="+mn-ea"/>
                <a:cs typeface="+mn-cs"/>
              </a:rPr>
              <a:t>Harsh penalties</a:t>
            </a:r>
          </a:p>
        </p:txBody>
      </p:sp>
      <p:sp>
        <p:nvSpPr>
          <p:cNvPr id="17" name="Content Placeholder 1">
            <a:extLst>
              <a:ext uri="{FF2B5EF4-FFF2-40B4-BE49-F238E27FC236}">
                <a16:creationId xmlns:a16="http://schemas.microsoft.com/office/drawing/2014/main" id="{7E03E64A-D906-3B47-945A-BC493737C261}"/>
              </a:ext>
            </a:extLst>
          </p:cNvPr>
          <p:cNvSpPr txBox="1">
            <a:spLocks/>
          </p:cNvSpPr>
          <p:nvPr/>
        </p:nvSpPr>
        <p:spPr>
          <a:xfrm>
            <a:off x="392515" y="2139375"/>
            <a:ext cx="5404790" cy="81019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Wingdings" pitchFamily="2" charset="2"/>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10000"/>
              </a:lnSpc>
              <a:buFont typeface="Arial" panose="020B0604020202020204" pitchFamily="34" charset="0"/>
              <a:buChar char="•"/>
            </a:pPr>
            <a:endParaRPr lang="en-US" altLang="en-US" sz="2000" dirty="0"/>
          </a:p>
        </p:txBody>
      </p:sp>
      <p:sp>
        <p:nvSpPr>
          <p:cNvPr id="2" name="TextBox 1">
            <a:extLst>
              <a:ext uri="{FF2B5EF4-FFF2-40B4-BE49-F238E27FC236}">
                <a16:creationId xmlns:a16="http://schemas.microsoft.com/office/drawing/2014/main" id="{0D0EB0F8-0E03-6F46-9333-1FA5D8BB8C62}"/>
              </a:ext>
            </a:extLst>
          </p:cNvPr>
          <p:cNvSpPr txBox="1"/>
          <p:nvPr/>
        </p:nvSpPr>
        <p:spPr>
          <a:xfrm>
            <a:off x="7949901" y="6185647"/>
            <a:ext cx="598128" cy="338554"/>
          </a:xfrm>
          <a:prstGeom prst="rect">
            <a:avLst/>
          </a:prstGeom>
          <a:noFill/>
        </p:spPr>
        <p:txBody>
          <a:bodyPr wrap="square" rtlCol="0">
            <a:spAutoFit/>
          </a:bodyPr>
          <a:lstStyle/>
          <a:p>
            <a:pPr algn="r">
              <a:spcBef>
                <a:spcPts val="1200"/>
              </a:spcBef>
            </a:pPr>
            <a:fld id="{34841DDA-8148-5548-8B92-1F1E53B935D0}" type="slidenum">
              <a:rPr lang="en-US" sz="1600" smtClean="0"/>
              <a:t>40</a:t>
            </a:fld>
            <a:endParaRPr lang="en-US" sz="1600" dirty="0"/>
          </a:p>
        </p:txBody>
      </p:sp>
      <p:sp>
        <p:nvSpPr>
          <p:cNvPr id="3" name="TextBox 2">
            <a:extLst>
              <a:ext uri="{FF2B5EF4-FFF2-40B4-BE49-F238E27FC236}">
                <a16:creationId xmlns:a16="http://schemas.microsoft.com/office/drawing/2014/main" id="{C0305CBC-D774-644E-BCFB-2E361CCC3DC3}"/>
              </a:ext>
            </a:extLst>
          </p:cNvPr>
          <p:cNvSpPr txBox="1"/>
          <p:nvPr/>
        </p:nvSpPr>
        <p:spPr>
          <a:xfrm>
            <a:off x="1333948" y="2614108"/>
            <a:ext cx="0" cy="0"/>
          </a:xfrm>
          <a:prstGeom prst="rect">
            <a:avLst/>
          </a:prstGeom>
        </p:spPr>
        <p:txBody>
          <a:bodyPr vert="horz" wrap="none" lIns="91440" tIns="45720" rIns="91440" bIns="45720" rtlCol="0">
            <a:noAutofit/>
          </a:bodyPr>
          <a:lstStyle/>
          <a:p>
            <a:pPr algn="l">
              <a:lnSpc>
                <a:spcPct val="110000"/>
              </a:lnSpc>
            </a:pPr>
            <a:endParaRPr lang="en-US" sz="2000" dirty="0"/>
          </a:p>
        </p:txBody>
      </p:sp>
      <p:sp>
        <p:nvSpPr>
          <p:cNvPr id="15" name="Content Placeholder 1">
            <a:extLst>
              <a:ext uri="{FF2B5EF4-FFF2-40B4-BE49-F238E27FC236}">
                <a16:creationId xmlns:a16="http://schemas.microsoft.com/office/drawing/2014/main" id="{382F5141-37EC-3D4A-A173-F851B9CBA594}"/>
              </a:ext>
            </a:extLst>
          </p:cNvPr>
          <p:cNvSpPr txBox="1">
            <a:spLocks/>
          </p:cNvSpPr>
          <p:nvPr/>
        </p:nvSpPr>
        <p:spPr>
          <a:xfrm>
            <a:off x="1140310" y="2199122"/>
            <a:ext cx="6745045" cy="81019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Wingdings" pitchFamily="2" charset="2"/>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10000"/>
              </a:lnSpc>
            </a:pPr>
            <a:r>
              <a:rPr lang="en-US" sz="2000" dirty="0"/>
              <a:t>Anyone who commits voter fraud using a mail ballot risks severe criminal and civil </a:t>
            </a:r>
            <a:r>
              <a:rPr lang="en-US" sz="2000" b="1" dirty="0">
                <a:hlinkClick r:id="rId3"/>
              </a:rPr>
              <a:t>penalties</a:t>
            </a:r>
            <a:endParaRPr lang="en-US" sz="2000" dirty="0"/>
          </a:p>
          <a:p>
            <a:pPr algn="l">
              <a:lnSpc>
                <a:spcPct val="110000"/>
              </a:lnSpc>
            </a:pPr>
            <a:endParaRPr lang="en-US" altLang="en-US" sz="2000" dirty="0"/>
          </a:p>
          <a:p>
            <a:pPr algn="l">
              <a:lnSpc>
                <a:spcPct val="110000"/>
              </a:lnSpc>
              <a:buFont typeface="Arial" panose="020B0604020202020204" pitchFamily="34" charset="0"/>
              <a:buChar char="•"/>
            </a:pPr>
            <a:endParaRPr lang="en-US" altLang="en-US" sz="2000" dirty="0"/>
          </a:p>
        </p:txBody>
      </p:sp>
      <p:sp>
        <p:nvSpPr>
          <p:cNvPr id="4" name="Rectangle 3">
            <a:extLst>
              <a:ext uri="{FF2B5EF4-FFF2-40B4-BE49-F238E27FC236}">
                <a16:creationId xmlns:a16="http://schemas.microsoft.com/office/drawing/2014/main" id="{A650FA0F-080B-E24E-B687-87ABF5300FB8}"/>
              </a:ext>
            </a:extLst>
          </p:cNvPr>
          <p:cNvSpPr/>
          <p:nvPr/>
        </p:nvSpPr>
        <p:spPr>
          <a:xfrm>
            <a:off x="1791147" y="3246121"/>
            <a:ext cx="5911327" cy="686470"/>
          </a:xfrm>
          <a:prstGeom prst="rect">
            <a:avLst/>
          </a:prstGeom>
        </p:spPr>
        <p:txBody>
          <a:bodyPr wrap="square">
            <a:spAutoFit/>
          </a:bodyPr>
          <a:lstStyle/>
          <a:p>
            <a:pPr>
              <a:lnSpc>
                <a:spcPct val="110000"/>
              </a:lnSpc>
            </a:pPr>
            <a:r>
              <a:rPr lang="en-US" b="1" dirty="0">
                <a:solidFill>
                  <a:srgbClr val="FFFF00"/>
                </a:solidFill>
              </a:rPr>
              <a:t>up to five years in prison and $10,000 in fines for each act of fraud under federal law, in addition to any state penalties.</a:t>
            </a:r>
            <a:endParaRPr lang="en-US" altLang="en-US" b="1" dirty="0">
              <a:solidFill>
                <a:srgbClr val="FFFF00"/>
              </a:solidFill>
            </a:endParaRPr>
          </a:p>
        </p:txBody>
      </p:sp>
      <p:pic>
        <p:nvPicPr>
          <p:cNvPr id="7" name="Picture 6">
            <a:extLst>
              <a:ext uri="{FF2B5EF4-FFF2-40B4-BE49-F238E27FC236}">
                <a16:creationId xmlns:a16="http://schemas.microsoft.com/office/drawing/2014/main" id="{6C0A910B-A63D-6E43-9849-DC123E45B9A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765163" y="4218613"/>
            <a:ext cx="3689873" cy="1502959"/>
          </a:xfrm>
          <a:prstGeom prst="rect">
            <a:avLst/>
          </a:prstGeom>
        </p:spPr>
      </p:pic>
    </p:spTree>
    <p:extLst>
      <p:ext uri="{BB962C8B-B14F-4D97-AF65-F5344CB8AC3E}">
        <p14:creationId xmlns:p14="http://schemas.microsoft.com/office/powerpoint/2010/main" val="33516631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4A5B6E1-1812-AA4A-8300-F1597F162A9B}"/>
              </a:ext>
            </a:extLst>
          </p:cNvPr>
          <p:cNvSpPr/>
          <p:nvPr/>
        </p:nvSpPr>
        <p:spPr>
          <a:xfrm>
            <a:off x="0" y="0"/>
            <a:ext cx="9144000" cy="1805576"/>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2">
            <a:extLst>
              <a:ext uri="{FF2B5EF4-FFF2-40B4-BE49-F238E27FC236}">
                <a16:creationId xmlns:a16="http://schemas.microsoft.com/office/drawing/2014/main" id="{E37682D2-4898-1246-AFEB-56613BDB0ED0}"/>
              </a:ext>
            </a:extLst>
          </p:cNvPr>
          <p:cNvSpPr txBox="1">
            <a:spLocks noChangeArrowheads="1"/>
          </p:cNvSpPr>
          <p:nvPr/>
        </p:nvSpPr>
        <p:spPr>
          <a:xfrm>
            <a:off x="431372" y="333799"/>
            <a:ext cx="8830962"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altLang="en-US" sz="1800" b="1" dirty="0">
                <a:solidFill>
                  <a:srgbClr val="FFFF00"/>
                </a:solidFill>
                <a:latin typeface="+mn-lt"/>
                <a:ea typeface="+mn-ea"/>
                <a:cs typeface="+mn-cs"/>
              </a:rPr>
              <a:t>Safeguards are in place</a:t>
            </a:r>
            <a:br>
              <a:rPr lang="en-US" altLang="en-US" sz="4400" b="1" dirty="0">
                <a:solidFill>
                  <a:srgbClr val="FFFF00"/>
                </a:solidFill>
                <a:latin typeface="+mn-lt"/>
                <a:ea typeface="+mn-ea"/>
                <a:cs typeface="+mn-cs"/>
              </a:rPr>
            </a:br>
            <a:r>
              <a:rPr lang="en-US" altLang="en-US" sz="4400" b="1" dirty="0">
                <a:solidFill>
                  <a:srgbClr val="FFFF00"/>
                </a:solidFill>
                <a:latin typeface="+mn-lt"/>
                <a:ea typeface="+mn-ea"/>
                <a:cs typeface="+mn-cs"/>
              </a:rPr>
              <a:t>Post-election audits</a:t>
            </a:r>
          </a:p>
        </p:txBody>
      </p:sp>
      <p:sp>
        <p:nvSpPr>
          <p:cNvPr id="17" name="Content Placeholder 1">
            <a:extLst>
              <a:ext uri="{FF2B5EF4-FFF2-40B4-BE49-F238E27FC236}">
                <a16:creationId xmlns:a16="http://schemas.microsoft.com/office/drawing/2014/main" id="{7E03E64A-D906-3B47-945A-BC493737C261}"/>
              </a:ext>
            </a:extLst>
          </p:cNvPr>
          <p:cNvSpPr txBox="1">
            <a:spLocks/>
          </p:cNvSpPr>
          <p:nvPr/>
        </p:nvSpPr>
        <p:spPr>
          <a:xfrm>
            <a:off x="392515" y="2139375"/>
            <a:ext cx="5404790" cy="81019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Wingdings" pitchFamily="2" charset="2"/>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10000"/>
              </a:lnSpc>
              <a:buFont typeface="Arial" panose="020B0604020202020204" pitchFamily="34" charset="0"/>
              <a:buChar char="•"/>
            </a:pPr>
            <a:endParaRPr lang="en-US" altLang="en-US" sz="2000" dirty="0"/>
          </a:p>
        </p:txBody>
      </p:sp>
      <p:sp>
        <p:nvSpPr>
          <p:cNvPr id="2" name="TextBox 1">
            <a:extLst>
              <a:ext uri="{FF2B5EF4-FFF2-40B4-BE49-F238E27FC236}">
                <a16:creationId xmlns:a16="http://schemas.microsoft.com/office/drawing/2014/main" id="{0D0EB0F8-0E03-6F46-9333-1FA5D8BB8C62}"/>
              </a:ext>
            </a:extLst>
          </p:cNvPr>
          <p:cNvSpPr txBox="1"/>
          <p:nvPr/>
        </p:nvSpPr>
        <p:spPr>
          <a:xfrm>
            <a:off x="7949901" y="6185647"/>
            <a:ext cx="598128" cy="338554"/>
          </a:xfrm>
          <a:prstGeom prst="rect">
            <a:avLst/>
          </a:prstGeom>
          <a:noFill/>
        </p:spPr>
        <p:txBody>
          <a:bodyPr wrap="square" rtlCol="0">
            <a:spAutoFit/>
          </a:bodyPr>
          <a:lstStyle/>
          <a:p>
            <a:pPr algn="r">
              <a:spcBef>
                <a:spcPts val="1200"/>
              </a:spcBef>
            </a:pPr>
            <a:fld id="{34841DDA-8148-5548-8B92-1F1E53B935D0}" type="slidenum">
              <a:rPr lang="en-US" sz="1600" smtClean="0"/>
              <a:t>41</a:t>
            </a:fld>
            <a:endParaRPr lang="en-US" sz="1600" dirty="0"/>
          </a:p>
        </p:txBody>
      </p:sp>
      <p:sp>
        <p:nvSpPr>
          <p:cNvPr id="3" name="TextBox 2">
            <a:extLst>
              <a:ext uri="{FF2B5EF4-FFF2-40B4-BE49-F238E27FC236}">
                <a16:creationId xmlns:a16="http://schemas.microsoft.com/office/drawing/2014/main" id="{C0305CBC-D774-644E-BCFB-2E361CCC3DC3}"/>
              </a:ext>
            </a:extLst>
          </p:cNvPr>
          <p:cNvSpPr txBox="1"/>
          <p:nvPr/>
        </p:nvSpPr>
        <p:spPr>
          <a:xfrm>
            <a:off x="1333948" y="2614108"/>
            <a:ext cx="0" cy="0"/>
          </a:xfrm>
          <a:prstGeom prst="rect">
            <a:avLst/>
          </a:prstGeom>
        </p:spPr>
        <p:txBody>
          <a:bodyPr vert="horz" wrap="none" lIns="91440" tIns="45720" rIns="91440" bIns="45720" rtlCol="0">
            <a:noAutofit/>
          </a:bodyPr>
          <a:lstStyle/>
          <a:p>
            <a:pPr algn="l">
              <a:lnSpc>
                <a:spcPct val="110000"/>
              </a:lnSpc>
            </a:pPr>
            <a:endParaRPr lang="en-US" sz="2000" dirty="0"/>
          </a:p>
        </p:txBody>
      </p:sp>
      <p:sp>
        <p:nvSpPr>
          <p:cNvPr id="15" name="Content Placeholder 1">
            <a:extLst>
              <a:ext uri="{FF2B5EF4-FFF2-40B4-BE49-F238E27FC236}">
                <a16:creationId xmlns:a16="http://schemas.microsoft.com/office/drawing/2014/main" id="{382F5141-37EC-3D4A-A173-F851B9CBA594}"/>
              </a:ext>
            </a:extLst>
          </p:cNvPr>
          <p:cNvSpPr txBox="1">
            <a:spLocks/>
          </p:cNvSpPr>
          <p:nvPr/>
        </p:nvSpPr>
        <p:spPr>
          <a:xfrm>
            <a:off x="614255" y="3071977"/>
            <a:ext cx="4753812" cy="81019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Wingdings" pitchFamily="2" charset="2"/>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lnSpc>
                <a:spcPct val="110000"/>
              </a:lnSpc>
              <a:buFont typeface="Arial" panose="020B0604020202020204" pitchFamily="34" charset="0"/>
              <a:buChar char="•"/>
            </a:pPr>
            <a:r>
              <a:rPr lang="en-US" altLang="en-US" sz="2000" dirty="0"/>
              <a:t>Under construction</a:t>
            </a:r>
          </a:p>
          <a:p>
            <a:pPr algn="l">
              <a:lnSpc>
                <a:spcPct val="110000"/>
              </a:lnSpc>
            </a:pPr>
            <a:endParaRPr lang="en-US" altLang="en-US" sz="2000" dirty="0"/>
          </a:p>
          <a:p>
            <a:pPr marL="342900" indent="-342900" algn="l">
              <a:lnSpc>
                <a:spcPct val="110000"/>
              </a:lnSpc>
              <a:buFont typeface="Arial" panose="020B0604020202020204" pitchFamily="34" charset="0"/>
              <a:buChar char="•"/>
            </a:pPr>
            <a:endParaRPr lang="en-US" altLang="en-US" sz="2000" dirty="0"/>
          </a:p>
          <a:p>
            <a:pPr algn="l">
              <a:lnSpc>
                <a:spcPct val="110000"/>
              </a:lnSpc>
              <a:buFont typeface="Arial" panose="020B0604020202020204" pitchFamily="34" charset="0"/>
              <a:buChar char="•"/>
            </a:pPr>
            <a:endParaRPr lang="en-US" altLang="en-US" sz="2000" dirty="0"/>
          </a:p>
        </p:txBody>
      </p:sp>
    </p:spTree>
    <p:extLst>
      <p:ext uri="{BB962C8B-B14F-4D97-AF65-F5344CB8AC3E}">
        <p14:creationId xmlns:p14="http://schemas.microsoft.com/office/powerpoint/2010/main" val="201818629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4A5B6E1-1812-AA4A-8300-F1597F162A9B}"/>
              </a:ext>
            </a:extLst>
          </p:cNvPr>
          <p:cNvSpPr/>
          <p:nvPr/>
        </p:nvSpPr>
        <p:spPr>
          <a:xfrm>
            <a:off x="0" y="0"/>
            <a:ext cx="9144000" cy="1805576"/>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2">
            <a:extLst>
              <a:ext uri="{FF2B5EF4-FFF2-40B4-BE49-F238E27FC236}">
                <a16:creationId xmlns:a16="http://schemas.microsoft.com/office/drawing/2014/main" id="{E37682D2-4898-1246-AFEB-56613BDB0ED0}"/>
              </a:ext>
            </a:extLst>
          </p:cNvPr>
          <p:cNvSpPr txBox="1">
            <a:spLocks noChangeArrowheads="1"/>
          </p:cNvSpPr>
          <p:nvPr/>
        </p:nvSpPr>
        <p:spPr>
          <a:xfrm>
            <a:off x="431372" y="333799"/>
            <a:ext cx="8830962"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altLang="en-US" sz="1800" b="1" dirty="0">
                <a:solidFill>
                  <a:srgbClr val="FFFF00"/>
                </a:solidFill>
                <a:latin typeface="+mn-lt"/>
                <a:ea typeface="+mn-ea"/>
                <a:cs typeface="+mn-cs"/>
              </a:rPr>
              <a:t>Safeguards are in place</a:t>
            </a:r>
            <a:br>
              <a:rPr lang="en-US" altLang="en-US" sz="4400" b="1" dirty="0">
                <a:solidFill>
                  <a:srgbClr val="FFFF00"/>
                </a:solidFill>
                <a:latin typeface="+mn-lt"/>
                <a:ea typeface="+mn-ea"/>
                <a:cs typeface="+mn-cs"/>
              </a:rPr>
            </a:br>
            <a:r>
              <a:rPr lang="en-US" altLang="en-US" sz="4400" b="1" dirty="0">
                <a:solidFill>
                  <a:srgbClr val="FFFF00"/>
                </a:solidFill>
                <a:latin typeface="+mn-lt"/>
                <a:ea typeface="+mn-ea"/>
                <a:cs typeface="+mn-cs"/>
              </a:rPr>
              <a:t>Polling places as back-up</a:t>
            </a:r>
          </a:p>
        </p:txBody>
      </p:sp>
      <p:sp>
        <p:nvSpPr>
          <p:cNvPr id="17" name="Content Placeholder 1">
            <a:extLst>
              <a:ext uri="{FF2B5EF4-FFF2-40B4-BE49-F238E27FC236}">
                <a16:creationId xmlns:a16="http://schemas.microsoft.com/office/drawing/2014/main" id="{7E03E64A-D906-3B47-945A-BC493737C261}"/>
              </a:ext>
            </a:extLst>
          </p:cNvPr>
          <p:cNvSpPr txBox="1">
            <a:spLocks/>
          </p:cNvSpPr>
          <p:nvPr/>
        </p:nvSpPr>
        <p:spPr>
          <a:xfrm>
            <a:off x="392515" y="2139375"/>
            <a:ext cx="5404790" cy="81019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Wingdings" pitchFamily="2" charset="2"/>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10000"/>
              </a:lnSpc>
              <a:buFont typeface="Arial" panose="020B0604020202020204" pitchFamily="34" charset="0"/>
              <a:buChar char="•"/>
            </a:pPr>
            <a:endParaRPr lang="en-US" altLang="en-US" sz="2000" dirty="0"/>
          </a:p>
        </p:txBody>
      </p:sp>
      <p:sp>
        <p:nvSpPr>
          <p:cNvPr id="2" name="TextBox 1">
            <a:extLst>
              <a:ext uri="{FF2B5EF4-FFF2-40B4-BE49-F238E27FC236}">
                <a16:creationId xmlns:a16="http://schemas.microsoft.com/office/drawing/2014/main" id="{0D0EB0F8-0E03-6F46-9333-1FA5D8BB8C62}"/>
              </a:ext>
            </a:extLst>
          </p:cNvPr>
          <p:cNvSpPr txBox="1"/>
          <p:nvPr/>
        </p:nvSpPr>
        <p:spPr>
          <a:xfrm>
            <a:off x="7949901" y="6185647"/>
            <a:ext cx="598128" cy="338554"/>
          </a:xfrm>
          <a:prstGeom prst="rect">
            <a:avLst/>
          </a:prstGeom>
          <a:noFill/>
        </p:spPr>
        <p:txBody>
          <a:bodyPr wrap="square" rtlCol="0">
            <a:spAutoFit/>
          </a:bodyPr>
          <a:lstStyle/>
          <a:p>
            <a:pPr algn="r">
              <a:spcBef>
                <a:spcPts val="1200"/>
              </a:spcBef>
            </a:pPr>
            <a:fld id="{34841DDA-8148-5548-8B92-1F1E53B935D0}" type="slidenum">
              <a:rPr lang="en-US" sz="1600" smtClean="0"/>
              <a:t>42</a:t>
            </a:fld>
            <a:endParaRPr lang="en-US" sz="1600" dirty="0"/>
          </a:p>
        </p:txBody>
      </p:sp>
      <p:sp>
        <p:nvSpPr>
          <p:cNvPr id="3" name="TextBox 2">
            <a:extLst>
              <a:ext uri="{FF2B5EF4-FFF2-40B4-BE49-F238E27FC236}">
                <a16:creationId xmlns:a16="http://schemas.microsoft.com/office/drawing/2014/main" id="{C0305CBC-D774-644E-BCFB-2E361CCC3DC3}"/>
              </a:ext>
            </a:extLst>
          </p:cNvPr>
          <p:cNvSpPr txBox="1"/>
          <p:nvPr/>
        </p:nvSpPr>
        <p:spPr>
          <a:xfrm>
            <a:off x="1333948" y="2614108"/>
            <a:ext cx="0" cy="0"/>
          </a:xfrm>
          <a:prstGeom prst="rect">
            <a:avLst/>
          </a:prstGeom>
        </p:spPr>
        <p:txBody>
          <a:bodyPr vert="horz" wrap="none" lIns="91440" tIns="45720" rIns="91440" bIns="45720" rtlCol="0">
            <a:noAutofit/>
          </a:bodyPr>
          <a:lstStyle/>
          <a:p>
            <a:pPr algn="l">
              <a:lnSpc>
                <a:spcPct val="110000"/>
              </a:lnSpc>
            </a:pPr>
            <a:endParaRPr lang="en-US" sz="2000" dirty="0"/>
          </a:p>
        </p:txBody>
      </p:sp>
      <p:sp>
        <p:nvSpPr>
          <p:cNvPr id="15" name="Content Placeholder 1">
            <a:extLst>
              <a:ext uri="{FF2B5EF4-FFF2-40B4-BE49-F238E27FC236}">
                <a16:creationId xmlns:a16="http://schemas.microsoft.com/office/drawing/2014/main" id="{382F5141-37EC-3D4A-A173-F851B9CBA594}"/>
              </a:ext>
            </a:extLst>
          </p:cNvPr>
          <p:cNvSpPr txBox="1">
            <a:spLocks/>
          </p:cNvSpPr>
          <p:nvPr/>
        </p:nvSpPr>
        <p:spPr>
          <a:xfrm>
            <a:off x="614255" y="3071977"/>
            <a:ext cx="4753812" cy="81019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Wingdings" pitchFamily="2" charset="2"/>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lnSpc>
                <a:spcPct val="110000"/>
              </a:lnSpc>
              <a:buFont typeface="Arial" panose="020B0604020202020204" pitchFamily="34" charset="0"/>
              <a:buChar char="•"/>
            </a:pPr>
            <a:r>
              <a:rPr lang="en-US" altLang="en-US" sz="2000" dirty="0" err="1"/>
              <a:t>sss</a:t>
            </a:r>
            <a:endParaRPr lang="en-US" altLang="en-US" sz="2000" dirty="0"/>
          </a:p>
          <a:p>
            <a:pPr algn="l">
              <a:lnSpc>
                <a:spcPct val="110000"/>
              </a:lnSpc>
            </a:pPr>
            <a:endParaRPr lang="en-US" altLang="en-US" sz="2000" dirty="0"/>
          </a:p>
          <a:p>
            <a:pPr marL="342900" indent="-342900" algn="l">
              <a:lnSpc>
                <a:spcPct val="110000"/>
              </a:lnSpc>
              <a:buFont typeface="Arial" panose="020B0604020202020204" pitchFamily="34" charset="0"/>
              <a:buChar char="•"/>
            </a:pPr>
            <a:endParaRPr lang="en-US" altLang="en-US" sz="2000" dirty="0"/>
          </a:p>
          <a:p>
            <a:pPr algn="l">
              <a:lnSpc>
                <a:spcPct val="110000"/>
              </a:lnSpc>
              <a:buFont typeface="Arial" panose="020B0604020202020204" pitchFamily="34" charset="0"/>
              <a:buChar char="•"/>
            </a:pPr>
            <a:endParaRPr lang="en-US" altLang="en-US" sz="2000" dirty="0"/>
          </a:p>
        </p:txBody>
      </p:sp>
      <p:sp>
        <p:nvSpPr>
          <p:cNvPr id="9" name="Content Placeholder 1">
            <a:extLst>
              <a:ext uri="{FF2B5EF4-FFF2-40B4-BE49-F238E27FC236}">
                <a16:creationId xmlns:a16="http://schemas.microsoft.com/office/drawing/2014/main" id="{3ADA40AE-623D-B846-9401-6AC04E79C044}"/>
              </a:ext>
            </a:extLst>
          </p:cNvPr>
          <p:cNvSpPr txBox="1">
            <a:spLocks/>
          </p:cNvSpPr>
          <p:nvPr/>
        </p:nvSpPr>
        <p:spPr>
          <a:xfrm>
            <a:off x="392515" y="2099238"/>
            <a:ext cx="5051131" cy="427803"/>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Wingdings" pitchFamily="2" charset="2"/>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10000"/>
              </a:lnSpc>
            </a:pPr>
            <a:r>
              <a:rPr lang="en-US" altLang="en-US" sz="2000" b="1" dirty="0"/>
              <a:t>Under construction</a:t>
            </a:r>
          </a:p>
          <a:p>
            <a:pPr algn="l">
              <a:lnSpc>
                <a:spcPct val="110000"/>
              </a:lnSpc>
              <a:buFont typeface="Arial" panose="020B0604020202020204" pitchFamily="34" charset="0"/>
              <a:buChar char="•"/>
            </a:pPr>
            <a:endParaRPr lang="en-US" altLang="en-US" sz="2000" b="1" dirty="0"/>
          </a:p>
        </p:txBody>
      </p:sp>
    </p:spTree>
    <p:extLst>
      <p:ext uri="{BB962C8B-B14F-4D97-AF65-F5344CB8AC3E}">
        <p14:creationId xmlns:p14="http://schemas.microsoft.com/office/powerpoint/2010/main" val="237122763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4A5B6E1-1812-AA4A-8300-F1597F162A9B}"/>
              </a:ext>
            </a:extLst>
          </p:cNvPr>
          <p:cNvSpPr/>
          <p:nvPr/>
        </p:nvSpPr>
        <p:spPr>
          <a:xfrm>
            <a:off x="0" y="0"/>
            <a:ext cx="9144000" cy="1805576"/>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2">
            <a:extLst>
              <a:ext uri="{FF2B5EF4-FFF2-40B4-BE49-F238E27FC236}">
                <a16:creationId xmlns:a16="http://schemas.microsoft.com/office/drawing/2014/main" id="{E37682D2-4898-1246-AFEB-56613BDB0ED0}"/>
              </a:ext>
            </a:extLst>
          </p:cNvPr>
          <p:cNvSpPr txBox="1">
            <a:spLocks noChangeArrowheads="1"/>
          </p:cNvSpPr>
          <p:nvPr/>
        </p:nvSpPr>
        <p:spPr>
          <a:xfrm>
            <a:off x="431372" y="333799"/>
            <a:ext cx="5915640"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altLang="en-US" sz="3600" b="1" dirty="0">
                <a:solidFill>
                  <a:srgbClr val="FFFF00"/>
                </a:solidFill>
                <a:latin typeface="+mn-lt"/>
                <a:ea typeface="+mn-ea"/>
                <a:cs typeface="+mn-cs"/>
              </a:rPr>
              <a:t>Does mail voting favor one party over the other?</a:t>
            </a:r>
          </a:p>
        </p:txBody>
      </p:sp>
      <p:sp>
        <p:nvSpPr>
          <p:cNvPr id="2" name="TextBox 1">
            <a:extLst>
              <a:ext uri="{FF2B5EF4-FFF2-40B4-BE49-F238E27FC236}">
                <a16:creationId xmlns:a16="http://schemas.microsoft.com/office/drawing/2014/main" id="{0D0EB0F8-0E03-6F46-9333-1FA5D8BB8C62}"/>
              </a:ext>
            </a:extLst>
          </p:cNvPr>
          <p:cNvSpPr txBox="1"/>
          <p:nvPr/>
        </p:nvSpPr>
        <p:spPr>
          <a:xfrm>
            <a:off x="7949901" y="6185647"/>
            <a:ext cx="598128" cy="338554"/>
          </a:xfrm>
          <a:prstGeom prst="rect">
            <a:avLst/>
          </a:prstGeom>
          <a:noFill/>
        </p:spPr>
        <p:txBody>
          <a:bodyPr wrap="square" rtlCol="0">
            <a:spAutoFit/>
          </a:bodyPr>
          <a:lstStyle/>
          <a:p>
            <a:pPr algn="r">
              <a:spcBef>
                <a:spcPts val="1200"/>
              </a:spcBef>
            </a:pPr>
            <a:fld id="{34841DDA-8148-5548-8B92-1F1E53B935D0}" type="slidenum">
              <a:rPr lang="en-US" sz="1600" smtClean="0"/>
              <a:t>43</a:t>
            </a:fld>
            <a:endParaRPr lang="en-US" sz="1600" dirty="0"/>
          </a:p>
        </p:txBody>
      </p:sp>
      <p:sp>
        <p:nvSpPr>
          <p:cNvPr id="3" name="TextBox 2">
            <a:extLst>
              <a:ext uri="{FF2B5EF4-FFF2-40B4-BE49-F238E27FC236}">
                <a16:creationId xmlns:a16="http://schemas.microsoft.com/office/drawing/2014/main" id="{C0305CBC-D774-644E-BCFB-2E361CCC3DC3}"/>
              </a:ext>
            </a:extLst>
          </p:cNvPr>
          <p:cNvSpPr txBox="1"/>
          <p:nvPr/>
        </p:nvSpPr>
        <p:spPr>
          <a:xfrm>
            <a:off x="1333948" y="2614108"/>
            <a:ext cx="0" cy="0"/>
          </a:xfrm>
          <a:prstGeom prst="rect">
            <a:avLst/>
          </a:prstGeom>
        </p:spPr>
        <p:txBody>
          <a:bodyPr vert="horz" wrap="none" lIns="91440" tIns="45720" rIns="91440" bIns="45720" rtlCol="0">
            <a:noAutofit/>
          </a:bodyPr>
          <a:lstStyle/>
          <a:p>
            <a:pPr algn="l">
              <a:lnSpc>
                <a:spcPct val="110000"/>
              </a:lnSpc>
            </a:pPr>
            <a:endParaRPr lang="en-US" sz="2000" dirty="0"/>
          </a:p>
        </p:txBody>
      </p:sp>
      <p:sp>
        <p:nvSpPr>
          <p:cNvPr id="15" name="Content Placeholder 1">
            <a:extLst>
              <a:ext uri="{FF2B5EF4-FFF2-40B4-BE49-F238E27FC236}">
                <a16:creationId xmlns:a16="http://schemas.microsoft.com/office/drawing/2014/main" id="{382F5141-37EC-3D4A-A173-F851B9CBA594}"/>
              </a:ext>
            </a:extLst>
          </p:cNvPr>
          <p:cNvSpPr txBox="1">
            <a:spLocks/>
          </p:cNvSpPr>
          <p:nvPr/>
        </p:nvSpPr>
        <p:spPr>
          <a:xfrm>
            <a:off x="431372" y="3012395"/>
            <a:ext cx="4178728" cy="81019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Wingdings" pitchFamily="2" charset="2"/>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lnSpc>
                <a:spcPct val="110000"/>
              </a:lnSpc>
              <a:buFont typeface="Arial" panose="020B0604020202020204" pitchFamily="34" charset="0"/>
              <a:buChar char="•"/>
            </a:pPr>
            <a:r>
              <a:rPr lang="en-US" altLang="en-US" sz="1800" dirty="0"/>
              <a:t>High mobility of poor and young (who tend Democratic) lead to mail-delivery challenges and problems matching registration records.</a:t>
            </a:r>
          </a:p>
          <a:p>
            <a:pPr marL="342900" indent="-342900" algn="l">
              <a:lnSpc>
                <a:spcPct val="110000"/>
              </a:lnSpc>
              <a:buFont typeface="Arial" panose="020B0604020202020204" pitchFamily="34" charset="0"/>
              <a:buChar char="•"/>
            </a:pPr>
            <a:r>
              <a:rPr lang="en-US" altLang="en-US" sz="1800" dirty="0"/>
              <a:t>Ballot rejection rates vary greatly from county to county, based on enforcement practices. </a:t>
            </a:r>
            <a:r>
              <a:rPr lang="en-US" altLang="en-US" sz="1200" i="1" dirty="0">
                <a:solidFill>
                  <a:prstClr val="black"/>
                </a:solidFill>
              </a:rPr>
              <a:t>(Studies suggest higher rejection rates among the newly registered, young, females, and minorities—groups that lean Democratic)</a:t>
            </a:r>
            <a:endParaRPr lang="en-US" altLang="en-US" sz="1800" dirty="0"/>
          </a:p>
          <a:p>
            <a:pPr marL="342900" indent="-342900" algn="l">
              <a:lnSpc>
                <a:spcPct val="110000"/>
              </a:lnSpc>
              <a:buFont typeface="Arial" panose="020B0604020202020204" pitchFamily="34" charset="0"/>
              <a:buChar char="•"/>
            </a:pPr>
            <a:endParaRPr lang="en-US" altLang="en-US" sz="1800" dirty="0"/>
          </a:p>
          <a:p>
            <a:pPr marL="342900" indent="-342900" algn="l">
              <a:lnSpc>
                <a:spcPct val="110000"/>
              </a:lnSpc>
              <a:buFont typeface="Arial" panose="020B0604020202020204" pitchFamily="34" charset="0"/>
              <a:buChar char="•"/>
            </a:pPr>
            <a:endParaRPr lang="en-US" altLang="en-US" sz="1800" dirty="0"/>
          </a:p>
          <a:p>
            <a:pPr marL="342900" indent="-342900" algn="l">
              <a:lnSpc>
                <a:spcPct val="110000"/>
              </a:lnSpc>
              <a:buFont typeface="Arial" panose="020B0604020202020204" pitchFamily="34" charset="0"/>
              <a:buChar char="•"/>
            </a:pPr>
            <a:endParaRPr lang="en-US" altLang="en-US" sz="1800" dirty="0"/>
          </a:p>
        </p:txBody>
      </p:sp>
      <p:pic>
        <p:nvPicPr>
          <p:cNvPr id="6" name="Picture 5">
            <a:extLst>
              <a:ext uri="{FF2B5EF4-FFF2-40B4-BE49-F238E27FC236}">
                <a16:creationId xmlns:a16="http://schemas.microsoft.com/office/drawing/2014/main" id="{36C5E79D-D038-E14E-A34F-5C16FFE73EA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164131" y="192338"/>
            <a:ext cx="2211774" cy="2073538"/>
          </a:xfrm>
          <a:prstGeom prst="rect">
            <a:avLst/>
          </a:prstGeom>
        </p:spPr>
      </p:pic>
      <p:sp>
        <p:nvSpPr>
          <p:cNvPr id="7" name="TextBox 6">
            <a:extLst>
              <a:ext uri="{FF2B5EF4-FFF2-40B4-BE49-F238E27FC236}">
                <a16:creationId xmlns:a16="http://schemas.microsoft.com/office/drawing/2014/main" id="{47501E1B-6EAA-7A4D-A6C2-7C3973CB1B99}"/>
              </a:ext>
            </a:extLst>
          </p:cNvPr>
          <p:cNvSpPr txBox="1"/>
          <p:nvPr/>
        </p:nvSpPr>
        <p:spPr>
          <a:xfrm>
            <a:off x="595971" y="2410632"/>
            <a:ext cx="3642541" cy="457239"/>
          </a:xfrm>
          <a:prstGeom prst="rect">
            <a:avLst/>
          </a:prstGeom>
          <a:solidFill>
            <a:srgbClr val="002060"/>
          </a:solidFill>
        </p:spPr>
        <p:txBody>
          <a:bodyPr vert="horz" wrap="square" lIns="91440" tIns="45720" rIns="91440" bIns="45720" rtlCol="0">
            <a:noAutofit/>
          </a:bodyPr>
          <a:lstStyle/>
          <a:p>
            <a:pPr algn="ctr">
              <a:lnSpc>
                <a:spcPct val="110000"/>
              </a:lnSpc>
            </a:pPr>
            <a:r>
              <a:rPr lang="en-US" sz="2000" b="1" dirty="0">
                <a:solidFill>
                  <a:schemeClr val="bg1"/>
                </a:solidFill>
              </a:rPr>
              <a:t>Democratic Disadvantage</a:t>
            </a:r>
          </a:p>
        </p:txBody>
      </p:sp>
      <p:sp>
        <p:nvSpPr>
          <p:cNvPr id="13" name="TextBox 12">
            <a:extLst>
              <a:ext uri="{FF2B5EF4-FFF2-40B4-BE49-F238E27FC236}">
                <a16:creationId xmlns:a16="http://schemas.microsoft.com/office/drawing/2014/main" id="{99973F1F-3EBF-004E-9779-865B7FBD5046}"/>
              </a:ext>
            </a:extLst>
          </p:cNvPr>
          <p:cNvSpPr txBox="1"/>
          <p:nvPr/>
        </p:nvSpPr>
        <p:spPr>
          <a:xfrm>
            <a:off x="5120641" y="2410634"/>
            <a:ext cx="3427388" cy="457238"/>
          </a:xfrm>
          <a:prstGeom prst="rect">
            <a:avLst/>
          </a:prstGeom>
          <a:solidFill>
            <a:srgbClr val="C00000"/>
          </a:solidFill>
          <a:ln>
            <a:noFill/>
          </a:ln>
        </p:spPr>
        <p:txBody>
          <a:bodyPr vert="horz" wrap="square" lIns="91440" tIns="45720" rIns="91440" bIns="45720" rtlCol="0">
            <a:noAutofit/>
          </a:bodyPr>
          <a:lstStyle/>
          <a:p>
            <a:pPr algn="ctr">
              <a:lnSpc>
                <a:spcPct val="110000"/>
              </a:lnSpc>
            </a:pPr>
            <a:r>
              <a:rPr lang="en-US" sz="2000" b="1" dirty="0">
                <a:solidFill>
                  <a:schemeClr val="bg1"/>
                </a:solidFill>
              </a:rPr>
              <a:t>Republican Disadvantage</a:t>
            </a:r>
          </a:p>
        </p:txBody>
      </p:sp>
      <p:sp>
        <p:nvSpPr>
          <p:cNvPr id="16" name="Content Placeholder 1">
            <a:extLst>
              <a:ext uri="{FF2B5EF4-FFF2-40B4-BE49-F238E27FC236}">
                <a16:creationId xmlns:a16="http://schemas.microsoft.com/office/drawing/2014/main" id="{B03DC35C-B26D-CD43-B2D3-E820F637F8DB}"/>
              </a:ext>
            </a:extLst>
          </p:cNvPr>
          <p:cNvSpPr txBox="1">
            <a:spLocks/>
          </p:cNvSpPr>
          <p:nvPr/>
        </p:nvSpPr>
        <p:spPr>
          <a:xfrm>
            <a:off x="4980790" y="3012395"/>
            <a:ext cx="4009465" cy="81019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Wingdings" pitchFamily="2" charset="2"/>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10000"/>
              </a:lnSpc>
            </a:pPr>
            <a:r>
              <a:rPr lang="en-US" altLang="en-US" sz="1800" dirty="0"/>
              <a:t>Mail delivery in rural counties can be slow and can cause ballots to arrive to officials too late to be counted.  Rural counties tend to lean Republican.  </a:t>
            </a:r>
            <a:r>
              <a:rPr lang="en-US" altLang="en-US" sz="1200" i="1" dirty="0"/>
              <a:t>(Study of 2020 Ohio primary: 1.7% mail ballots too late to be counted in large (predominantly Democratic) counties; 4.1% too late in rural (mostly Republican) counties.)</a:t>
            </a:r>
          </a:p>
          <a:p>
            <a:pPr algn="l">
              <a:lnSpc>
                <a:spcPct val="110000"/>
              </a:lnSpc>
            </a:pPr>
            <a:endParaRPr lang="en-US" altLang="en-US" sz="1800" dirty="0"/>
          </a:p>
          <a:p>
            <a:pPr marL="342900" indent="-342900" algn="l">
              <a:lnSpc>
                <a:spcPct val="110000"/>
              </a:lnSpc>
              <a:buFont typeface="Arial" panose="020B0604020202020204" pitchFamily="34" charset="0"/>
              <a:buChar char="•"/>
            </a:pPr>
            <a:endParaRPr lang="en-US" altLang="en-US" sz="1800" dirty="0"/>
          </a:p>
          <a:p>
            <a:pPr algn="l">
              <a:lnSpc>
                <a:spcPct val="110000"/>
              </a:lnSpc>
              <a:buFont typeface="Arial" panose="020B0604020202020204" pitchFamily="34" charset="0"/>
              <a:buChar char="•"/>
            </a:pPr>
            <a:endParaRPr lang="en-US" altLang="en-US" sz="1800" dirty="0"/>
          </a:p>
        </p:txBody>
      </p:sp>
    </p:spTree>
    <p:extLst>
      <p:ext uri="{BB962C8B-B14F-4D97-AF65-F5344CB8AC3E}">
        <p14:creationId xmlns:p14="http://schemas.microsoft.com/office/powerpoint/2010/main" val="378391777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 screenshot of a cell phone&#10;&#10;Description automatically generated">
            <a:extLst>
              <a:ext uri="{FF2B5EF4-FFF2-40B4-BE49-F238E27FC236}">
                <a16:creationId xmlns:a16="http://schemas.microsoft.com/office/drawing/2014/main" id="{08E0EBE3-FE50-E24A-93BD-52711B7D2096}"/>
              </a:ext>
            </a:extLst>
          </p:cNvPr>
          <p:cNvPicPr>
            <a:picLocks noChangeAspect="1"/>
          </p:cNvPicPr>
          <p:nvPr/>
        </p:nvPicPr>
        <p:blipFill>
          <a:blip r:embed="rId3"/>
          <a:stretch>
            <a:fillRect/>
          </a:stretch>
        </p:blipFill>
        <p:spPr>
          <a:xfrm>
            <a:off x="1496586" y="1973510"/>
            <a:ext cx="6561563" cy="3292348"/>
          </a:xfrm>
          <a:prstGeom prst="rect">
            <a:avLst/>
          </a:prstGeom>
          <a:noFill/>
          <a:ln>
            <a:solidFill>
              <a:schemeClr val="bg1">
                <a:lumMod val="85000"/>
              </a:schemeClr>
            </a:solidFill>
          </a:ln>
        </p:spPr>
      </p:pic>
      <p:sp>
        <p:nvSpPr>
          <p:cNvPr id="5" name="Rectangle 4">
            <a:extLst>
              <a:ext uri="{FF2B5EF4-FFF2-40B4-BE49-F238E27FC236}">
                <a16:creationId xmlns:a16="http://schemas.microsoft.com/office/drawing/2014/main" id="{C4A5B6E1-1812-AA4A-8300-F1597F162A9B}"/>
              </a:ext>
            </a:extLst>
          </p:cNvPr>
          <p:cNvSpPr/>
          <p:nvPr/>
        </p:nvSpPr>
        <p:spPr>
          <a:xfrm>
            <a:off x="0" y="0"/>
            <a:ext cx="9144000" cy="1805576"/>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2">
            <a:extLst>
              <a:ext uri="{FF2B5EF4-FFF2-40B4-BE49-F238E27FC236}">
                <a16:creationId xmlns:a16="http://schemas.microsoft.com/office/drawing/2014/main" id="{E37682D2-4898-1246-AFEB-56613BDB0ED0}"/>
              </a:ext>
            </a:extLst>
          </p:cNvPr>
          <p:cNvSpPr txBox="1">
            <a:spLocks noChangeArrowheads="1"/>
          </p:cNvSpPr>
          <p:nvPr/>
        </p:nvSpPr>
        <p:spPr>
          <a:xfrm>
            <a:off x="431372" y="333799"/>
            <a:ext cx="5915640"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altLang="en-US" sz="3600" b="1" dirty="0">
                <a:solidFill>
                  <a:srgbClr val="FFFF00"/>
                </a:solidFill>
                <a:latin typeface="+mn-lt"/>
                <a:ea typeface="+mn-ea"/>
                <a:cs typeface="+mn-cs"/>
              </a:rPr>
              <a:t>Who votes by mail?</a:t>
            </a:r>
          </a:p>
        </p:txBody>
      </p:sp>
      <p:sp>
        <p:nvSpPr>
          <p:cNvPr id="2" name="TextBox 1">
            <a:extLst>
              <a:ext uri="{FF2B5EF4-FFF2-40B4-BE49-F238E27FC236}">
                <a16:creationId xmlns:a16="http://schemas.microsoft.com/office/drawing/2014/main" id="{0D0EB0F8-0E03-6F46-9333-1FA5D8BB8C62}"/>
              </a:ext>
            </a:extLst>
          </p:cNvPr>
          <p:cNvSpPr txBox="1"/>
          <p:nvPr/>
        </p:nvSpPr>
        <p:spPr>
          <a:xfrm>
            <a:off x="7949901" y="6185647"/>
            <a:ext cx="598128" cy="338554"/>
          </a:xfrm>
          <a:prstGeom prst="rect">
            <a:avLst/>
          </a:prstGeom>
          <a:noFill/>
        </p:spPr>
        <p:txBody>
          <a:bodyPr wrap="square" rtlCol="0">
            <a:spAutoFit/>
          </a:bodyPr>
          <a:lstStyle/>
          <a:p>
            <a:pPr algn="r">
              <a:spcBef>
                <a:spcPts val="1200"/>
              </a:spcBef>
            </a:pPr>
            <a:fld id="{34841DDA-8148-5548-8B92-1F1E53B935D0}" type="slidenum">
              <a:rPr lang="en-US" sz="1600" smtClean="0"/>
              <a:t>44</a:t>
            </a:fld>
            <a:endParaRPr lang="en-US" sz="1600" dirty="0"/>
          </a:p>
        </p:txBody>
      </p:sp>
      <p:sp>
        <p:nvSpPr>
          <p:cNvPr id="4" name="Rectangle 3">
            <a:extLst>
              <a:ext uri="{FF2B5EF4-FFF2-40B4-BE49-F238E27FC236}">
                <a16:creationId xmlns:a16="http://schemas.microsoft.com/office/drawing/2014/main" id="{FEC93047-C4BB-044C-999D-3E98AB402C88}"/>
              </a:ext>
            </a:extLst>
          </p:cNvPr>
          <p:cNvSpPr/>
          <p:nvPr/>
        </p:nvSpPr>
        <p:spPr>
          <a:xfrm>
            <a:off x="3773759" y="6227253"/>
            <a:ext cx="4444692" cy="261610"/>
          </a:xfrm>
          <a:prstGeom prst="rect">
            <a:avLst/>
          </a:prstGeom>
        </p:spPr>
        <p:txBody>
          <a:bodyPr wrap="square">
            <a:spAutoFit/>
          </a:bodyPr>
          <a:lstStyle/>
          <a:p>
            <a:r>
              <a:rPr lang="en-US" sz="1100" dirty="0">
                <a:solidFill>
                  <a:schemeClr val="tx1">
                    <a:lumMod val="50000"/>
                    <a:lumOff val="50000"/>
                  </a:schemeClr>
                </a:solidFill>
                <a:latin typeface="Benton Sans"/>
              </a:rPr>
              <a:t>Kevin Morris, “Who Votes by Mail?”, Brennan Center, April 15, 2020</a:t>
            </a:r>
            <a:endParaRPr lang="en-US" sz="1100" b="0" i="0" u="none" strike="noStrike" dirty="0">
              <a:solidFill>
                <a:schemeClr val="tx1">
                  <a:lumMod val="50000"/>
                  <a:lumOff val="50000"/>
                </a:schemeClr>
              </a:solidFill>
              <a:effectLst/>
              <a:latin typeface="Benton Sans"/>
            </a:endParaRPr>
          </a:p>
        </p:txBody>
      </p:sp>
      <p:pic>
        <p:nvPicPr>
          <p:cNvPr id="9" name="Picture 8" descr="A close up of a sign&#10;&#10;Description automatically generated">
            <a:extLst>
              <a:ext uri="{FF2B5EF4-FFF2-40B4-BE49-F238E27FC236}">
                <a16:creationId xmlns:a16="http://schemas.microsoft.com/office/drawing/2014/main" id="{E7B9FCDB-2809-8244-B324-E4327E4DFDA9}"/>
              </a:ext>
            </a:extLst>
          </p:cNvPr>
          <p:cNvPicPr>
            <a:picLocks noChangeAspect="1"/>
          </p:cNvPicPr>
          <p:nvPr/>
        </p:nvPicPr>
        <p:blipFill>
          <a:blip r:embed="rId4"/>
          <a:stretch>
            <a:fillRect/>
          </a:stretch>
        </p:blipFill>
        <p:spPr>
          <a:xfrm>
            <a:off x="5999356" y="265407"/>
            <a:ext cx="2598234" cy="1943601"/>
          </a:xfrm>
          <a:prstGeom prst="rect">
            <a:avLst/>
          </a:prstGeom>
        </p:spPr>
      </p:pic>
      <p:sp>
        <p:nvSpPr>
          <p:cNvPr id="14" name="Oval 13">
            <a:extLst>
              <a:ext uri="{FF2B5EF4-FFF2-40B4-BE49-F238E27FC236}">
                <a16:creationId xmlns:a16="http://schemas.microsoft.com/office/drawing/2014/main" id="{D8641C12-A0A5-B745-A2F3-4DB24BFDA2A0}"/>
              </a:ext>
            </a:extLst>
          </p:cNvPr>
          <p:cNvSpPr/>
          <p:nvPr/>
        </p:nvSpPr>
        <p:spPr>
          <a:xfrm>
            <a:off x="1382751" y="3434576"/>
            <a:ext cx="6523464" cy="323385"/>
          </a:xfrm>
          <a:prstGeom prst="ellipse">
            <a:avLst/>
          </a:prstGeom>
          <a:noFill/>
          <a:ln w="19050">
            <a:solidFill>
              <a:srgbClr val="4E8DF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FF825FEF-B07E-C448-902A-4443EAC5A57E}"/>
              </a:ext>
            </a:extLst>
          </p:cNvPr>
          <p:cNvSpPr/>
          <p:nvPr/>
        </p:nvSpPr>
        <p:spPr>
          <a:xfrm>
            <a:off x="4610100" y="4646343"/>
            <a:ext cx="959934" cy="204438"/>
          </a:xfrm>
          <a:prstGeom prst="ellipse">
            <a:avLst/>
          </a:prstGeom>
          <a:noFill/>
          <a:ln w="19050">
            <a:solidFill>
              <a:srgbClr val="4E8DF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C5D884D-8848-134A-91AF-CD47B2ECD650}"/>
              </a:ext>
            </a:extLst>
          </p:cNvPr>
          <p:cNvSpPr/>
          <p:nvPr/>
        </p:nvSpPr>
        <p:spPr>
          <a:xfrm>
            <a:off x="1509132" y="3884342"/>
            <a:ext cx="4679795" cy="297365"/>
          </a:xfrm>
          <a:prstGeom prst="ellipse">
            <a:avLst/>
          </a:prstGeom>
          <a:noFill/>
          <a:ln w="19050">
            <a:solidFill>
              <a:srgbClr val="4E8DF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63E23263-5E1A-E840-BF24-8394CDD11D7C}"/>
              </a:ext>
            </a:extLst>
          </p:cNvPr>
          <p:cNvSpPr/>
          <p:nvPr/>
        </p:nvSpPr>
        <p:spPr>
          <a:xfrm>
            <a:off x="6055112" y="4137102"/>
            <a:ext cx="2074126" cy="234177"/>
          </a:xfrm>
          <a:prstGeom prst="ellipse">
            <a:avLst/>
          </a:prstGeom>
          <a:noFill/>
          <a:ln w="19050">
            <a:solidFill>
              <a:srgbClr val="4E8DF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CD7353BA-1652-3742-AA25-AE45DB067D9C}"/>
              </a:ext>
            </a:extLst>
          </p:cNvPr>
          <p:cNvSpPr txBox="1"/>
          <p:nvPr/>
        </p:nvSpPr>
        <p:spPr>
          <a:xfrm>
            <a:off x="1505414" y="5374888"/>
            <a:ext cx="6523464" cy="584775"/>
          </a:xfrm>
          <a:prstGeom prst="rect">
            <a:avLst/>
          </a:prstGeom>
          <a:solidFill>
            <a:srgbClr val="002060"/>
          </a:solidFill>
        </p:spPr>
        <p:txBody>
          <a:bodyPr wrap="square" rtlCol="0">
            <a:spAutoFit/>
          </a:bodyPr>
          <a:lstStyle/>
          <a:p>
            <a:pPr algn="ctr">
              <a:spcBef>
                <a:spcPts val="1200"/>
              </a:spcBef>
            </a:pPr>
            <a:r>
              <a:rPr lang="en-US" sz="1600" dirty="0">
                <a:solidFill>
                  <a:schemeClr val="bg1"/>
                </a:solidFill>
              </a:rPr>
              <a:t>In 2016, in these 7 no-excuse, battleground states: </a:t>
            </a:r>
            <a:br>
              <a:rPr lang="en-US" sz="1600" dirty="0">
                <a:solidFill>
                  <a:schemeClr val="bg1"/>
                </a:solidFill>
              </a:rPr>
            </a:br>
            <a:r>
              <a:rPr lang="en-US" sz="1600" b="1" i="1" dirty="0">
                <a:solidFill>
                  <a:schemeClr val="bg1"/>
                </a:solidFill>
              </a:rPr>
              <a:t>Older, mostly white voters</a:t>
            </a:r>
          </a:p>
        </p:txBody>
      </p:sp>
    </p:spTree>
    <p:extLst>
      <p:ext uri="{BB962C8B-B14F-4D97-AF65-F5344CB8AC3E}">
        <p14:creationId xmlns:p14="http://schemas.microsoft.com/office/powerpoint/2010/main" val="224510596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4A5B6E1-1812-AA4A-8300-F1597F162A9B}"/>
              </a:ext>
            </a:extLst>
          </p:cNvPr>
          <p:cNvSpPr/>
          <p:nvPr/>
        </p:nvSpPr>
        <p:spPr>
          <a:xfrm>
            <a:off x="0" y="-12046"/>
            <a:ext cx="9144000" cy="1805576"/>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00"/>
              </a:solidFill>
            </a:endParaRPr>
          </a:p>
        </p:txBody>
      </p:sp>
      <p:sp>
        <p:nvSpPr>
          <p:cNvPr id="10" name="Title 2">
            <a:extLst>
              <a:ext uri="{FF2B5EF4-FFF2-40B4-BE49-F238E27FC236}">
                <a16:creationId xmlns:a16="http://schemas.microsoft.com/office/drawing/2014/main" id="{E37682D2-4898-1246-AFEB-56613BDB0ED0}"/>
              </a:ext>
            </a:extLst>
          </p:cNvPr>
          <p:cNvSpPr txBox="1">
            <a:spLocks noChangeArrowheads="1"/>
          </p:cNvSpPr>
          <p:nvPr/>
        </p:nvSpPr>
        <p:spPr>
          <a:xfrm>
            <a:off x="431372" y="333799"/>
            <a:ext cx="8830962"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altLang="en-US" sz="1800" b="1" dirty="0">
                <a:solidFill>
                  <a:srgbClr val="FFFF00"/>
                </a:solidFill>
                <a:latin typeface="+mn-lt"/>
                <a:ea typeface="+mn-ea"/>
                <a:cs typeface="+mn-cs"/>
              </a:rPr>
              <a:t>The truth about voting by mail</a:t>
            </a:r>
            <a:br>
              <a:rPr lang="en-US" altLang="en-US" sz="4400" b="1" dirty="0">
                <a:solidFill>
                  <a:srgbClr val="FFFF00"/>
                </a:solidFill>
                <a:latin typeface="+mn-lt"/>
                <a:ea typeface="+mn-ea"/>
                <a:cs typeface="+mn-cs"/>
              </a:rPr>
            </a:br>
            <a:r>
              <a:rPr lang="en-US" altLang="en-US" sz="4400" b="1" dirty="0">
                <a:solidFill>
                  <a:srgbClr val="FFFF00"/>
                </a:solidFill>
                <a:latin typeface="+mn-lt"/>
                <a:ea typeface="+mn-ea"/>
                <a:cs typeface="+mn-cs"/>
              </a:rPr>
              <a:t>Resources</a:t>
            </a:r>
          </a:p>
        </p:txBody>
      </p:sp>
      <p:sp>
        <p:nvSpPr>
          <p:cNvPr id="17" name="Content Placeholder 1">
            <a:extLst>
              <a:ext uri="{FF2B5EF4-FFF2-40B4-BE49-F238E27FC236}">
                <a16:creationId xmlns:a16="http://schemas.microsoft.com/office/drawing/2014/main" id="{7E03E64A-D906-3B47-945A-BC493737C261}"/>
              </a:ext>
            </a:extLst>
          </p:cNvPr>
          <p:cNvSpPr txBox="1">
            <a:spLocks/>
          </p:cNvSpPr>
          <p:nvPr/>
        </p:nvSpPr>
        <p:spPr>
          <a:xfrm>
            <a:off x="392515" y="2139375"/>
            <a:ext cx="5404790" cy="81019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Wingdings" pitchFamily="2" charset="2"/>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10000"/>
              </a:lnSpc>
              <a:buFont typeface="Arial" panose="020B0604020202020204" pitchFamily="34" charset="0"/>
              <a:buChar char="•"/>
            </a:pPr>
            <a:endParaRPr lang="en-US" altLang="en-US" sz="2000" dirty="0"/>
          </a:p>
        </p:txBody>
      </p:sp>
      <p:sp>
        <p:nvSpPr>
          <p:cNvPr id="2" name="TextBox 1">
            <a:extLst>
              <a:ext uri="{FF2B5EF4-FFF2-40B4-BE49-F238E27FC236}">
                <a16:creationId xmlns:a16="http://schemas.microsoft.com/office/drawing/2014/main" id="{0D0EB0F8-0E03-6F46-9333-1FA5D8BB8C62}"/>
              </a:ext>
            </a:extLst>
          </p:cNvPr>
          <p:cNvSpPr txBox="1"/>
          <p:nvPr/>
        </p:nvSpPr>
        <p:spPr>
          <a:xfrm>
            <a:off x="7949901" y="6185647"/>
            <a:ext cx="598128" cy="338554"/>
          </a:xfrm>
          <a:prstGeom prst="rect">
            <a:avLst/>
          </a:prstGeom>
          <a:noFill/>
        </p:spPr>
        <p:txBody>
          <a:bodyPr wrap="square" rtlCol="0">
            <a:spAutoFit/>
          </a:bodyPr>
          <a:lstStyle/>
          <a:p>
            <a:pPr algn="r">
              <a:spcBef>
                <a:spcPts val="1200"/>
              </a:spcBef>
            </a:pPr>
            <a:fld id="{34841DDA-8148-5548-8B92-1F1E53B935D0}" type="slidenum">
              <a:rPr lang="en-US" sz="1600" smtClean="0"/>
              <a:t>45</a:t>
            </a:fld>
            <a:endParaRPr lang="en-US" sz="1600" dirty="0"/>
          </a:p>
        </p:txBody>
      </p:sp>
      <p:sp>
        <p:nvSpPr>
          <p:cNvPr id="3" name="TextBox 2">
            <a:extLst>
              <a:ext uri="{FF2B5EF4-FFF2-40B4-BE49-F238E27FC236}">
                <a16:creationId xmlns:a16="http://schemas.microsoft.com/office/drawing/2014/main" id="{C0305CBC-D774-644E-BCFB-2E361CCC3DC3}"/>
              </a:ext>
            </a:extLst>
          </p:cNvPr>
          <p:cNvSpPr txBox="1"/>
          <p:nvPr/>
        </p:nvSpPr>
        <p:spPr>
          <a:xfrm>
            <a:off x="1333948" y="2614108"/>
            <a:ext cx="0" cy="0"/>
          </a:xfrm>
          <a:prstGeom prst="rect">
            <a:avLst/>
          </a:prstGeom>
        </p:spPr>
        <p:txBody>
          <a:bodyPr vert="horz" wrap="none" lIns="91440" tIns="45720" rIns="91440" bIns="45720" rtlCol="0">
            <a:noAutofit/>
          </a:bodyPr>
          <a:lstStyle/>
          <a:p>
            <a:pPr algn="l">
              <a:lnSpc>
                <a:spcPct val="110000"/>
              </a:lnSpc>
            </a:pPr>
            <a:endParaRPr lang="en-US" sz="2000" dirty="0"/>
          </a:p>
        </p:txBody>
      </p:sp>
      <p:sp>
        <p:nvSpPr>
          <p:cNvPr id="15" name="Content Placeholder 1">
            <a:extLst>
              <a:ext uri="{FF2B5EF4-FFF2-40B4-BE49-F238E27FC236}">
                <a16:creationId xmlns:a16="http://schemas.microsoft.com/office/drawing/2014/main" id="{382F5141-37EC-3D4A-A173-F851B9CBA594}"/>
              </a:ext>
            </a:extLst>
          </p:cNvPr>
          <p:cNvSpPr txBox="1">
            <a:spLocks/>
          </p:cNvSpPr>
          <p:nvPr/>
        </p:nvSpPr>
        <p:spPr>
          <a:xfrm>
            <a:off x="718003" y="2139375"/>
            <a:ext cx="7830025" cy="81019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Wingdings" pitchFamily="2" charset="2"/>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lnSpc>
                <a:spcPct val="110000"/>
              </a:lnSpc>
              <a:buFont typeface="Arial" panose="020B0604020202020204" pitchFamily="34" charset="0"/>
              <a:buChar char="•"/>
            </a:pPr>
            <a:r>
              <a:rPr lang="en-US" altLang="en-US" sz="2000" dirty="0"/>
              <a:t>Brennan Center</a:t>
            </a:r>
          </a:p>
          <a:p>
            <a:pPr marL="342900" indent="-342900" algn="l">
              <a:lnSpc>
                <a:spcPct val="110000"/>
              </a:lnSpc>
              <a:buFont typeface="Arial" panose="020B0604020202020204" pitchFamily="34" charset="0"/>
              <a:buChar char="•"/>
            </a:pPr>
            <a:r>
              <a:rPr lang="en-US" altLang="en-US" sz="2000" dirty="0"/>
              <a:t>Michael Wines, “Which Party Would Benefit Most from Voting by Mail?  It’s Complicated.,” </a:t>
            </a:r>
            <a:r>
              <a:rPr lang="en-US" altLang="en-US" sz="2000" i="1" dirty="0"/>
              <a:t>New York Times, </a:t>
            </a:r>
            <a:r>
              <a:rPr lang="en-US" altLang="en-US" sz="2000" dirty="0"/>
              <a:t>May 25, 2020. </a:t>
            </a:r>
            <a:r>
              <a:rPr lang="en-US" altLang="en-US" sz="1400" dirty="0">
                <a:hlinkClick r:id="rId3"/>
              </a:rPr>
              <a:t>https://www.nytimes.com/2020/05/25/us/vote-by-mail-coronavirus.html</a:t>
            </a:r>
            <a:endParaRPr lang="en-US" altLang="en-US" sz="1400" dirty="0"/>
          </a:p>
          <a:p>
            <a:pPr marL="342900" indent="-342900" algn="l">
              <a:lnSpc>
                <a:spcPct val="110000"/>
              </a:lnSpc>
              <a:buFont typeface="Arial" panose="020B0604020202020204" pitchFamily="34" charset="0"/>
              <a:buChar char="•"/>
            </a:pPr>
            <a:r>
              <a:rPr lang="en-US" altLang="en-US" sz="1400" dirty="0"/>
              <a:t>Daniel Thompson, Jennifer Wu, Jesse Yoder, and Andrew Hall, “Universal vote-by-mail has no impact on partisan turnout or vote share,” Proceedings of the National Academy of Sciences of the USA, June 23, 2020</a:t>
            </a:r>
          </a:p>
          <a:p>
            <a:pPr algn="l">
              <a:lnSpc>
                <a:spcPct val="110000"/>
              </a:lnSpc>
            </a:pPr>
            <a:endParaRPr lang="en-US" altLang="en-US" sz="2000" dirty="0"/>
          </a:p>
          <a:p>
            <a:pPr marL="342900" indent="-342900" algn="l">
              <a:lnSpc>
                <a:spcPct val="110000"/>
              </a:lnSpc>
              <a:buFont typeface="Arial" panose="020B0604020202020204" pitchFamily="34" charset="0"/>
              <a:buChar char="•"/>
            </a:pPr>
            <a:endParaRPr lang="en-US" altLang="en-US" sz="2000" dirty="0"/>
          </a:p>
          <a:p>
            <a:pPr algn="l">
              <a:lnSpc>
                <a:spcPct val="110000"/>
              </a:lnSpc>
              <a:buFont typeface="Arial" panose="020B0604020202020204" pitchFamily="34" charset="0"/>
              <a:buChar char="•"/>
            </a:pPr>
            <a:endParaRPr lang="en-US" altLang="en-US" sz="2000" dirty="0"/>
          </a:p>
        </p:txBody>
      </p:sp>
    </p:spTree>
    <p:extLst>
      <p:ext uri="{BB962C8B-B14F-4D97-AF65-F5344CB8AC3E}">
        <p14:creationId xmlns:p14="http://schemas.microsoft.com/office/powerpoint/2010/main" val="16190321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299A50FD-F02F-2340-BC8E-1FF6C7905ACE}"/>
              </a:ext>
            </a:extLst>
          </p:cNvPr>
          <p:cNvSpPr/>
          <p:nvPr/>
        </p:nvSpPr>
        <p:spPr>
          <a:xfrm>
            <a:off x="4506686" y="1881974"/>
            <a:ext cx="4359607" cy="3658855"/>
          </a:xfrm>
          <a:prstGeom prst="rect">
            <a:avLst/>
          </a:prstGeom>
          <a:solidFill>
            <a:schemeClr val="bg2"/>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E79A63B5-D6C7-794F-84FC-23E322B96532}"/>
              </a:ext>
            </a:extLst>
          </p:cNvPr>
          <p:cNvSpPr/>
          <p:nvPr/>
        </p:nvSpPr>
        <p:spPr>
          <a:xfrm>
            <a:off x="265679" y="1916482"/>
            <a:ext cx="3925321" cy="3635232"/>
          </a:xfrm>
          <a:prstGeom prst="rect">
            <a:avLst/>
          </a:prstGeom>
          <a:solidFill>
            <a:schemeClr val="bg2"/>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C4A5B6E1-1812-AA4A-8300-F1597F162A9B}"/>
              </a:ext>
            </a:extLst>
          </p:cNvPr>
          <p:cNvSpPr/>
          <p:nvPr/>
        </p:nvSpPr>
        <p:spPr>
          <a:xfrm>
            <a:off x="0" y="0"/>
            <a:ext cx="9144000" cy="1448656"/>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itle 2">
            <a:extLst>
              <a:ext uri="{FF2B5EF4-FFF2-40B4-BE49-F238E27FC236}">
                <a16:creationId xmlns:a16="http://schemas.microsoft.com/office/drawing/2014/main" id="{E37682D2-4898-1246-AFEB-56613BDB0ED0}"/>
              </a:ext>
            </a:extLst>
          </p:cNvPr>
          <p:cNvSpPr txBox="1">
            <a:spLocks noChangeArrowheads="1"/>
          </p:cNvSpPr>
          <p:nvPr/>
        </p:nvSpPr>
        <p:spPr>
          <a:xfrm>
            <a:off x="406400" y="205811"/>
            <a:ext cx="5743244"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30000"/>
              </a:lnSpc>
            </a:pPr>
            <a:r>
              <a:rPr lang="en-US" altLang="en-US" sz="4000" b="1" dirty="0">
                <a:solidFill>
                  <a:srgbClr val="FFFF00"/>
                </a:solidFill>
                <a:latin typeface="+mn-lt"/>
              </a:rPr>
              <a:t>How it will work</a:t>
            </a:r>
          </a:p>
        </p:txBody>
      </p:sp>
      <p:sp>
        <p:nvSpPr>
          <p:cNvPr id="8" name="TextBox 7">
            <a:extLst>
              <a:ext uri="{FF2B5EF4-FFF2-40B4-BE49-F238E27FC236}">
                <a16:creationId xmlns:a16="http://schemas.microsoft.com/office/drawing/2014/main" id="{8C3226F2-0C2A-7843-906A-67F0AFF22B03}"/>
              </a:ext>
            </a:extLst>
          </p:cNvPr>
          <p:cNvSpPr txBox="1"/>
          <p:nvPr/>
        </p:nvSpPr>
        <p:spPr>
          <a:xfrm>
            <a:off x="4610100" y="2737174"/>
            <a:ext cx="4208780" cy="1969770"/>
          </a:xfrm>
          <a:prstGeom prst="rect">
            <a:avLst/>
          </a:prstGeom>
          <a:noFill/>
        </p:spPr>
        <p:txBody>
          <a:bodyPr wrap="square" rtlCol="0">
            <a:spAutoFit/>
          </a:bodyPr>
          <a:lstStyle/>
          <a:p>
            <a:pPr marL="228600" indent="-228600">
              <a:spcBef>
                <a:spcPts val="1200"/>
              </a:spcBef>
              <a:buFont typeface="Arial" panose="020B0604020202020204" pitchFamily="34" charset="0"/>
              <a:buChar char="•"/>
            </a:pPr>
            <a:r>
              <a:rPr lang="en-US" dirty="0"/>
              <a:t>Mail-in ballots mailed </a:t>
            </a:r>
            <a:r>
              <a:rPr lang="en-US" u="sng" dirty="0"/>
              <a:t>automatically</a:t>
            </a:r>
            <a:r>
              <a:rPr lang="en-US" dirty="0"/>
              <a:t> to active, registered voters </a:t>
            </a:r>
            <a:r>
              <a:rPr lang="en-US" sz="1200" i="1" dirty="0"/>
              <a:t>(By October 5)</a:t>
            </a:r>
          </a:p>
          <a:p>
            <a:pPr marL="228600" indent="-228600">
              <a:spcBef>
                <a:spcPts val="1200"/>
              </a:spcBef>
              <a:buFont typeface="Arial" panose="020B0604020202020204" pitchFamily="34" charset="0"/>
              <a:buChar char="•"/>
            </a:pPr>
            <a:r>
              <a:rPr lang="en-US" dirty="0"/>
              <a:t>4 ways to return ballots</a:t>
            </a:r>
          </a:p>
          <a:p>
            <a:pPr marL="685800" lvl="2" indent="-228600">
              <a:spcBef>
                <a:spcPts val="300"/>
              </a:spcBef>
              <a:buFont typeface="Arial" panose="020B0604020202020204" pitchFamily="34" charset="0"/>
              <a:buChar char="•"/>
            </a:pPr>
            <a:r>
              <a:rPr lang="en-US" sz="1200" dirty="0"/>
              <a:t>Secure drop boxes* </a:t>
            </a:r>
          </a:p>
          <a:p>
            <a:pPr marL="685800" lvl="2" indent="-228600">
              <a:spcBef>
                <a:spcPts val="300"/>
              </a:spcBef>
              <a:buFont typeface="Arial" panose="020B0604020202020204" pitchFamily="34" charset="0"/>
              <a:buChar char="•"/>
            </a:pPr>
            <a:r>
              <a:rPr lang="en-US" sz="1200" dirty="0"/>
              <a:t>USPS (</a:t>
            </a:r>
            <a:r>
              <a:rPr lang="en-US" sz="1200" i="1" dirty="0"/>
              <a:t>Postage pre-paid) </a:t>
            </a:r>
          </a:p>
          <a:p>
            <a:pPr marL="685800" lvl="2" indent="-228600">
              <a:spcBef>
                <a:spcPts val="300"/>
              </a:spcBef>
              <a:buFont typeface="Arial" panose="020B0604020202020204" pitchFamily="34" charset="0"/>
              <a:buChar char="•"/>
            </a:pPr>
            <a:r>
              <a:rPr lang="en-US" sz="1200" dirty="0"/>
              <a:t>Polling sites Election Day*</a:t>
            </a:r>
          </a:p>
          <a:p>
            <a:pPr marL="685800" lvl="2" indent="-228600">
              <a:spcBef>
                <a:spcPts val="300"/>
              </a:spcBef>
              <a:buFont typeface="Arial" panose="020B0604020202020204" pitchFamily="34" charset="0"/>
              <a:buChar char="•"/>
            </a:pPr>
            <a:r>
              <a:rPr lang="en-US" sz="1200" dirty="0"/>
              <a:t>Board of Elections offices**</a:t>
            </a:r>
          </a:p>
        </p:txBody>
      </p:sp>
      <p:sp>
        <p:nvSpPr>
          <p:cNvPr id="4" name="TextBox 3">
            <a:extLst>
              <a:ext uri="{FF2B5EF4-FFF2-40B4-BE49-F238E27FC236}">
                <a16:creationId xmlns:a16="http://schemas.microsoft.com/office/drawing/2014/main" id="{75D2F7D0-9EEC-124C-957F-63237C900B0B}"/>
              </a:ext>
            </a:extLst>
          </p:cNvPr>
          <p:cNvSpPr txBox="1"/>
          <p:nvPr/>
        </p:nvSpPr>
        <p:spPr>
          <a:xfrm>
            <a:off x="827948" y="2103122"/>
            <a:ext cx="2423134" cy="584775"/>
          </a:xfrm>
          <a:prstGeom prst="rect">
            <a:avLst/>
          </a:prstGeom>
          <a:noFill/>
        </p:spPr>
        <p:txBody>
          <a:bodyPr wrap="square" rtlCol="0">
            <a:spAutoFit/>
          </a:bodyPr>
          <a:lstStyle/>
          <a:p>
            <a:pPr lvl="0" algn="ctr"/>
            <a:r>
              <a:rPr lang="en-US" sz="3200" b="1" dirty="0">
                <a:solidFill>
                  <a:prstClr val="black"/>
                </a:solidFill>
              </a:rPr>
              <a:t>In Person</a:t>
            </a:r>
            <a:r>
              <a:rPr lang="en-US" sz="3200" dirty="0">
                <a:solidFill>
                  <a:prstClr val="black"/>
                </a:solidFill>
              </a:rPr>
              <a:t> </a:t>
            </a:r>
            <a:endParaRPr lang="en-US" sz="3200" b="1" dirty="0">
              <a:solidFill>
                <a:srgbClr val="FF0000"/>
              </a:solidFill>
            </a:endParaRPr>
          </a:p>
        </p:txBody>
      </p:sp>
      <p:sp>
        <p:nvSpPr>
          <p:cNvPr id="3" name="Footer Placeholder 2">
            <a:extLst>
              <a:ext uri="{FF2B5EF4-FFF2-40B4-BE49-F238E27FC236}">
                <a16:creationId xmlns:a16="http://schemas.microsoft.com/office/drawing/2014/main" id="{4658FA02-E2E5-124C-92DC-7FABD4443F9E}"/>
              </a:ext>
            </a:extLst>
          </p:cNvPr>
          <p:cNvSpPr>
            <a:spLocks noGrp="1"/>
          </p:cNvSpPr>
          <p:nvPr>
            <p:ph type="ftr" sz="quarter" idx="11"/>
          </p:nvPr>
        </p:nvSpPr>
        <p:spPr>
          <a:xfrm>
            <a:off x="5372100" y="6033933"/>
            <a:ext cx="3086100"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F47C82CB-FACA-FF4D-BCD3-D18434957AF0}" type="slidenum">
              <a:rPr lang="en-US" smtClean="0"/>
              <a:pPr algn="r"/>
              <a:t>5</a:t>
            </a:fld>
            <a:endParaRPr lang="en-US" dirty="0"/>
          </a:p>
        </p:txBody>
      </p:sp>
      <p:sp>
        <p:nvSpPr>
          <p:cNvPr id="2" name="Notched Right Arrow 1">
            <a:extLst>
              <a:ext uri="{FF2B5EF4-FFF2-40B4-BE49-F238E27FC236}">
                <a16:creationId xmlns:a16="http://schemas.microsoft.com/office/drawing/2014/main" id="{286821D1-BD6A-B543-A7EF-9D28771855C5}"/>
              </a:ext>
            </a:extLst>
          </p:cNvPr>
          <p:cNvSpPr/>
          <p:nvPr/>
        </p:nvSpPr>
        <p:spPr>
          <a:xfrm rot="3148037">
            <a:off x="4644500" y="444354"/>
            <a:ext cx="1958878" cy="1811392"/>
          </a:xfrm>
          <a:prstGeom prst="notched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5D2330F7-CAEB-B54E-AB5F-EE9DFE206D55}"/>
              </a:ext>
            </a:extLst>
          </p:cNvPr>
          <p:cNvSpPr txBox="1"/>
          <p:nvPr/>
        </p:nvSpPr>
        <p:spPr>
          <a:xfrm rot="19385178">
            <a:off x="4750750" y="1341334"/>
            <a:ext cx="1945476" cy="338554"/>
          </a:xfrm>
          <a:prstGeom prst="rect">
            <a:avLst/>
          </a:prstGeom>
          <a:noFill/>
        </p:spPr>
        <p:txBody>
          <a:bodyPr wrap="square" rtlCol="0">
            <a:spAutoFit/>
          </a:bodyPr>
          <a:lstStyle/>
          <a:p>
            <a:pPr algn="ctr">
              <a:spcBef>
                <a:spcPts val="1200"/>
              </a:spcBef>
            </a:pPr>
            <a:r>
              <a:rPr lang="en-US" sz="1600" b="1" dirty="0"/>
              <a:t>RECOMMENDED</a:t>
            </a:r>
          </a:p>
        </p:txBody>
      </p:sp>
      <p:sp>
        <p:nvSpPr>
          <p:cNvPr id="13" name="TextBox 12">
            <a:extLst>
              <a:ext uri="{FF2B5EF4-FFF2-40B4-BE49-F238E27FC236}">
                <a16:creationId xmlns:a16="http://schemas.microsoft.com/office/drawing/2014/main" id="{07A5D0D7-7E76-FC4C-B830-12FFD2AC3EA6}"/>
              </a:ext>
            </a:extLst>
          </p:cNvPr>
          <p:cNvSpPr txBox="1"/>
          <p:nvPr/>
        </p:nvSpPr>
        <p:spPr>
          <a:xfrm>
            <a:off x="417656" y="2714245"/>
            <a:ext cx="3694483" cy="2262158"/>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US" dirty="0"/>
              <a:t>Fewer polling places*</a:t>
            </a:r>
            <a:br>
              <a:rPr lang="en-US" dirty="0"/>
            </a:br>
            <a:r>
              <a:rPr lang="en-US" sz="1200" dirty="0"/>
              <a:t>50% of normal count county wide; at least one per municipality</a:t>
            </a:r>
          </a:p>
          <a:p>
            <a:pPr marL="285750" indent="-285750">
              <a:spcBef>
                <a:spcPts val="600"/>
              </a:spcBef>
              <a:buFont typeface="Arial" panose="020B0604020202020204" pitchFamily="34" charset="0"/>
              <a:buChar char="•"/>
            </a:pPr>
            <a:r>
              <a:rPr lang="en-US" dirty="0"/>
              <a:t>Paper (provisional) ballots</a:t>
            </a:r>
            <a:br>
              <a:rPr lang="en-US" dirty="0"/>
            </a:br>
            <a:r>
              <a:rPr lang="en-US" sz="1200" dirty="0"/>
              <a:t>Machine for voters with disabilities </a:t>
            </a:r>
          </a:p>
          <a:p>
            <a:pPr marL="285750" indent="-285750">
              <a:spcBef>
                <a:spcPts val="600"/>
              </a:spcBef>
              <a:buFont typeface="Arial" panose="020B0604020202020204" pitchFamily="34" charset="0"/>
              <a:buChar char="•"/>
            </a:pPr>
            <a:r>
              <a:rPr lang="en-US" u="sng" dirty="0">
                <a:solidFill>
                  <a:prstClr val="black"/>
                </a:solidFill>
              </a:rPr>
              <a:t>YOUR OWN </a:t>
            </a:r>
            <a:r>
              <a:rPr lang="en-US" dirty="0">
                <a:solidFill>
                  <a:prstClr val="black"/>
                </a:solidFill>
              </a:rPr>
              <a:t>Vote-by-mail ballot drop-off</a:t>
            </a:r>
          </a:p>
          <a:p>
            <a:pPr marL="285750" indent="-285750">
              <a:spcBef>
                <a:spcPts val="600"/>
              </a:spcBef>
              <a:buFont typeface="Arial" panose="020B0604020202020204" pitchFamily="34" charset="0"/>
              <a:buChar char="•"/>
            </a:pPr>
            <a:r>
              <a:rPr lang="en-US" dirty="0">
                <a:solidFill>
                  <a:prstClr val="black"/>
                </a:solidFill>
              </a:rPr>
              <a:t>All standard Covid-19 precautions</a:t>
            </a:r>
            <a:endParaRPr lang="en-US" dirty="0"/>
          </a:p>
        </p:txBody>
      </p:sp>
      <p:sp>
        <p:nvSpPr>
          <p:cNvPr id="11" name="TextBox 10">
            <a:extLst>
              <a:ext uri="{FF2B5EF4-FFF2-40B4-BE49-F238E27FC236}">
                <a16:creationId xmlns:a16="http://schemas.microsoft.com/office/drawing/2014/main" id="{1338DB11-5D69-6A44-8F25-2E25E1319DFA}"/>
              </a:ext>
            </a:extLst>
          </p:cNvPr>
          <p:cNvSpPr txBox="1"/>
          <p:nvPr/>
        </p:nvSpPr>
        <p:spPr>
          <a:xfrm>
            <a:off x="4065021" y="2092236"/>
            <a:ext cx="5264036" cy="584775"/>
          </a:xfrm>
          <a:prstGeom prst="rect">
            <a:avLst/>
          </a:prstGeom>
          <a:noFill/>
        </p:spPr>
        <p:txBody>
          <a:bodyPr wrap="square" rtlCol="0">
            <a:spAutoFit/>
          </a:bodyPr>
          <a:lstStyle/>
          <a:p>
            <a:pPr lvl="0" algn="ctr"/>
            <a:r>
              <a:rPr lang="en-US" sz="3200" b="1" dirty="0">
                <a:solidFill>
                  <a:prstClr val="black"/>
                </a:solidFill>
              </a:rPr>
              <a:t>By Vote-by-Mail Ballot</a:t>
            </a:r>
            <a:endParaRPr lang="en-US" sz="2800" dirty="0">
              <a:solidFill>
                <a:prstClr val="black"/>
              </a:solidFill>
            </a:endParaRPr>
          </a:p>
        </p:txBody>
      </p:sp>
      <p:sp>
        <p:nvSpPr>
          <p:cNvPr id="19" name="TextBox 18">
            <a:extLst>
              <a:ext uri="{FF2B5EF4-FFF2-40B4-BE49-F238E27FC236}">
                <a16:creationId xmlns:a16="http://schemas.microsoft.com/office/drawing/2014/main" id="{7CA0E6A6-E550-0E48-88C5-5F7C66CE8AAF}"/>
              </a:ext>
            </a:extLst>
          </p:cNvPr>
          <p:cNvSpPr txBox="1"/>
          <p:nvPr/>
        </p:nvSpPr>
        <p:spPr>
          <a:xfrm>
            <a:off x="405052" y="239869"/>
            <a:ext cx="3841451" cy="461665"/>
          </a:xfrm>
          <a:prstGeom prst="rect">
            <a:avLst/>
          </a:prstGeom>
          <a:noFill/>
        </p:spPr>
        <p:txBody>
          <a:bodyPr wrap="square" rtlCol="0">
            <a:spAutoFit/>
          </a:bodyPr>
          <a:lstStyle/>
          <a:p>
            <a:pPr lvl="0"/>
            <a:r>
              <a:rPr lang="en-US" sz="2400" b="1" dirty="0">
                <a:solidFill>
                  <a:srgbClr val="FF0000"/>
                </a:solidFill>
              </a:rPr>
              <a:t>2020 General Election</a:t>
            </a:r>
            <a:endParaRPr lang="en-US" sz="3200" b="1" dirty="0">
              <a:solidFill>
                <a:srgbClr val="FF0000"/>
              </a:solidFill>
            </a:endParaRPr>
          </a:p>
        </p:txBody>
      </p:sp>
      <p:sp>
        <p:nvSpPr>
          <p:cNvPr id="7" name="TextBox 6">
            <a:extLst>
              <a:ext uri="{FF2B5EF4-FFF2-40B4-BE49-F238E27FC236}">
                <a16:creationId xmlns:a16="http://schemas.microsoft.com/office/drawing/2014/main" id="{ED0E931F-C0B5-4E4E-887A-E7C9CE7FCF37}"/>
              </a:ext>
            </a:extLst>
          </p:cNvPr>
          <p:cNvSpPr txBox="1"/>
          <p:nvPr/>
        </p:nvSpPr>
        <p:spPr>
          <a:xfrm>
            <a:off x="2427913" y="5902100"/>
            <a:ext cx="5505852" cy="646331"/>
          </a:xfrm>
          <a:prstGeom prst="rect">
            <a:avLst/>
          </a:prstGeom>
          <a:noFill/>
        </p:spPr>
        <p:txBody>
          <a:bodyPr wrap="square" rtlCol="0">
            <a:spAutoFit/>
          </a:bodyPr>
          <a:lstStyle/>
          <a:p>
            <a:pPr marL="9525" algn="l"/>
            <a:r>
              <a:rPr lang="en-US" sz="1200" i="1" dirty="0"/>
              <a:t>*    Voters will be sent poll locations in separate mailing (</a:t>
            </a:r>
            <a:r>
              <a:rPr lang="en-US" sz="1200" i="1"/>
              <a:t>sent 10/23</a:t>
            </a:r>
            <a:r>
              <a:rPr lang="en-US" sz="1200" i="1" dirty="0"/>
              <a:t>)</a:t>
            </a:r>
          </a:p>
          <a:p>
            <a:pPr marL="9525"/>
            <a:r>
              <a:rPr lang="en-US" sz="1200" i="1" dirty="0"/>
              <a:t>**  In person to 300 Halls Mill Rd., Freehold</a:t>
            </a:r>
          </a:p>
          <a:p>
            <a:pPr marL="9525" algn="l"/>
            <a:r>
              <a:rPr lang="en-US" sz="1200" i="1" dirty="0"/>
              <a:t> </a:t>
            </a:r>
          </a:p>
        </p:txBody>
      </p:sp>
    </p:spTree>
    <p:extLst>
      <p:ext uri="{BB962C8B-B14F-4D97-AF65-F5344CB8AC3E}">
        <p14:creationId xmlns:p14="http://schemas.microsoft.com/office/powerpoint/2010/main" val="3784739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8" grpId="0"/>
      <p:bldP spid="2" grpId="0" animBg="1"/>
      <p:bldP spid="6"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4A5B6E1-1812-AA4A-8300-F1597F162A9B}"/>
              </a:ext>
            </a:extLst>
          </p:cNvPr>
          <p:cNvSpPr/>
          <p:nvPr/>
        </p:nvSpPr>
        <p:spPr>
          <a:xfrm>
            <a:off x="0" y="0"/>
            <a:ext cx="9144000" cy="186999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p>
        </p:txBody>
      </p:sp>
      <p:sp>
        <p:nvSpPr>
          <p:cNvPr id="10" name="Title 2">
            <a:extLst>
              <a:ext uri="{FF2B5EF4-FFF2-40B4-BE49-F238E27FC236}">
                <a16:creationId xmlns:a16="http://schemas.microsoft.com/office/drawing/2014/main" id="{E37682D2-4898-1246-AFEB-56613BDB0ED0}"/>
              </a:ext>
            </a:extLst>
          </p:cNvPr>
          <p:cNvSpPr txBox="1">
            <a:spLocks noChangeArrowheads="1"/>
          </p:cNvSpPr>
          <p:nvPr/>
        </p:nvSpPr>
        <p:spPr>
          <a:xfrm>
            <a:off x="482372" y="299033"/>
            <a:ext cx="7401788"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lvl="0" algn="l" defTabSz="457200">
              <a:lnSpc>
                <a:spcPct val="100000"/>
              </a:lnSpc>
              <a:spcBef>
                <a:spcPts val="0"/>
              </a:spcBef>
            </a:pPr>
            <a:r>
              <a:rPr lang="en-US" sz="4800" b="1" dirty="0">
                <a:solidFill>
                  <a:srgbClr val="FFFF00"/>
                </a:solidFill>
                <a:latin typeface="+mn-lt"/>
                <a:ea typeface="+mn-ea"/>
                <a:cs typeface="+mn-cs"/>
              </a:rPr>
              <a:t>The safest way to proceed</a:t>
            </a:r>
          </a:p>
        </p:txBody>
      </p:sp>
      <p:graphicFrame>
        <p:nvGraphicFramePr>
          <p:cNvPr id="11" name="Content Placeholder 1">
            <a:extLst>
              <a:ext uri="{FF2B5EF4-FFF2-40B4-BE49-F238E27FC236}">
                <a16:creationId xmlns:a16="http://schemas.microsoft.com/office/drawing/2014/main" id="{A093EB9B-A5CA-EB43-83CB-D327F6311F46}"/>
              </a:ext>
            </a:extLst>
          </p:cNvPr>
          <p:cNvGraphicFramePr>
            <a:graphicFrameLocks/>
          </p:cNvGraphicFramePr>
          <p:nvPr/>
        </p:nvGraphicFramePr>
        <p:xfrm>
          <a:off x="945891" y="2102346"/>
          <a:ext cx="7794133" cy="43525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a:extLst>
              <a:ext uri="{FF2B5EF4-FFF2-40B4-BE49-F238E27FC236}">
                <a16:creationId xmlns:a16="http://schemas.microsoft.com/office/drawing/2014/main" id="{D1A149BA-9E75-EF45-90C5-8349A8E6289F}"/>
              </a:ext>
            </a:extLst>
          </p:cNvPr>
          <p:cNvSpPr txBox="1"/>
          <p:nvPr/>
        </p:nvSpPr>
        <p:spPr>
          <a:xfrm>
            <a:off x="797058" y="2979575"/>
            <a:ext cx="631798" cy="923330"/>
          </a:xfrm>
          <a:prstGeom prst="rect">
            <a:avLst/>
          </a:prstGeom>
          <a:solidFill>
            <a:srgbClr val="C00000"/>
          </a:solidFill>
        </p:spPr>
        <p:txBody>
          <a:bodyPr wrap="square" rtlCol="0">
            <a:spAutoFit/>
          </a:bodyPr>
          <a:lstStyle/>
          <a:p>
            <a:pPr algn="ctr"/>
            <a:r>
              <a:rPr lang="en-US" sz="5400" dirty="0">
                <a:solidFill>
                  <a:schemeClr val="bg1"/>
                </a:solidFill>
              </a:rPr>
              <a:t>1</a:t>
            </a:r>
          </a:p>
        </p:txBody>
      </p:sp>
      <p:sp>
        <p:nvSpPr>
          <p:cNvPr id="6" name="TextBox 5">
            <a:extLst>
              <a:ext uri="{FF2B5EF4-FFF2-40B4-BE49-F238E27FC236}">
                <a16:creationId xmlns:a16="http://schemas.microsoft.com/office/drawing/2014/main" id="{C9E62050-2DE7-8B44-9469-2257E26FE26C}"/>
              </a:ext>
            </a:extLst>
          </p:cNvPr>
          <p:cNvSpPr txBox="1"/>
          <p:nvPr/>
        </p:nvSpPr>
        <p:spPr>
          <a:xfrm>
            <a:off x="3525180" y="2979575"/>
            <a:ext cx="631798" cy="923330"/>
          </a:xfrm>
          <a:prstGeom prst="rect">
            <a:avLst/>
          </a:prstGeom>
          <a:solidFill>
            <a:srgbClr val="C00000"/>
          </a:solidFill>
        </p:spPr>
        <p:txBody>
          <a:bodyPr wrap="square" rtlCol="0">
            <a:spAutoFit/>
          </a:bodyPr>
          <a:lstStyle/>
          <a:p>
            <a:pPr algn="ctr"/>
            <a:r>
              <a:rPr lang="en-US" sz="5400" dirty="0">
                <a:solidFill>
                  <a:schemeClr val="bg1"/>
                </a:solidFill>
              </a:rPr>
              <a:t>2</a:t>
            </a:r>
          </a:p>
        </p:txBody>
      </p:sp>
      <p:sp>
        <p:nvSpPr>
          <p:cNvPr id="7" name="TextBox 6">
            <a:extLst>
              <a:ext uri="{FF2B5EF4-FFF2-40B4-BE49-F238E27FC236}">
                <a16:creationId xmlns:a16="http://schemas.microsoft.com/office/drawing/2014/main" id="{3187DE27-01A1-B846-821D-D395EB2EA5F9}"/>
              </a:ext>
            </a:extLst>
          </p:cNvPr>
          <p:cNvSpPr txBox="1"/>
          <p:nvPr/>
        </p:nvSpPr>
        <p:spPr>
          <a:xfrm>
            <a:off x="5878087" y="2979575"/>
            <a:ext cx="631798" cy="923330"/>
          </a:xfrm>
          <a:prstGeom prst="rect">
            <a:avLst/>
          </a:prstGeom>
          <a:solidFill>
            <a:srgbClr val="C00000"/>
          </a:solidFill>
        </p:spPr>
        <p:txBody>
          <a:bodyPr wrap="square" rtlCol="0">
            <a:spAutoFit/>
          </a:bodyPr>
          <a:lstStyle/>
          <a:p>
            <a:pPr algn="ctr"/>
            <a:r>
              <a:rPr lang="en-US" sz="5400" dirty="0">
                <a:solidFill>
                  <a:schemeClr val="bg1"/>
                </a:solidFill>
              </a:rPr>
              <a:t>3</a:t>
            </a:r>
          </a:p>
        </p:txBody>
      </p:sp>
      <p:sp>
        <p:nvSpPr>
          <p:cNvPr id="3" name="TextBox 2">
            <a:extLst>
              <a:ext uri="{FF2B5EF4-FFF2-40B4-BE49-F238E27FC236}">
                <a16:creationId xmlns:a16="http://schemas.microsoft.com/office/drawing/2014/main" id="{EF661159-F328-B54A-AE04-82C1AA92CF54}"/>
              </a:ext>
            </a:extLst>
          </p:cNvPr>
          <p:cNvSpPr txBox="1"/>
          <p:nvPr/>
        </p:nvSpPr>
        <p:spPr>
          <a:xfrm>
            <a:off x="6774635" y="6181344"/>
            <a:ext cx="1850315" cy="338554"/>
          </a:xfrm>
          <a:prstGeom prst="rect">
            <a:avLst/>
          </a:prstGeom>
          <a:noFill/>
        </p:spPr>
        <p:txBody>
          <a:bodyPr wrap="square" rtlCol="0">
            <a:spAutoFit/>
          </a:bodyPr>
          <a:lstStyle/>
          <a:p>
            <a:pPr algn="r">
              <a:spcBef>
                <a:spcPts val="1200"/>
              </a:spcBef>
            </a:pPr>
            <a:fld id="{2FF84E6A-D934-784E-914D-8853530BDD2A}" type="slidenum">
              <a:rPr lang="en-US" sz="1600" smtClean="0"/>
              <a:t>6</a:t>
            </a:fld>
            <a:endParaRPr lang="en-US" sz="1600" dirty="0"/>
          </a:p>
        </p:txBody>
      </p:sp>
      <p:sp>
        <p:nvSpPr>
          <p:cNvPr id="12" name="TextBox 11">
            <a:extLst>
              <a:ext uri="{FF2B5EF4-FFF2-40B4-BE49-F238E27FC236}">
                <a16:creationId xmlns:a16="http://schemas.microsoft.com/office/drawing/2014/main" id="{D26F7CB7-873D-9440-B300-DFB2C6B6434B}"/>
              </a:ext>
            </a:extLst>
          </p:cNvPr>
          <p:cNvSpPr txBox="1"/>
          <p:nvPr/>
        </p:nvSpPr>
        <p:spPr>
          <a:xfrm>
            <a:off x="3035204" y="5191158"/>
            <a:ext cx="3149791" cy="707886"/>
          </a:xfrm>
          <a:prstGeom prst="rect">
            <a:avLst/>
          </a:prstGeom>
          <a:solidFill>
            <a:srgbClr val="C00000"/>
          </a:solidFill>
        </p:spPr>
        <p:txBody>
          <a:bodyPr wrap="square" rtlCol="0">
            <a:spAutoFit/>
          </a:bodyPr>
          <a:lstStyle/>
          <a:p>
            <a:pPr>
              <a:spcBef>
                <a:spcPts val="1200"/>
              </a:spcBef>
            </a:pPr>
            <a:r>
              <a:rPr lang="en-US" sz="4000" b="1" dirty="0">
                <a:solidFill>
                  <a:schemeClr val="bg1"/>
                </a:solidFill>
              </a:rPr>
              <a:t>FROM HOME!</a:t>
            </a:r>
            <a:endParaRPr lang="en-US" sz="4000" dirty="0">
              <a:solidFill>
                <a:schemeClr val="bg1"/>
              </a:solidFill>
            </a:endParaRPr>
          </a:p>
        </p:txBody>
      </p:sp>
      <p:sp>
        <p:nvSpPr>
          <p:cNvPr id="13" name="TextBox 12">
            <a:extLst>
              <a:ext uri="{FF2B5EF4-FFF2-40B4-BE49-F238E27FC236}">
                <a16:creationId xmlns:a16="http://schemas.microsoft.com/office/drawing/2014/main" id="{8CB37AD7-84CA-504E-ABC3-1B3A88F4DE65}"/>
              </a:ext>
            </a:extLst>
          </p:cNvPr>
          <p:cNvSpPr txBox="1"/>
          <p:nvPr/>
        </p:nvSpPr>
        <p:spPr>
          <a:xfrm>
            <a:off x="495204" y="1943345"/>
            <a:ext cx="4422236" cy="707886"/>
          </a:xfrm>
          <a:prstGeom prst="rect">
            <a:avLst/>
          </a:prstGeom>
          <a:noFill/>
        </p:spPr>
        <p:txBody>
          <a:bodyPr wrap="square" rtlCol="0">
            <a:spAutoFit/>
          </a:bodyPr>
          <a:lstStyle/>
          <a:p>
            <a:pPr>
              <a:spcBef>
                <a:spcPts val="1200"/>
              </a:spcBef>
            </a:pPr>
            <a:r>
              <a:rPr lang="en-US" sz="4000" dirty="0">
                <a:solidFill>
                  <a:srgbClr val="C00000"/>
                </a:solidFill>
              </a:rPr>
              <a:t>Make a plan to . . . </a:t>
            </a:r>
          </a:p>
        </p:txBody>
      </p:sp>
    </p:spTree>
    <p:extLst>
      <p:ext uri="{BB962C8B-B14F-4D97-AF65-F5344CB8AC3E}">
        <p14:creationId xmlns:p14="http://schemas.microsoft.com/office/powerpoint/2010/main" val="26788556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91AEC97-EBC8-FE44-8C48-9D88CBCB0145}"/>
              </a:ext>
            </a:extLst>
          </p:cNvPr>
          <p:cNvSpPr/>
          <p:nvPr/>
        </p:nvSpPr>
        <p:spPr>
          <a:xfrm>
            <a:off x="0" y="181112"/>
            <a:ext cx="9144000" cy="1665743"/>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03D8FBA5-55D9-3246-97AB-0E0DA550C1CA}"/>
              </a:ext>
            </a:extLst>
          </p:cNvPr>
          <p:cNvSpPr txBox="1"/>
          <p:nvPr/>
        </p:nvSpPr>
        <p:spPr>
          <a:xfrm>
            <a:off x="501000" y="409126"/>
            <a:ext cx="8218200" cy="1323439"/>
          </a:xfrm>
          <a:prstGeom prst="rect">
            <a:avLst/>
          </a:prstGeom>
          <a:noFill/>
        </p:spPr>
        <p:txBody>
          <a:bodyPr wrap="square" rtlCol="0">
            <a:spAutoFit/>
          </a:bodyPr>
          <a:lstStyle/>
          <a:p>
            <a:r>
              <a:rPr lang="en-US" sz="4000" b="1" dirty="0">
                <a:solidFill>
                  <a:srgbClr val="FFFF00"/>
                </a:solidFill>
              </a:rPr>
              <a:t>Deadline:</a:t>
            </a:r>
          </a:p>
          <a:p>
            <a:r>
              <a:rPr lang="en-US" sz="4000" b="1" dirty="0">
                <a:solidFill>
                  <a:srgbClr val="FFFF00"/>
                </a:solidFill>
              </a:rPr>
              <a:t>21 days before the election </a:t>
            </a:r>
          </a:p>
        </p:txBody>
      </p:sp>
      <p:sp>
        <p:nvSpPr>
          <p:cNvPr id="3" name="TextBox 2">
            <a:extLst>
              <a:ext uri="{FF2B5EF4-FFF2-40B4-BE49-F238E27FC236}">
                <a16:creationId xmlns:a16="http://schemas.microsoft.com/office/drawing/2014/main" id="{5D5ACE82-72C4-014E-847F-ABDE87639534}"/>
              </a:ext>
            </a:extLst>
          </p:cNvPr>
          <p:cNvSpPr txBox="1"/>
          <p:nvPr/>
        </p:nvSpPr>
        <p:spPr>
          <a:xfrm>
            <a:off x="7347473" y="6336254"/>
            <a:ext cx="1409252" cy="344245"/>
          </a:xfrm>
          <a:prstGeom prst="rect">
            <a:avLst/>
          </a:prstGeom>
          <a:noFill/>
        </p:spPr>
        <p:txBody>
          <a:bodyPr wrap="square" rtlCol="0">
            <a:spAutoFit/>
          </a:bodyPr>
          <a:lstStyle/>
          <a:p>
            <a:pPr algn="r">
              <a:spcBef>
                <a:spcPts val="1200"/>
              </a:spcBef>
            </a:pPr>
            <a:fld id="{95F30B29-7024-AC44-A987-9C5C3AE9A395}" type="slidenum">
              <a:rPr lang="en-US" sz="1600" smtClean="0"/>
              <a:t>7</a:t>
            </a:fld>
            <a:endParaRPr lang="en-US" sz="1600"/>
          </a:p>
        </p:txBody>
      </p:sp>
      <p:pic>
        <p:nvPicPr>
          <p:cNvPr id="20" name="Picture 19">
            <a:extLst>
              <a:ext uri="{FF2B5EF4-FFF2-40B4-BE49-F238E27FC236}">
                <a16:creationId xmlns:a16="http://schemas.microsoft.com/office/drawing/2014/main" id="{EA2F28FA-BEA2-8848-9089-C9C7989354C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809534" y="3097053"/>
            <a:ext cx="3178969" cy="3496865"/>
          </a:xfrm>
          <a:prstGeom prst="rect">
            <a:avLst/>
          </a:prstGeom>
        </p:spPr>
      </p:pic>
      <p:sp>
        <p:nvSpPr>
          <p:cNvPr id="25" name="TextBox 24">
            <a:extLst>
              <a:ext uri="{FF2B5EF4-FFF2-40B4-BE49-F238E27FC236}">
                <a16:creationId xmlns:a16="http://schemas.microsoft.com/office/drawing/2014/main" id="{3C0E4B44-8FCB-B94D-8AAF-E77CD6182DB3}"/>
              </a:ext>
            </a:extLst>
          </p:cNvPr>
          <p:cNvSpPr txBox="1"/>
          <p:nvPr/>
        </p:nvSpPr>
        <p:spPr>
          <a:xfrm>
            <a:off x="2942034" y="2964795"/>
            <a:ext cx="3336132" cy="461665"/>
          </a:xfrm>
          <a:prstGeom prst="rect">
            <a:avLst/>
          </a:prstGeom>
          <a:noFill/>
        </p:spPr>
        <p:txBody>
          <a:bodyPr wrap="square" rtlCol="0">
            <a:spAutoFit/>
          </a:bodyPr>
          <a:lstStyle/>
          <a:p>
            <a:pPr algn="ctr">
              <a:spcBef>
                <a:spcPts val="1200"/>
              </a:spcBef>
            </a:pPr>
            <a:r>
              <a:rPr lang="en-US" sz="2400" dirty="0"/>
              <a:t>Registration Deadline</a:t>
            </a:r>
          </a:p>
        </p:txBody>
      </p:sp>
      <p:sp>
        <p:nvSpPr>
          <p:cNvPr id="12" name="TextBox 11">
            <a:extLst>
              <a:ext uri="{FF2B5EF4-FFF2-40B4-BE49-F238E27FC236}">
                <a16:creationId xmlns:a16="http://schemas.microsoft.com/office/drawing/2014/main" id="{9DEA4202-AF72-6D4D-A090-2188A201FF43}"/>
              </a:ext>
            </a:extLst>
          </p:cNvPr>
          <p:cNvSpPr txBox="1"/>
          <p:nvPr/>
        </p:nvSpPr>
        <p:spPr>
          <a:xfrm>
            <a:off x="2649055" y="1945650"/>
            <a:ext cx="3676850" cy="911019"/>
          </a:xfrm>
          <a:prstGeom prst="rect">
            <a:avLst/>
          </a:prstGeom>
          <a:solidFill>
            <a:srgbClr val="C00000"/>
          </a:solidFill>
        </p:spPr>
        <p:txBody>
          <a:bodyPr wrap="square" rtlCol="0">
            <a:spAutoFit/>
          </a:bodyPr>
          <a:lstStyle/>
          <a:p>
            <a:pPr algn="ctr"/>
            <a:r>
              <a:rPr lang="en-US" sz="2800" b="1">
                <a:solidFill>
                  <a:schemeClr val="bg1"/>
                </a:solidFill>
              </a:rPr>
              <a:t>GENERAL</a:t>
            </a:r>
            <a:r>
              <a:rPr lang="en-US" sz="2800" b="1"/>
              <a:t> </a:t>
            </a:r>
            <a:r>
              <a:rPr lang="en-US" sz="2800" b="1">
                <a:solidFill>
                  <a:schemeClr val="bg1"/>
                </a:solidFill>
              </a:rPr>
              <a:t>ELECTION </a:t>
            </a:r>
            <a:r>
              <a:rPr lang="en-US" sz="2520">
                <a:solidFill>
                  <a:schemeClr val="bg1"/>
                </a:solidFill>
              </a:rPr>
              <a:t>November 3, 2020</a:t>
            </a:r>
          </a:p>
        </p:txBody>
      </p:sp>
      <p:pic>
        <p:nvPicPr>
          <p:cNvPr id="10" name="Picture 9">
            <a:extLst>
              <a:ext uri="{FF2B5EF4-FFF2-40B4-BE49-F238E27FC236}">
                <a16:creationId xmlns:a16="http://schemas.microsoft.com/office/drawing/2014/main" id="{AE34C45D-0DFD-384F-A956-60CBCC2F20E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459795" y="601343"/>
            <a:ext cx="2088516" cy="836321"/>
          </a:xfrm>
          <a:prstGeom prst="rect">
            <a:avLst/>
          </a:prstGeom>
        </p:spPr>
      </p:pic>
      <p:grpSp>
        <p:nvGrpSpPr>
          <p:cNvPr id="6" name="Group 5">
            <a:extLst>
              <a:ext uri="{FF2B5EF4-FFF2-40B4-BE49-F238E27FC236}">
                <a16:creationId xmlns:a16="http://schemas.microsoft.com/office/drawing/2014/main" id="{56A35E94-FF71-7045-AA14-B04C03CBCACD}"/>
              </a:ext>
            </a:extLst>
          </p:cNvPr>
          <p:cNvGrpSpPr/>
          <p:nvPr/>
        </p:nvGrpSpPr>
        <p:grpSpPr>
          <a:xfrm>
            <a:off x="6305973" y="3413760"/>
            <a:ext cx="2377440" cy="2106507"/>
            <a:chOff x="6305973" y="3413760"/>
            <a:chExt cx="2377440" cy="2106507"/>
          </a:xfrm>
        </p:grpSpPr>
        <p:sp>
          <p:nvSpPr>
            <p:cNvPr id="5" name="Explosion 2 4">
              <a:extLst>
                <a:ext uri="{FF2B5EF4-FFF2-40B4-BE49-F238E27FC236}">
                  <a16:creationId xmlns:a16="http://schemas.microsoft.com/office/drawing/2014/main" id="{C46E2266-392B-424C-BA6B-2A587032D6B2}"/>
                </a:ext>
              </a:extLst>
            </p:cNvPr>
            <p:cNvSpPr/>
            <p:nvPr/>
          </p:nvSpPr>
          <p:spPr>
            <a:xfrm>
              <a:off x="6305973" y="3413760"/>
              <a:ext cx="2377440" cy="2106507"/>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568F879F-03E5-9047-A777-6C77971A4D56}"/>
                </a:ext>
              </a:extLst>
            </p:cNvPr>
            <p:cNvSpPr txBox="1"/>
            <p:nvPr/>
          </p:nvSpPr>
          <p:spPr>
            <a:xfrm rot="20203898">
              <a:off x="6482080" y="4158827"/>
              <a:ext cx="1822027" cy="584775"/>
            </a:xfrm>
            <a:prstGeom prst="rect">
              <a:avLst/>
            </a:prstGeom>
            <a:noFill/>
          </p:spPr>
          <p:txBody>
            <a:bodyPr wrap="square" rtlCol="0">
              <a:spAutoFit/>
            </a:bodyPr>
            <a:lstStyle/>
            <a:p>
              <a:pPr algn="ctr">
                <a:spcBef>
                  <a:spcPts val="1200"/>
                </a:spcBef>
              </a:pPr>
              <a:r>
                <a:rPr lang="en-US" sz="1600" b="1" dirty="0">
                  <a:solidFill>
                    <a:srgbClr val="FFFF00"/>
                  </a:solidFill>
                </a:rPr>
                <a:t>Don’t’ delay. Register early!</a:t>
              </a:r>
            </a:p>
          </p:txBody>
        </p:sp>
      </p:grpSp>
    </p:spTree>
    <p:extLst>
      <p:ext uri="{BB962C8B-B14F-4D97-AF65-F5344CB8AC3E}">
        <p14:creationId xmlns:p14="http://schemas.microsoft.com/office/powerpoint/2010/main" val="2117565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4A5B6E1-1812-AA4A-8300-F1597F162A9B}"/>
              </a:ext>
            </a:extLst>
          </p:cNvPr>
          <p:cNvSpPr/>
          <p:nvPr/>
        </p:nvSpPr>
        <p:spPr>
          <a:xfrm>
            <a:off x="0" y="0"/>
            <a:ext cx="9144000" cy="186999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2">
            <a:extLst>
              <a:ext uri="{FF2B5EF4-FFF2-40B4-BE49-F238E27FC236}">
                <a16:creationId xmlns:a16="http://schemas.microsoft.com/office/drawing/2014/main" id="{E37682D2-4898-1246-AFEB-56613BDB0ED0}"/>
              </a:ext>
            </a:extLst>
          </p:cNvPr>
          <p:cNvSpPr txBox="1">
            <a:spLocks noChangeArrowheads="1"/>
          </p:cNvSpPr>
          <p:nvPr/>
        </p:nvSpPr>
        <p:spPr>
          <a:xfrm>
            <a:off x="313038" y="251619"/>
            <a:ext cx="8830962"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altLang="en-US" sz="4000" b="1" dirty="0">
                <a:solidFill>
                  <a:srgbClr val="FFFF00"/>
                </a:solidFill>
                <a:latin typeface="+mn-lt"/>
                <a:ea typeface="+mn-ea"/>
                <a:cs typeface="+mn-cs"/>
              </a:rPr>
              <a:t>Who’s eligible to register?</a:t>
            </a:r>
          </a:p>
        </p:txBody>
      </p:sp>
      <p:pic>
        <p:nvPicPr>
          <p:cNvPr id="8" name="Picture 7">
            <a:extLst>
              <a:ext uri="{FF2B5EF4-FFF2-40B4-BE49-F238E27FC236}">
                <a16:creationId xmlns:a16="http://schemas.microsoft.com/office/drawing/2014/main" id="{349535AC-B84A-B64F-A825-44499A0FCD5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249588" y="496239"/>
            <a:ext cx="2088516" cy="836321"/>
          </a:xfrm>
          <a:prstGeom prst="rect">
            <a:avLst/>
          </a:prstGeom>
        </p:spPr>
      </p:pic>
      <p:sp>
        <p:nvSpPr>
          <p:cNvPr id="9" name="Content Placeholder 1">
            <a:extLst>
              <a:ext uri="{FF2B5EF4-FFF2-40B4-BE49-F238E27FC236}">
                <a16:creationId xmlns:a16="http://schemas.microsoft.com/office/drawing/2014/main" id="{B0C9D1AC-8D37-8846-8805-3FC6E901E6B5}"/>
              </a:ext>
            </a:extLst>
          </p:cNvPr>
          <p:cNvSpPr txBox="1">
            <a:spLocks/>
          </p:cNvSpPr>
          <p:nvPr/>
        </p:nvSpPr>
        <p:spPr>
          <a:xfrm>
            <a:off x="1337919" y="2683003"/>
            <a:ext cx="6317231" cy="186999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Wingdings" pitchFamily="2" charset="2"/>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SzPct val="90000"/>
              <a:buFont typeface="Wingdings" pitchFamily="2" charset="2"/>
              <a:buChar char="q"/>
              <a:defRPr/>
            </a:pPr>
            <a:r>
              <a:rPr lang="en-US" sz="2000" dirty="0"/>
              <a:t>A U.S. citizen</a:t>
            </a:r>
          </a:p>
          <a:p>
            <a:pPr marL="342900" indent="-342900" algn="l">
              <a:buSzPct val="90000"/>
              <a:buFont typeface="Wingdings" pitchFamily="2" charset="2"/>
              <a:buChar char="q"/>
              <a:defRPr/>
            </a:pPr>
            <a:r>
              <a:rPr lang="en-US" sz="2000" dirty="0"/>
              <a:t>At least 17 years old </a:t>
            </a:r>
            <a:br>
              <a:rPr lang="en-US" sz="2000" dirty="0"/>
            </a:br>
            <a:r>
              <a:rPr lang="en-US" sz="1600" i="1" dirty="0"/>
              <a:t>(But you can not vote until you turn 18)</a:t>
            </a:r>
          </a:p>
          <a:p>
            <a:pPr marL="342900" indent="-342900" algn="l">
              <a:buSzPct val="90000"/>
              <a:buFont typeface="Wingdings" pitchFamily="2" charset="2"/>
              <a:buChar char="q"/>
              <a:defRPr/>
            </a:pPr>
            <a:r>
              <a:rPr lang="en-US" sz="2000" dirty="0"/>
              <a:t>A resident of the county for 30 days before the election</a:t>
            </a:r>
          </a:p>
          <a:p>
            <a:pPr marL="342900" indent="-342900" algn="l">
              <a:buSzPct val="90000"/>
              <a:buFont typeface="Wingdings" pitchFamily="2" charset="2"/>
              <a:buChar char="q"/>
              <a:defRPr/>
            </a:pPr>
            <a:r>
              <a:rPr lang="en-US" sz="2000" dirty="0"/>
              <a:t>Not serving a prison sentence for a felony</a:t>
            </a:r>
            <a:endParaRPr lang="en-US" sz="1600" dirty="0"/>
          </a:p>
        </p:txBody>
      </p:sp>
      <p:pic>
        <p:nvPicPr>
          <p:cNvPr id="12" name="Picture 11">
            <a:extLst>
              <a:ext uri="{FF2B5EF4-FFF2-40B4-BE49-F238E27FC236}">
                <a16:creationId xmlns:a16="http://schemas.microsoft.com/office/drawing/2014/main" id="{980944A7-BD01-214D-9BE2-2FEDCA6FFFE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033019" y="1544992"/>
            <a:ext cx="2088516" cy="2088516"/>
          </a:xfrm>
          <a:prstGeom prst="rect">
            <a:avLst/>
          </a:prstGeom>
        </p:spPr>
      </p:pic>
      <p:sp>
        <p:nvSpPr>
          <p:cNvPr id="2" name="TextBox 1">
            <a:extLst>
              <a:ext uri="{FF2B5EF4-FFF2-40B4-BE49-F238E27FC236}">
                <a16:creationId xmlns:a16="http://schemas.microsoft.com/office/drawing/2014/main" id="{DE03783E-13BD-994B-A866-5792C93C798C}"/>
              </a:ext>
            </a:extLst>
          </p:cNvPr>
          <p:cNvSpPr txBox="1"/>
          <p:nvPr/>
        </p:nvSpPr>
        <p:spPr>
          <a:xfrm>
            <a:off x="6809591" y="6196405"/>
            <a:ext cx="1731981" cy="338554"/>
          </a:xfrm>
          <a:prstGeom prst="rect">
            <a:avLst/>
          </a:prstGeom>
          <a:noFill/>
        </p:spPr>
        <p:txBody>
          <a:bodyPr wrap="square" rtlCol="0">
            <a:spAutoFit/>
          </a:bodyPr>
          <a:lstStyle/>
          <a:p>
            <a:pPr algn="r">
              <a:spcBef>
                <a:spcPts val="1200"/>
              </a:spcBef>
            </a:pPr>
            <a:fld id="{3EC675AD-845A-2345-AADF-070F8B762AD5}" type="slidenum">
              <a:rPr lang="en-US" sz="1600" smtClean="0"/>
              <a:t>8</a:t>
            </a:fld>
            <a:endParaRPr lang="en-US" sz="1600"/>
          </a:p>
        </p:txBody>
      </p:sp>
      <p:sp>
        <p:nvSpPr>
          <p:cNvPr id="11" name="TextBox 10">
            <a:extLst>
              <a:ext uri="{FF2B5EF4-FFF2-40B4-BE49-F238E27FC236}">
                <a16:creationId xmlns:a16="http://schemas.microsoft.com/office/drawing/2014/main" id="{A111EDDA-4683-3345-AE94-28320183681D}"/>
              </a:ext>
            </a:extLst>
          </p:cNvPr>
          <p:cNvSpPr txBox="1"/>
          <p:nvPr/>
        </p:nvSpPr>
        <p:spPr>
          <a:xfrm>
            <a:off x="1394070" y="4775959"/>
            <a:ext cx="5868989" cy="646331"/>
          </a:xfrm>
          <a:prstGeom prst="rect">
            <a:avLst/>
          </a:prstGeom>
          <a:solidFill>
            <a:srgbClr val="C00000"/>
          </a:solidFill>
          <a:ln>
            <a:solidFill>
              <a:schemeClr val="bg1">
                <a:lumMod val="85000"/>
              </a:schemeClr>
            </a:solidFill>
          </a:ln>
        </p:spPr>
        <p:txBody>
          <a:bodyPr wrap="square" rtlCol="0">
            <a:spAutoFit/>
          </a:bodyPr>
          <a:lstStyle/>
          <a:p>
            <a:r>
              <a:rPr lang="en-US" b="1" dirty="0">
                <a:ln w="6600">
                  <a:solidFill>
                    <a:schemeClr val="accent2"/>
                  </a:solidFill>
                  <a:prstDash val="solid"/>
                </a:ln>
                <a:solidFill>
                  <a:schemeClr val="bg1"/>
                </a:solidFill>
                <a:effectLst>
                  <a:outerShdw dist="38100" dir="2700000" algn="tl" rotWithShape="0">
                    <a:schemeClr val="accent2"/>
                  </a:outerShdw>
                </a:effectLst>
              </a:rPr>
              <a:t>NEW !</a:t>
            </a:r>
            <a:r>
              <a:rPr lang="en-US" dirty="0">
                <a:solidFill>
                  <a:schemeClr val="bg1"/>
                </a:solidFill>
              </a:rPr>
              <a:t>  You can vote if you are on parole or probation but you need to register—even if you were registered before.</a:t>
            </a:r>
          </a:p>
        </p:txBody>
      </p:sp>
    </p:spTree>
    <p:extLst>
      <p:ext uri="{BB962C8B-B14F-4D97-AF65-F5344CB8AC3E}">
        <p14:creationId xmlns:p14="http://schemas.microsoft.com/office/powerpoint/2010/main" val="34944680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4A5B6E1-1812-AA4A-8300-F1597F162A9B}"/>
              </a:ext>
            </a:extLst>
          </p:cNvPr>
          <p:cNvSpPr/>
          <p:nvPr/>
        </p:nvSpPr>
        <p:spPr>
          <a:xfrm>
            <a:off x="0" y="0"/>
            <a:ext cx="9144000" cy="163516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2">
            <a:extLst>
              <a:ext uri="{FF2B5EF4-FFF2-40B4-BE49-F238E27FC236}">
                <a16:creationId xmlns:a16="http://schemas.microsoft.com/office/drawing/2014/main" id="{E37682D2-4898-1246-AFEB-56613BDB0ED0}"/>
              </a:ext>
            </a:extLst>
          </p:cNvPr>
          <p:cNvSpPr txBox="1">
            <a:spLocks noChangeArrowheads="1"/>
          </p:cNvSpPr>
          <p:nvPr/>
        </p:nvSpPr>
        <p:spPr>
          <a:xfrm>
            <a:off x="380975" y="194577"/>
            <a:ext cx="6116644"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altLang="en-US" sz="4000" b="1" dirty="0">
                <a:solidFill>
                  <a:srgbClr val="FFFF00"/>
                </a:solidFill>
                <a:latin typeface="+mn-lt"/>
              </a:rPr>
              <a:t>Are you already registered?</a:t>
            </a:r>
          </a:p>
        </p:txBody>
      </p:sp>
      <p:pic>
        <p:nvPicPr>
          <p:cNvPr id="8" name="Picture 7">
            <a:extLst>
              <a:ext uri="{FF2B5EF4-FFF2-40B4-BE49-F238E27FC236}">
                <a16:creationId xmlns:a16="http://schemas.microsoft.com/office/drawing/2014/main" id="{349535AC-B84A-B64F-A825-44499A0FCD5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357028" y="362160"/>
            <a:ext cx="2088516" cy="836321"/>
          </a:xfrm>
          <a:prstGeom prst="rect">
            <a:avLst/>
          </a:prstGeom>
        </p:spPr>
      </p:pic>
      <p:sp>
        <p:nvSpPr>
          <p:cNvPr id="2" name="TextBox 1">
            <a:extLst>
              <a:ext uri="{FF2B5EF4-FFF2-40B4-BE49-F238E27FC236}">
                <a16:creationId xmlns:a16="http://schemas.microsoft.com/office/drawing/2014/main" id="{4356F2A6-1E49-A24F-873F-5264952AE684}"/>
              </a:ext>
            </a:extLst>
          </p:cNvPr>
          <p:cNvSpPr txBox="1"/>
          <p:nvPr/>
        </p:nvSpPr>
        <p:spPr>
          <a:xfrm>
            <a:off x="2084630" y="4747967"/>
            <a:ext cx="5050939" cy="522259"/>
          </a:xfrm>
          <a:prstGeom prst="rect">
            <a:avLst/>
          </a:prstGeom>
          <a:noFill/>
        </p:spPr>
        <p:txBody>
          <a:bodyPr wrap="square" rtlCol="0">
            <a:spAutoFit/>
          </a:bodyPr>
          <a:lstStyle/>
          <a:p>
            <a:pPr algn="ctr">
              <a:lnSpc>
                <a:spcPct val="110000"/>
              </a:lnSpc>
              <a:spcBef>
                <a:spcPts val="600"/>
              </a:spcBef>
              <a:buSzPct val="90000"/>
              <a:defRPr/>
            </a:pPr>
            <a:br>
              <a:rPr lang="en-US" sz="1400" b="1" dirty="0">
                <a:hlinkClick r:id="rId4"/>
              </a:rPr>
            </a:br>
            <a:r>
              <a:rPr lang="en-US" sz="1100" dirty="0">
                <a:hlinkClick r:id="rId4"/>
              </a:rPr>
              <a:t>https://www.state.nj.us/state/elections/voter-registration.shtml</a:t>
            </a:r>
            <a:endParaRPr lang="en-US" sz="400" b="1" dirty="0"/>
          </a:p>
        </p:txBody>
      </p:sp>
      <p:sp>
        <p:nvSpPr>
          <p:cNvPr id="3" name="TextBox 2">
            <a:extLst>
              <a:ext uri="{FF2B5EF4-FFF2-40B4-BE49-F238E27FC236}">
                <a16:creationId xmlns:a16="http://schemas.microsoft.com/office/drawing/2014/main" id="{2EF11943-EF68-9C4F-B706-23BA36473710}"/>
              </a:ext>
            </a:extLst>
          </p:cNvPr>
          <p:cNvSpPr txBox="1"/>
          <p:nvPr/>
        </p:nvSpPr>
        <p:spPr>
          <a:xfrm>
            <a:off x="6938682" y="6250193"/>
            <a:ext cx="1677255" cy="338554"/>
          </a:xfrm>
          <a:prstGeom prst="rect">
            <a:avLst/>
          </a:prstGeom>
          <a:noFill/>
        </p:spPr>
        <p:txBody>
          <a:bodyPr wrap="square" rtlCol="0">
            <a:spAutoFit/>
          </a:bodyPr>
          <a:lstStyle/>
          <a:p>
            <a:pPr algn="r">
              <a:spcBef>
                <a:spcPts val="1200"/>
              </a:spcBef>
            </a:pPr>
            <a:fld id="{C52B70B6-9DEA-6A41-A349-A7209F9D01FC}" type="slidenum">
              <a:rPr lang="en-US" sz="1600" smtClean="0"/>
              <a:t>9</a:t>
            </a:fld>
            <a:endParaRPr lang="en-US" sz="1600"/>
          </a:p>
        </p:txBody>
      </p:sp>
      <p:pic>
        <p:nvPicPr>
          <p:cNvPr id="9" name="Picture 8">
            <a:hlinkClick r:id="rId5"/>
            <a:extLst>
              <a:ext uri="{FF2B5EF4-FFF2-40B4-BE49-F238E27FC236}">
                <a16:creationId xmlns:a16="http://schemas.microsoft.com/office/drawing/2014/main" id="{3C8491E2-ECD3-0447-9A03-79D9290B0429}"/>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15519" y="2461383"/>
            <a:ext cx="1537225" cy="1645661"/>
          </a:xfrm>
          <a:prstGeom prst="rect">
            <a:avLst/>
          </a:prstGeom>
          <a:effectLst>
            <a:glow rad="228600">
              <a:schemeClr val="accent1">
                <a:satMod val="175000"/>
                <a:alpha val="40000"/>
              </a:schemeClr>
            </a:glow>
          </a:effectLst>
        </p:spPr>
      </p:pic>
      <p:pic>
        <p:nvPicPr>
          <p:cNvPr id="11" name="Picture 10">
            <a:hlinkClick r:id="rId4"/>
            <a:extLst>
              <a:ext uri="{FF2B5EF4-FFF2-40B4-BE49-F238E27FC236}">
                <a16:creationId xmlns:a16="http://schemas.microsoft.com/office/drawing/2014/main" id="{9683F120-ED20-184C-86D2-76783ADA1CC5}"/>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410174" y="2364217"/>
            <a:ext cx="2205765" cy="2205765"/>
          </a:xfrm>
          <a:prstGeom prst="rect">
            <a:avLst/>
          </a:prstGeom>
          <a:effectLst>
            <a:glow rad="228600">
              <a:schemeClr val="accent1">
                <a:satMod val="175000"/>
                <a:alpha val="40000"/>
              </a:schemeClr>
            </a:glow>
          </a:effectLst>
        </p:spPr>
      </p:pic>
      <p:sp>
        <p:nvSpPr>
          <p:cNvPr id="6" name="TextBox 5">
            <a:extLst>
              <a:ext uri="{FF2B5EF4-FFF2-40B4-BE49-F238E27FC236}">
                <a16:creationId xmlns:a16="http://schemas.microsoft.com/office/drawing/2014/main" id="{DF97F77C-55C9-3C4F-AB3E-0D2B3AC27782}"/>
              </a:ext>
            </a:extLst>
          </p:cNvPr>
          <p:cNvSpPr txBox="1"/>
          <p:nvPr/>
        </p:nvSpPr>
        <p:spPr>
          <a:xfrm>
            <a:off x="1189168" y="1699703"/>
            <a:ext cx="6841864" cy="400110"/>
          </a:xfrm>
          <a:prstGeom prst="rect">
            <a:avLst/>
          </a:prstGeom>
          <a:noFill/>
        </p:spPr>
        <p:txBody>
          <a:bodyPr wrap="square" rtlCol="0">
            <a:spAutoFit/>
          </a:bodyPr>
          <a:lstStyle/>
          <a:p>
            <a:pPr algn="ctr">
              <a:spcBef>
                <a:spcPts val="1200"/>
              </a:spcBef>
            </a:pPr>
            <a:r>
              <a:rPr lang="en-US" sz="2000" b="1" dirty="0">
                <a:solidFill>
                  <a:srgbClr val="C00000"/>
                </a:solidFill>
              </a:rPr>
              <a:t>Multiple paths to the same destination</a:t>
            </a:r>
          </a:p>
        </p:txBody>
      </p:sp>
      <p:pic>
        <p:nvPicPr>
          <p:cNvPr id="13" name="Picture 12" descr="A picture containing drawing&#10;&#10;Description automatically generated">
            <a:extLst>
              <a:ext uri="{FF2B5EF4-FFF2-40B4-BE49-F238E27FC236}">
                <a16:creationId xmlns:a16="http://schemas.microsoft.com/office/drawing/2014/main" id="{B18E338B-F886-9848-9DF4-48659CD1B968}"/>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l="15343" r="13421"/>
          <a:stretch/>
        </p:blipFill>
        <p:spPr>
          <a:xfrm>
            <a:off x="6244018" y="2380235"/>
            <a:ext cx="2175283" cy="1600088"/>
          </a:xfrm>
          <a:prstGeom prst="rect">
            <a:avLst/>
          </a:prstGeom>
          <a:ln>
            <a:noFill/>
          </a:ln>
          <a:effectLst>
            <a:outerShdw blurRad="292100" dist="139700" dir="2700000" algn="tl" rotWithShape="0">
              <a:srgbClr val="333333">
                <a:alpha val="65000"/>
              </a:srgbClr>
            </a:outerShdw>
          </a:effectLst>
        </p:spPr>
      </p:pic>
      <p:sp>
        <p:nvSpPr>
          <p:cNvPr id="14" name="Right Arrow 13">
            <a:extLst>
              <a:ext uri="{FF2B5EF4-FFF2-40B4-BE49-F238E27FC236}">
                <a16:creationId xmlns:a16="http://schemas.microsoft.com/office/drawing/2014/main" id="{92DC693D-2F74-B546-9768-62BF05935D50}"/>
              </a:ext>
            </a:extLst>
          </p:cNvPr>
          <p:cNvSpPr/>
          <p:nvPr/>
        </p:nvSpPr>
        <p:spPr>
          <a:xfrm rot="1252640">
            <a:off x="2689412" y="2581829"/>
            <a:ext cx="473336" cy="34424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ight Arrow 14">
            <a:extLst>
              <a:ext uri="{FF2B5EF4-FFF2-40B4-BE49-F238E27FC236}">
                <a16:creationId xmlns:a16="http://schemas.microsoft.com/office/drawing/2014/main" id="{390806D1-B0C1-0C47-BABC-0D840379AA96}"/>
              </a:ext>
            </a:extLst>
          </p:cNvPr>
          <p:cNvSpPr/>
          <p:nvPr/>
        </p:nvSpPr>
        <p:spPr>
          <a:xfrm rot="20347360" flipH="1">
            <a:off x="5864712" y="2529834"/>
            <a:ext cx="473336" cy="34424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6EEA1DDD-6376-584F-AF0E-78B3702CFF77}"/>
              </a:ext>
            </a:extLst>
          </p:cNvPr>
          <p:cNvSpPr txBox="1"/>
          <p:nvPr/>
        </p:nvSpPr>
        <p:spPr>
          <a:xfrm>
            <a:off x="2593041" y="4647298"/>
            <a:ext cx="4034117" cy="461665"/>
          </a:xfrm>
          <a:prstGeom prst="rect">
            <a:avLst/>
          </a:prstGeom>
          <a:noFill/>
        </p:spPr>
        <p:txBody>
          <a:bodyPr wrap="square" rtlCol="0">
            <a:spAutoFit/>
          </a:bodyPr>
          <a:lstStyle/>
          <a:p>
            <a:pPr algn="l">
              <a:spcBef>
                <a:spcPts val="1200"/>
              </a:spcBef>
            </a:pPr>
            <a:r>
              <a:rPr lang="en-US" sz="2400" b="1" dirty="0">
                <a:solidFill>
                  <a:srgbClr val="C00000"/>
                </a:solidFill>
                <a:hlinkClick r:id="rId4"/>
              </a:rPr>
              <a:t>NJ voter-registration database</a:t>
            </a:r>
            <a:endParaRPr lang="en-US" sz="2400" b="1" dirty="0">
              <a:solidFill>
                <a:srgbClr val="C00000"/>
              </a:solidFill>
            </a:endParaRPr>
          </a:p>
        </p:txBody>
      </p:sp>
      <p:sp>
        <p:nvSpPr>
          <p:cNvPr id="17" name="TextBox 16">
            <a:extLst>
              <a:ext uri="{FF2B5EF4-FFF2-40B4-BE49-F238E27FC236}">
                <a16:creationId xmlns:a16="http://schemas.microsoft.com/office/drawing/2014/main" id="{A9DD26C2-E4DD-B446-B764-33369708BE5B}"/>
              </a:ext>
            </a:extLst>
          </p:cNvPr>
          <p:cNvSpPr txBox="1"/>
          <p:nvPr/>
        </p:nvSpPr>
        <p:spPr>
          <a:xfrm>
            <a:off x="1743355" y="5400086"/>
            <a:ext cx="5733490" cy="584775"/>
          </a:xfrm>
          <a:prstGeom prst="rect">
            <a:avLst/>
          </a:prstGeom>
          <a:solidFill>
            <a:schemeClr val="bg2"/>
          </a:solidFill>
          <a:ln>
            <a:noFill/>
          </a:ln>
        </p:spPr>
        <p:txBody>
          <a:bodyPr wrap="square" rtlCol="0">
            <a:spAutoFit/>
          </a:bodyPr>
          <a:lstStyle/>
          <a:p>
            <a:pPr algn="l">
              <a:spcBef>
                <a:spcPts val="1200"/>
              </a:spcBef>
            </a:pPr>
            <a:r>
              <a:rPr lang="en-US" sz="1600" dirty="0"/>
              <a:t>Note: Currently the NJ registered voter database does not include 17 year-olds who have registered but are not yet eligible to vote.</a:t>
            </a:r>
          </a:p>
        </p:txBody>
      </p:sp>
    </p:spTree>
    <p:extLst>
      <p:ext uri="{BB962C8B-B14F-4D97-AF65-F5344CB8AC3E}">
        <p14:creationId xmlns:p14="http://schemas.microsoft.com/office/powerpoint/2010/main" val="137656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randombar(horizontal)">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spcBef>
            <a:spcPts val="1200"/>
          </a:spcBef>
          <a:defRPr sz="1600"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lIns="91440" tIns="45720" rIns="91440" bIns="45720" rtlCol="0">
        <a:noAutofit/>
      </a:bodyPr>
      <a:lstStyle>
        <a:defPPr marL="342900" indent="-342900" algn="l">
          <a:lnSpc>
            <a:spcPct val="110000"/>
          </a:lnSpc>
          <a:buFont typeface="Arial" panose="020B0604020202020204" pitchFamily="34" charset="0"/>
          <a:buChar char="•"/>
          <a:defRPr sz="2000"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23153</TotalTime>
  <Words>7535</Words>
  <Application>Microsoft Macintosh PowerPoint</Application>
  <PresentationFormat>Overhead</PresentationFormat>
  <Paragraphs>594</Paragraphs>
  <Slides>45</Slides>
  <Notes>44</Notes>
  <HiddenSlides>1</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45</vt:i4>
      </vt:variant>
    </vt:vector>
  </HeadingPairs>
  <TitlesOfParts>
    <vt:vector size="55" baseType="lpstr">
      <vt:lpstr>American Typewriter</vt:lpstr>
      <vt:lpstr>Arial</vt:lpstr>
      <vt:lpstr>Benton Sans</vt:lpstr>
      <vt:lpstr>Calibri</vt:lpstr>
      <vt:lpstr>Calibri Light</vt:lpstr>
      <vt:lpstr>Comic Sans MS</vt:lpstr>
      <vt:lpstr>Symbol</vt:lpstr>
      <vt:lpstr>Wingdings</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No Excuses!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Ted Dellinger</dc:creator>
  <cp:lastModifiedBy>Ted Dellinger</cp:lastModifiedBy>
  <cp:revision>499</cp:revision>
  <cp:lastPrinted>2020-08-09T13:50:10Z</cp:lastPrinted>
  <dcterms:created xsi:type="dcterms:W3CDTF">2020-04-21T17:09:21Z</dcterms:created>
  <dcterms:modified xsi:type="dcterms:W3CDTF">2020-09-05T21:16:36Z</dcterms:modified>
</cp:coreProperties>
</file>