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8"/>
  </p:notesMasterIdLst>
  <p:handoutMasterIdLst>
    <p:handoutMasterId r:id="rId79"/>
  </p:handoutMasterIdLst>
  <p:sldIdLst>
    <p:sldId id="256" r:id="rId3"/>
    <p:sldId id="358" r:id="rId4"/>
    <p:sldId id="408" r:id="rId5"/>
    <p:sldId id="359" r:id="rId6"/>
    <p:sldId id="361" r:id="rId7"/>
    <p:sldId id="363" r:id="rId8"/>
    <p:sldId id="364" r:id="rId9"/>
    <p:sldId id="399" r:id="rId10"/>
    <p:sldId id="400" r:id="rId11"/>
    <p:sldId id="365" r:id="rId12"/>
    <p:sldId id="401" r:id="rId13"/>
    <p:sldId id="366" r:id="rId14"/>
    <p:sldId id="367" r:id="rId15"/>
    <p:sldId id="402" r:id="rId16"/>
    <p:sldId id="403" r:id="rId17"/>
    <p:sldId id="368" r:id="rId18"/>
    <p:sldId id="369" r:id="rId19"/>
    <p:sldId id="370" r:id="rId20"/>
    <p:sldId id="404" r:id="rId21"/>
    <p:sldId id="371" r:id="rId22"/>
    <p:sldId id="406" r:id="rId23"/>
    <p:sldId id="372" r:id="rId24"/>
    <p:sldId id="373" r:id="rId25"/>
    <p:sldId id="374" r:id="rId26"/>
    <p:sldId id="375" r:id="rId27"/>
    <p:sldId id="376" r:id="rId28"/>
    <p:sldId id="377" r:id="rId29"/>
    <p:sldId id="397" r:id="rId30"/>
    <p:sldId id="378" r:id="rId31"/>
    <p:sldId id="262" r:id="rId32"/>
    <p:sldId id="269" r:id="rId33"/>
    <p:sldId id="268" r:id="rId34"/>
    <p:sldId id="411" r:id="rId35"/>
    <p:sldId id="285" r:id="rId36"/>
    <p:sldId id="339" r:id="rId37"/>
    <p:sldId id="412" r:id="rId38"/>
    <p:sldId id="340" r:id="rId39"/>
    <p:sldId id="341" r:id="rId40"/>
    <p:sldId id="342" r:id="rId41"/>
    <p:sldId id="286" r:id="rId42"/>
    <p:sldId id="309" r:id="rId43"/>
    <p:sldId id="345" r:id="rId44"/>
    <p:sldId id="347" r:id="rId45"/>
    <p:sldId id="407" r:id="rId46"/>
    <p:sldId id="395" r:id="rId47"/>
    <p:sldId id="409" r:id="rId48"/>
    <p:sldId id="287" r:id="rId49"/>
    <p:sldId id="288" r:id="rId50"/>
    <p:sldId id="315" r:id="rId51"/>
    <p:sldId id="314" r:id="rId52"/>
    <p:sldId id="313" r:id="rId53"/>
    <p:sldId id="292" r:id="rId54"/>
    <p:sldId id="291" r:id="rId55"/>
    <p:sldId id="413" r:id="rId56"/>
    <p:sldId id="414" r:id="rId57"/>
    <p:sldId id="410" r:id="rId58"/>
    <p:sldId id="297" r:id="rId59"/>
    <p:sldId id="295" r:id="rId60"/>
    <p:sldId id="294" r:id="rId61"/>
    <p:sldId id="396" r:id="rId62"/>
    <p:sldId id="298" r:id="rId63"/>
    <p:sldId id="393" r:id="rId64"/>
    <p:sldId id="381" r:id="rId65"/>
    <p:sldId id="382" r:id="rId66"/>
    <p:sldId id="383" r:id="rId67"/>
    <p:sldId id="384" r:id="rId68"/>
    <p:sldId id="385" r:id="rId69"/>
    <p:sldId id="386" r:id="rId70"/>
    <p:sldId id="387" r:id="rId71"/>
    <p:sldId id="388" r:id="rId72"/>
    <p:sldId id="389" r:id="rId73"/>
    <p:sldId id="390" r:id="rId74"/>
    <p:sldId id="391" r:id="rId75"/>
    <p:sldId id="394" r:id="rId76"/>
    <p:sldId id="296" r:id="rId7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F52B"/>
    <a:srgbClr val="00FF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7994" autoAdjust="0"/>
    <p:restoredTop sz="94082" autoAdjust="0"/>
  </p:normalViewPr>
  <p:slideViewPr>
    <p:cSldViewPr snapToGrid="0">
      <p:cViewPr varScale="1">
        <p:scale>
          <a:sx n="120" d="100"/>
          <a:sy n="120" d="100"/>
        </p:scale>
        <p:origin x="648" y="184"/>
      </p:cViewPr>
      <p:guideLst>
        <p:guide orient="horz" pos="2160"/>
        <p:guide pos="3840"/>
      </p:guideLst>
    </p:cSldViewPr>
  </p:slideViewPr>
  <p:outlineViewPr>
    <p:cViewPr>
      <p:scale>
        <a:sx n="33" d="100"/>
        <a:sy n="33" d="100"/>
      </p:scale>
      <p:origin x="0" y="-464"/>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1" d="100"/>
          <a:sy n="91" d="100"/>
        </p:scale>
        <p:origin x="4288" y="20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Voting Turnout in 2018</a:t>
            </a:r>
          </a:p>
        </c:rich>
      </c:tx>
      <c:layout>
        <c:manualLayout>
          <c:xMode val="edge"/>
          <c:yMode val="edge"/>
          <c:x val="6.6980437992125982E-2"/>
          <c:y val="6.3281246107206812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E74-F848-87FE-191C7A0423E7}"/>
              </c:ext>
            </c:extLst>
          </c:dPt>
          <c:dPt>
            <c:idx val="1"/>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E74-F848-87FE-191C7A0423E7}"/>
              </c:ext>
            </c:extLst>
          </c:dPt>
          <c:dLbls>
            <c:dLbl>
              <c:idx val="0"/>
              <c:tx>
                <c:rich>
                  <a:bodyPr/>
                  <a:lstStyle/>
                  <a:p>
                    <a:r>
                      <a:rPr lang="en-US" baseline="0" dirty="0"/>
                      <a:t> VOTED</a:t>
                    </a:r>
                  </a:p>
                  <a:p>
                    <a:r>
                      <a:rPr lang="en-US" baseline="0" dirty="0"/>
                      <a:t>50.3%</a:t>
                    </a:r>
                  </a:p>
                </c:rich>
              </c:tx>
              <c:dLblPos val="ct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E74-F848-87FE-191C7A0423E7}"/>
                </c:ext>
              </c:extLst>
            </c:dLbl>
            <c:dLbl>
              <c:idx val="1"/>
              <c:tx>
                <c:rich>
                  <a:bodyPr/>
                  <a:lstStyle/>
                  <a:p>
                    <a:r>
                      <a:rPr lang="en-US" baseline="0" dirty="0"/>
                      <a:t>DID NOT VOTE</a:t>
                    </a:r>
                  </a:p>
                  <a:p>
                    <a:r>
                      <a:rPr lang="en-US" baseline="0" dirty="0"/>
                      <a:t>49.7%</a:t>
                    </a:r>
                  </a:p>
                </c:rich>
              </c:tx>
              <c:dLblPos val="ct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E74-F848-87FE-191C7A0423E7}"/>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Voted</c:v>
                </c:pt>
                <c:pt idx="1">
                  <c:v>Did not vote</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2E74-F848-87FE-191C7A0423E7}"/>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VOTER TURNOUT BY LEVEL OF EDUCATION</a:t>
            </a:r>
          </a:p>
        </c:rich>
      </c:tx>
      <c:layout>
        <c:manualLayout>
          <c:xMode val="edge"/>
          <c:yMode val="edge"/>
          <c:x val="0.2980044467995156"/>
          <c:y val="3.0746498857060444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0296803311519212E-2"/>
          <c:y val="9.2660592792890253E-2"/>
          <c:w val="0.95882381889763779"/>
          <c:h val="0.76302991789261454"/>
        </c:manualLayout>
      </c:layout>
      <c:lineChart>
        <c:grouping val="standard"/>
        <c:varyColors val="0"/>
        <c:ser>
          <c:idx val="0"/>
          <c:order val="0"/>
          <c:tx>
            <c:strRef>
              <c:f>Sheet1!$A$12</c:f>
              <c:strCache>
                <c:ptCount val="1"/>
                <c:pt idx="0">
                  <c:v>Less than High School</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(Sheet1!$C$11,Sheet1!$E$11,Sheet1!$G$11,Sheet1!$I$11,Sheet1!$K$11,Sheet1!$M$11,Sheet1!$O$11,Sheet1!$Q$11)</c:f>
              <c:numCache>
                <c:formatCode>General</c:formatCode>
                <c:ptCount val="8"/>
                <c:pt idx="0">
                  <c:v>1988</c:v>
                </c:pt>
                <c:pt idx="1">
                  <c:v>1992</c:v>
                </c:pt>
                <c:pt idx="2">
                  <c:v>1996</c:v>
                </c:pt>
                <c:pt idx="3">
                  <c:v>2000</c:v>
                </c:pt>
                <c:pt idx="4">
                  <c:v>2004</c:v>
                </c:pt>
                <c:pt idx="5">
                  <c:v>2008</c:v>
                </c:pt>
                <c:pt idx="6">
                  <c:v>2012</c:v>
                </c:pt>
                <c:pt idx="7">
                  <c:v>2016</c:v>
                </c:pt>
              </c:numCache>
            </c:numRef>
          </c:cat>
          <c:val>
            <c:numRef>
              <c:f>(Sheet1!$C$12,Sheet1!$E$12,Sheet1!$G$12,Sheet1!$I$12,Sheet1!$K$12,Sheet1!$M$12,Sheet1!$O$12,Sheet1!$Q$12)</c:f>
              <c:numCache>
                <c:formatCode>General</c:formatCode>
                <c:ptCount val="8"/>
                <c:pt idx="0">
                  <c:v>40</c:v>
                </c:pt>
                <c:pt idx="1">
                  <c:v>44</c:v>
                </c:pt>
                <c:pt idx="2">
                  <c:v>39</c:v>
                </c:pt>
                <c:pt idx="3">
                  <c:v>39</c:v>
                </c:pt>
                <c:pt idx="4">
                  <c:v>39</c:v>
                </c:pt>
                <c:pt idx="5">
                  <c:v>39</c:v>
                </c:pt>
                <c:pt idx="6">
                  <c:v>37</c:v>
                </c:pt>
                <c:pt idx="7">
                  <c:v>34</c:v>
                </c:pt>
              </c:numCache>
              <c:extLst/>
            </c:numRef>
          </c:val>
          <c:smooth val="0"/>
          <c:extLst>
            <c:ext xmlns:c16="http://schemas.microsoft.com/office/drawing/2014/chart" uri="{C3380CC4-5D6E-409C-BE32-E72D297353CC}">
              <c16:uniqueId val="{00000000-EAD8-B24D-BA28-CA0046F2347A}"/>
            </c:ext>
          </c:extLst>
        </c:ser>
        <c:dLbls>
          <c:showLegendKey val="0"/>
          <c:showVal val="0"/>
          <c:showCatName val="0"/>
          <c:showSerName val="0"/>
          <c:showPercent val="0"/>
          <c:showBubbleSize val="0"/>
        </c:dLbls>
        <c:smooth val="0"/>
        <c:axId val="472619432"/>
        <c:axId val="472623352"/>
        <c:extLst>
          <c:ext xmlns:c15="http://schemas.microsoft.com/office/drawing/2012/chart" uri="{02D57815-91ED-43cb-92C2-25804820EDAC}">
            <c15:filteredLineSeries>
              <c15:ser>
                <c:idx val="1"/>
                <c:order val="1"/>
                <c:tx>
                  <c:strRef>
                    <c:extLst>
                      <c:ext uri="{02D57815-91ED-43cb-92C2-25804820EDAC}">
                        <c15:formulaRef>
                          <c15:sqref>Sheet1!$A$13</c15:sqref>
                        </c15:formulaRef>
                      </c:ext>
                    </c:extLst>
                    <c:strCache>
                      <c:ptCount val="1"/>
                      <c:pt idx="0">
                        <c:v>High School Grad</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extLst>
                      <c:ext uri="{02D57815-91ED-43cb-92C2-25804820EDAC}">
                        <c15:formulaRef>
                          <c15:sqref>(Sheet1!$C$11,Sheet1!$E$11,Sheet1!$G$11,Sheet1!$I$11,Sheet1!$K$11,Sheet1!$M$11,Sheet1!$O$11,Sheet1!$Q$11)</c15:sqref>
                        </c15:formulaRef>
                      </c:ext>
                    </c:extLst>
                    <c:numCache>
                      <c:formatCode>General</c:formatCode>
                      <c:ptCount val="8"/>
                      <c:pt idx="0">
                        <c:v>1988</c:v>
                      </c:pt>
                      <c:pt idx="1">
                        <c:v>1992</c:v>
                      </c:pt>
                      <c:pt idx="2">
                        <c:v>1996</c:v>
                      </c:pt>
                      <c:pt idx="3">
                        <c:v>2000</c:v>
                      </c:pt>
                      <c:pt idx="4">
                        <c:v>2004</c:v>
                      </c:pt>
                      <c:pt idx="5">
                        <c:v>2008</c:v>
                      </c:pt>
                      <c:pt idx="6">
                        <c:v>2012</c:v>
                      </c:pt>
                      <c:pt idx="7">
                        <c:v>2016</c:v>
                      </c:pt>
                    </c:numCache>
                  </c:numRef>
                </c:cat>
                <c:val>
                  <c:numRef>
                    <c:extLst>
                      <c:ext uri="{02D57815-91ED-43cb-92C2-25804820EDAC}">
                        <c15:formulaRef>
                          <c15:sqref>(Sheet1!$C$13,Sheet1!$E$13,Sheet1!$G$13,Sheet1!$I$13,Sheet1!$K$13,Sheet1!$M$13,Sheet1!$O$13,Sheet1!$Q$13)</c15:sqref>
                        </c15:formulaRef>
                      </c:ext>
                    </c:extLst>
                    <c:numCache>
                      <c:formatCode>General</c:formatCode>
                      <c:ptCount val="8"/>
                      <c:pt idx="0">
                        <c:v>57</c:v>
                      </c:pt>
                      <c:pt idx="1">
                        <c:v>60</c:v>
                      </c:pt>
                      <c:pt idx="2">
                        <c:v>51</c:v>
                      </c:pt>
                      <c:pt idx="3">
                        <c:v>52</c:v>
                      </c:pt>
                      <c:pt idx="4">
                        <c:v>56</c:v>
                      </c:pt>
                      <c:pt idx="5">
                        <c:v>55</c:v>
                      </c:pt>
                      <c:pt idx="6">
                        <c:v>53</c:v>
                      </c:pt>
                      <c:pt idx="7">
                        <c:v>51</c:v>
                      </c:pt>
                    </c:numCache>
                  </c:numRef>
                </c:val>
                <c:smooth val="0"/>
                <c:extLst>
                  <c:ext xmlns:c16="http://schemas.microsoft.com/office/drawing/2014/chart" uri="{C3380CC4-5D6E-409C-BE32-E72D297353CC}">
                    <c16:uniqueId val="{00000001-EAD8-B24D-BA28-CA0046F2347A}"/>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Sheet1!$A$14</c15:sqref>
                        </c15:formulaRef>
                      </c:ext>
                    </c:extLst>
                    <c:strCache>
                      <c:ptCount val="1"/>
                      <c:pt idx="0">
                        <c:v>Some College to College Grad</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extLst xmlns:c15="http://schemas.microsoft.com/office/drawing/2012/chart">
                      <c:ext xmlns:c15="http://schemas.microsoft.com/office/drawing/2012/chart" uri="{02D57815-91ED-43cb-92C2-25804820EDAC}">
                        <c15:formulaRef>
                          <c15:sqref>(Sheet1!$C$11,Sheet1!$E$11,Sheet1!$G$11,Sheet1!$I$11,Sheet1!$K$11,Sheet1!$M$11,Sheet1!$O$11,Sheet1!$Q$11)</c15:sqref>
                        </c15:formulaRef>
                      </c:ext>
                    </c:extLst>
                    <c:numCache>
                      <c:formatCode>General</c:formatCode>
                      <c:ptCount val="8"/>
                      <c:pt idx="0">
                        <c:v>1988</c:v>
                      </c:pt>
                      <c:pt idx="1">
                        <c:v>1992</c:v>
                      </c:pt>
                      <c:pt idx="2">
                        <c:v>1996</c:v>
                      </c:pt>
                      <c:pt idx="3">
                        <c:v>2000</c:v>
                      </c:pt>
                      <c:pt idx="4">
                        <c:v>2004</c:v>
                      </c:pt>
                      <c:pt idx="5">
                        <c:v>2008</c:v>
                      </c:pt>
                      <c:pt idx="6">
                        <c:v>2012</c:v>
                      </c:pt>
                      <c:pt idx="7">
                        <c:v>2016</c:v>
                      </c:pt>
                    </c:numCache>
                  </c:numRef>
                </c:cat>
                <c:val>
                  <c:numRef>
                    <c:extLst xmlns:c15="http://schemas.microsoft.com/office/drawing/2012/chart">
                      <c:ext xmlns:c15="http://schemas.microsoft.com/office/drawing/2012/chart" uri="{02D57815-91ED-43cb-92C2-25804820EDAC}">
                        <c15:formulaRef>
                          <c15:sqref>(Sheet1!$C$14,Sheet1!$E$14,Sheet1!$G$14,Sheet1!$I$14,Sheet1!$K$14,Sheet1!$M$14,Sheet1!$O$14,Sheet1!$Q$14)</c15:sqref>
                        </c15:formulaRef>
                      </c:ext>
                    </c:extLst>
                    <c:numCache>
                      <c:formatCode>General</c:formatCode>
                      <c:ptCount val="8"/>
                      <c:pt idx="0">
                        <c:v>69</c:v>
                      </c:pt>
                      <c:pt idx="1">
                        <c:v>76</c:v>
                      </c:pt>
                      <c:pt idx="2">
                        <c:v>68</c:v>
                      </c:pt>
                      <c:pt idx="3">
                        <c:v>68</c:v>
                      </c:pt>
                      <c:pt idx="4">
                        <c:v>72</c:v>
                      </c:pt>
                      <c:pt idx="5">
                        <c:v>72</c:v>
                      </c:pt>
                      <c:pt idx="6">
                        <c:v>69</c:v>
                      </c:pt>
                      <c:pt idx="7">
                        <c:v>68</c:v>
                      </c:pt>
                    </c:numCache>
                  </c:numRef>
                </c:val>
                <c:smooth val="0"/>
                <c:extLst xmlns:c15="http://schemas.microsoft.com/office/drawing/2012/chart">
                  <c:ext xmlns:c16="http://schemas.microsoft.com/office/drawing/2014/chart" uri="{C3380CC4-5D6E-409C-BE32-E72D297353CC}">
                    <c16:uniqueId val="{00000002-EAD8-B24D-BA28-CA0046F2347A}"/>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Sheet1!$A$15</c15:sqref>
                        </c15:formulaRef>
                      </c:ext>
                    </c:extLst>
                    <c:strCache>
                      <c:ptCount val="1"/>
                      <c:pt idx="0">
                        <c:v>Post-Graduate</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extLst xmlns:c15="http://schemas.microsoft.com/office/drawing/2012/chart">
                      <c:ext xmlns:c15="http://schemas.microsoft.com/office/drawing/2012/chart" uri="{02D57815-91ED-43cb-92C2-25804820EDAC}">
                        <c15:formulaRef>
                          <c15:sqref>(Sheet1!$C$11,Sheet1!$E$11,Sheet1!$G$11,Sheet1!$I$11,Sheet1!$K$11,Sheet1!$M$11,Sheet1!$O$11,Sheet1!$Q$11)</c15:sqref>
                        </c15:formulaRef>
                      </c:ext>
                    </c:extLst>
                    <c:numCache>
                      <c:formatCode>General</c:formatCode>
                      <c:ptCount val="8"/>
                      <c:pt idx="0">
                        <c:v>1988</c:v>
                      </c:pt>
                      <c:pt idx="1">
                        <c:v>1992</c:v>
                      </c:pt>
                      <c:pt idx="2">
                        <c:v>1996</c:v>
                      </c:pt>
                      <c:pt idx="3">
                        <c:v>2000</c:v>
                      </c:pt>
                      <c:pt idx="4">
                        <c:v>2004</c:v>
                      </c:pt>
                      <c:pt idx="5">
                        <c:v>2008</c:v>
                      </c:pt>
                      <c:pt idx="6">
                        <c:v>2012</c:v>
                      </c:pt>
                      <c:pt idx="7">
                        <c:v>2016</c:v>
                      </c:pt>
                    </c:numCache>
                  </c:numRef>
                </c:cat>
                <c:val>
                  <c:numRef>
                    <c:extLst xmlns:c15="http://schemas.microsoft.com/office/drawing/2012/chart">
                      <c:ext xmlns:c15="http://schemas.microsoft.com/office/drawing/2012/chart" uri="{02D57815-91ED-43cb-92C2-25804820EDAC}">
                        <c15:formulaRef>
                          <c15:sqref>(Sheet1!$C$15,Sheet1!$E$15,Sheet1!$G$15,Sheet1!$I$15,Sheet1!$K$15,Sheet1!$M$15,Sheet1!$O$15,Sheet1!$Q$15)</c15:sqref>
                        </c15:formulaRef>
                      </c:ext>
                    </c:extLst>
                    <c:numCache>
                      <c:formatCode>General</c:formatCode>
                      <c:ptCount val="8"/>
                      <c:pt idx="0">
                        <c:v>82</c:v>
                      </c:pt>
                      <c:pt idx="1">
                        <c:v>88</c:v>
                      </c:pt>
                      <c:pt idx="2">
                        <c:v>83</c:v>
                      </c:pt>
                      <c:pt idx="3">
                        <c:v>81</c:v>
                      </c:pt>
                      <c:pt idx="4">
                        <c:v>74</c:v>
                      </c:pt>
                      <c:pt idx="5">
                        <c:v>82</c:v>
                      </c:pt>
                      <c:pt idx="6">
                        <c:v>82</c:v>
                      </c:pt>
                      <c:pt idx="7">
                        <c:v>80</c:v>
                      </c:pt>
                    </c:numCache>
                  </c:numRef>
                </c:val>
                <c:smooth val="0"/>
                <c:extLst xmlns:c15="http://schemas.microsoft.com/office/drawing/2012/chart">
                  <c:ext xmlns:c16="http://schemas.microsoft.com/office/drawing/2014/chart" uri="{C3380CC4-5D6E-409C-BE32-E72D297353CC}">
                    <c16:uniqueId val="{00000003-EAD8-B24D-BA28-CA0046F2347A}"/>
                  </c:ext>
                </c:extLst>
              </c15:ser>
            </c15:filteredLineSeries>
          </c:ext>
        </c:extLst>
      </c:lineChart>
      <c:catAx>
        <c:axId val="47261943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2623352"/>
        <c:crosses val="autoZero"/>
        <c:auto val="1"/>
        <c:lblAlgn val="ctr"/>
        <c:lblOffset val="100"/>
        <c:noMultiLvlLbl val="0"/>
      </c:catAx>
      <c:valAx>
        <c:axId val="47262335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2619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VOTER TURNOUT BY LEVEL OF EDUCATION</a:t>
            </a:r>
          </a:p>
        </c:rich>
      </c:tx>
      <c:layout>
        <c:manualLayout>
          <c:xMode val="edge"/>
          <c:yMode val="edge"/>
          <c:x val="0.33261320534361249"/>
          <c:y val="5.926166088538546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0296803311519212E-2"/>
          <c:y val="2.9009179249328099E-2"/>
          <c:w val="0.95882381889763779"/>
          <c:h val="0.71474263848310493"/>
        </c:manualLayout>
      </c:layout>
      <c:lineChart>
        <c:grouping val="standard"/>
        <c:varyColors val="0"/>
        <c:ser>
          <c:idx val="0"/>
          <c:order val="0"/>
          <c:tx>
            <c:strRef>
              <c:f>Sheet1!$A$12</c:f>
              <c:strCache>
                <c:ptCount val="1"/>
                <c:pt idx="0">
                  <c:v>Less than High School</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(Sheet1!$C$11,Sheet1!$E$11,Sheet1!$G$11,Sheet1!$I$11,Sheet1!$K$11,Sheet1!$M$11,Sheet1!$O$11,Sheet1!$Q$11)</c:f>
              <c:numCache>
                <c:formatCode>General</c:formatCode>
                <c:ptCount val="8"/>
                <c:pt idx="0">
                  <c:v>1988</c:v>
                </c:pt>
                <c:pt idx="1">
                  <c:v>1992</c:v>
                </c:pt>
                <c:pt idx="2">
                  <c:v>1996</c:v>
                </c:pt>
                <c:pt idx="3">
                  <c:v>2000</c:v>
                </c:pt>
                <c:pt idx="4">
                  <c:v>2004</c:v>
                </c:pt>
                <c:pt idx="5">
                  <c:v>2008</c:v>
                </c:pt>
                <c:pt idx="6">
                  <c:v>2012</c:v>
                </c:pt>
                <c:pt idx="7">
                  <c:v>2016</c:v>
                </c:pt>
              </c:numCache>
            </c:numRef>
          </c:cat>
          <c:val>
            <c:numRef>
              <c:f>(Sheet1!$C$12,Sheet1!$E$12,Sheet1!$G$12,Sheet1!$I$12,Sheet1!$K$12,Sheet1!$M$12,Sheet1!$O$12,Sheet1!$Q$12)</c:f>
              <c:numCache>
                <c:formatCode>General</c:formatCode>
                <c:ptCount val="8"/>
                <c:pt idx="0">
                  <c:v>40</c:v>
                </c:pt>
                <c:pt idx="1">
                  <c:v>44</c:v>
                </c:pt>
                <c:pt idx="2">
                  <c:v>39</c:v>
                </c:pt>
                <c:pt idx="3">
                  <c:v>39</c:v>
                </c:pt>
                <c:pt idx="4">
                  <c:v>39</c:v>
                </c:pt>
                <c:pt idx="5">
                  <c:v>39</c:v>
                </c:pt>
                <c:pt idx="6">
                  <c:v>37</c:v>
                </c:pt>
                <c:pt idx="7">
                  <c:v>34</c:v>
                </c:pt>
              </c:numCache>
              <c:extLst/>
            </c:numRef>
          </c:val>
          <c:smooth val="0"/>
          <c:extLst>
            <c:ext xmlns:c16="http://schemas.microsoft.com/office/drawing/2014/chart" uri="{C3380CC4-5D6E-409C-BE32-E72D297353CC}">
              <c16:uniqueId val="{00000000-2469-344F-AFCE-EA76EBBC5126}"/>
            </c:ext>
          </c:extLst>
        </c:ser>
        <c:ser>
          <c:idx val="1"/>
          <c:order val="1"/>
          <c:tx>
            <c:strRef>
              <c:f>Sheet1!$A$13</c:f>
              <c:strCache>
                <c:ptCount val="1"/>
                <c:pt idx="0">
                  <c:v>High School Grad</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(Sheet1!$C$11,Sheet1!$E$11,Sheet1!$G$11,Sheet1!$I$11,Sheet1!$K$11,Sheet1!$M$11,Sheet1!$O$11,Sheet1!$Q$11)</c:f>
              <c:numCache>
                <c:formatCode>General</c:formatCode>
                <c:ptCount val="8"/>
                <c:pt idx="0">
                  <c:v>1988</c:v>
                </c:pt>
                <c:pt idx="1">
                  <c:v>1992</c:v>
                </c:pt>
                <c:pt idx="2">
                  <c:v>1996</c:v>
                </c:pt>
                <c:pt idx="3">
                  <c:v>2000</c:v>
                </c:pt>
                <c:pt idx="4">
                  <c:v>2004</c:v>
                </c:pt>
                <c:pt idx="5">
                  <c:v>2008</c:v>
                </c:pt>
                <c:pt idx="6">
                  <c:v>2012</c:v>
                </c:pt>
                <c:pt idx="7">
                  <c:v>2016</c:v>
                </c:pt>
              </c:numCache>
            </c:numRef>
          </c:cat>
          <c:val>
            <c:numRef>
              <c:f>(Sheet1!$C$13,Sheet1!$E$13,Sheet1!$G$13,Sheet1!$I$13,Sheet1!$K$13,Sheet1!$M$13,Sheet1!$O$13,Sheet1!$Q$13)</c:f>
              <c:numCache>
                <c:formatCode>General</c:formatCode>
                <c:ptCount val="8"/>
                <c:pt idx="0">
                  <c:v>57</c:v>
                </c:pt>
                <c:pt idx="1">
                  <c:v>60</c:v>
                </c:pt>
                <c:pt idx="2">
                  <c:v>51</c:v>
                </c:pt>
                <c:pt idx="3">
                  <c:v>52</c:v>
                </c:pt>
                <c:pt idx="4">
                  <c:v>56</c:v>
                </c:pt>
                <c:pt idx="5">
                  <c:v>55</c:v>
                </c:pt>
                <c:pt idx="6">
                  <c:v>53</c:v>
                </c:pt>
                <c:pt idx="7">
                  <c:v>51</c:v>
                </c:pt>
              </c:numCache>
              <c:extLst/>
            </c:numRef>
          </c:val>
          <c:smooth val="0"/>
          <c:extLst>
            <c:ext xmlns:c16="http://schemas.microsoft.com/office/drawing/2014/chart" uri="{C3380CC4-5D6E-409C-BE32-E72D297353CC}">
              <c16:uniqueId val="{00000001-2469-344F-AFCE-EA76EBBC5126}"/>
            </c:ext>
          </c:extLst>
        </c:ser>
        <c:dLbls>
          <c:showLegendKey val="0"/>
          <c:showVal val="0"/>
          <c:showCatName val="0"/>
          <c:showSerName val="0"/>
          <c:showPercent val="0"/>
          <c:showBubbleSize val="0"/>
        </c:dLbls>
        <c:smooth val="0"/>
        <c:axId val="472618256"/>
        <c:axId val="472620608"/>
        <c:extLst>
          <c:ext xmlns:c15="http://schemas.microsoft.com/office/drawing/2012/chart" uri="{02D57815-91ED-43cb-92C2-25804820EDAC}">
            <c15:filteredLineSeries>
              <c15:ser>
                <c:idx val="2"/>
                <c:order val="2"/>
                <c:tx>
                  <c:strRef>
                    <c:extLst>
                      <c:ext uri="{02D57815-91ED-43cb-92C2-25804820EDAC}">
                        <c15:formulaRef>
                          <c15:sqref>Sheet1!$A$14</c15:sqref>
                        </c15:formulaRef>
                      </c:ext>
                    </c:extLst>
                    <c:strCache>
                      <c:ptCount val="1"/>
                      <c:pt idx="0">
                        <c:v>Some College to College Grad</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extLst>
                      <c:ext uri="{02D57815-91ED-43cb-92C2-25804820EDAC}">
                        <c15:formulaRef>
                          <c15:sqref>(Sheet1!$C$11,Sheet1!$E$11,Sheet1!$G$11,Sheet1!$I$11,Sheet1!$K$11,Sheet1!$M$11,Sheet1!$O$11,Sheet1!$Q$11)</c15:sqref>
                        </c15:formulaRef>
                      </c:ext>
                    </c:extLst>
                    <c:numCache>
                      <c:formatCode>General</c:formatCode>
                      <c:ptCount val="8"/>
                      <c:pt idx="0">
                        <c:v>1988</c:v>
                      </c:pt>
                      <c:pt idx="1">
                        <c:v>1992</c:v>
                      </c:pt>
                      <c:pt idx="2">
                        <c:v>1996</c:v>
                      </c:pt>
                      <c:pt idx="3">
                        <c:v>2000</c:v>
                      </c:pt>
                      <c:pt idx="4">
                        <c:v>2004</c:v>
                      </c:pt>
                      <c:pt idx="5">
                        <c:v>2008</c:v>
                      </c:pt>
                      <c:pt idx="6">
                        <c:v>2012</c:v>
                      </c:pt>
                      <c:pt idx="7">
                        <c:v>2016</c:v>
                      </c:pt>
                    </c:numCache>
                  </c:numRef>
                </c:cat>
                <c:val>
                  <c:numRef>
                    <c:extLst>
                      <c:ext uri="{02D57815-91ED-43cb-92C2-25804820EDAC}">
                        <c15:formulaRef>
                          <c15:sqref>(Sheet1!$C$14,Sheet1!$E$14,Sheet1!$G$14,Sheet1!$I$14,Sheet1!$K$14,Sheet1!$M$14,Sheet1!$O$14,Sheet1!$Q$14)</c15:sqref>
                        </c15:formulaRef>
                      </c:ext>
                    </c:extLst>
                    <c:numCache>
                      <c:formatCode>General</c:formatCode>
                      <c:ptCount val="8"/>
                      <c:pt idx="0">
                        <c:v>69</c:v>
                      </c:pt>
                      <c:pt idx="1">
                        <c:v>76</c:v>
                      </c:pt>
                      <c:pt idx="2">
                        <c:v>68</c:v>
                      </c:pt>
                      <c:pt idx="3">
                        <c:v>68</c:v>
                      </c:pt>
                      <c:pt idx="4">
                        <c:v>72</c:v>
                      </c:pt>
                      <c:pt idx="5">
                        <c:v>72</c:v>
                      </c:pt>
                      <c:pt idx="6">
                        <c:v>69</c:v>
                      </c:pt>
                      <c:pt idx="7">
                        <c:v>68</c:v>
                      </c:pt>
                    </c:numCache>
                  </c:numRef>
                </c:val>
                <c:smooth val="0"/>
                <c:extLst>
                  <c:ext xmlns:c16="http://schemas.microsoft.com/office/drawing/2014/chart" uri="{C3380CC4-5D6E-409C-BE32-E72D297353CC}">
                    <c16:uniqueId val="{00000002-2469-344F-AFCE-EA76EBBC5126}"/>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Sheet1!$A$15</c15:sqref>
                        </c15:formulaRef>
                      </c:ext>
                    </c:extLst>
                    <c:strCache>
                      <c:ptCount val="1"/>
                      <c:pt idx="0">
                        <c:v>Post-Graduate</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extLst xmlns:c15="http://schemas.microsoft.com/office/drawing/2012/chart">
                      <c:ext xmlns:c15="http://schemas.microsoft.com/office/drawing/2012/chart" uri="{02D57815-91ED-43cb-92C2-25804820EDAC}">
                        <c15:formulaRef>
                          <c15:sqref>(Sheet1!$C$11,Sheet1!$E$11,Sheet1!$G$11,Sheet1!$I$11,Sheet1!$K$11,Sheet1!$M$11,Sheet1!$O$11,Sheet1!$Q$11)</c15:sqref>
                        </c15:formulaRef>
                      </c:ext>
                    </c:extLst>
                    <c:numCache>
                      <c:formatCode>General</c:formatCode>
                      <c:ptCount val="8"/>
                      <c:pt idx="0">
                        <c:v>1988</c:v>
                      </c:pt>
                      <c:pt idx="1">
                        <c:v>1992</c:v>
                      </c:pt>
                      <c:pt idx="2">
                        <c:v>1996</c:v>
                      </c:pt>
                      <c:pt idx="3">
                        <c:v>2000</c:v>
                      </c:pt>
                      <c:pt idx="4">
                        <c:v>2004</c:v>
                      </c:pt>
                      <c:pt idx="5">
                        <c:v>2008</c:v>
                      </c:pt>
                      <c:pt idx="6">
                        <c:v>2012</c:v>
                      </c:pt>
                      <c:pt idx="7">
                        <c:v>2016</c:v>
                      </c:pt>
                    </c:numCache>
                  </c:numRef>
                </c:cat>
                <c:val>
                  <c:numRef>
                    <c:extLst xmlns:c15="http://schemas.microsoft.com/office/drawing/2012/chart">
                      <c:ext xmlns:c15="http://schemas.microsoft.com/office/drawing/2012/chart" uri="{02D57815-91ED-43cb-92C2-25804820EDAC}">
                        <c15:formulaRef>
                          <c15:sqref>(Sheet1!$C$15,Sheet1!$E$15,Sheet1!$G$15,Sheet1!$I$15,Sheet1!$K$15,Sheet1!$M$15,Sheet1!$O$15,Sheet1!$Q$15)</c15:sqref>
                        </c15:formulaRef>
                      </c:ext>
                    </c:extLst>
                    <c:numCache>
                      <c:formatCode>General</c:formatCode>
                      <c:ptCount val="8"/>
                      <c:pt idx="0">
                        <c:v>82</c:v>
                      </c:pt>
                      <c:pt idx="1">
                        <c:v>88</c:v>
                      </c:pt>
                      <c:pt idx="2">
                        <c:v>83</c:v>
                      </c:pt>
                      <c:pt idx="3">
                        <c:v>81</c:v>
                      </c:pt>
                      <c:pt idx="4">
                        <c:v>74</c:v>
                      </c:pt>
                      <c:pt idx="5">
                        <c:v>82</c:v>
                      </c:pt>
                      <c:pt idx="6">
                        <c:v>82</c:v>
                      </c:pt>
                      <c:pt idx="7">
                        <c:v>80</c:v>
                      </c:pt>
                    </c:numCache>
                  </c:numRef>
                </c:val>
                <c:smooth val="0"/>
                <c:extLst xmlns:c15="http://schemas.microsoft.com/office/drawing/2012/chart">
                  <c:ext xmlns:c16="http://schemas.microsoft.com/office/drawing/2014/chart" uri="{C3380CC4-5D6E-409C-BE32-E72D297353CC}">
                    <c16:uniqueId val="{00000003-2469-344F-AFCE-EA76EBBC5126}"/>
                  </c:ext>
                </c:extLst>
              </c15:ser>
            </c15:filteredLineSeries>
          </c:ext>
        </c:extLst>
      </c:lineChart>
      <c:catAx>
        <c:axId val="47261825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2620608"/>
        <c:crosses val="autoZero"/>
        <c:auto val="1"/>
        <c:lblAlgn val="ctr"/>
        <c:lblOffset val="100"/>
        <c:noMultiLvlLbl val="0"/>
      </c:catAx>
      <c:valAx>
        <c:axId val="47262060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2618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VOTER TURNOUT BY LEVEL OF EDUCATION</a:t>
            </a:r>
          </a:p>
        </c:rich>
      </c:tx>
      <c:layout>
        <c:manualLayout>
          <c:xMode val="edge"/>
          <c:yMode val="edge"/>
          <c:x val="0.33261320534361249"/>
          <c:y val="5.926166088538546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0296803311519212E-2"/>
          <c:y val="2.9009179249328099E-2"/>
          <c:w val="0.95882381889763779"/>
          <c:h val="0.71474263848310493"/>
        </c:manualLayout>
      </c:layout>
      <c:lineChart>
        <c:grouping val="standard"/>
        <c:varyColors val="0"/>
        <c:ser>
          <c:idx val="0"/>
          <c:order val="0"/>
          <c:tx>
            <c:strRef>
              <c:f>Sheet1!$A$12</c:f>
              <c:strCache>
                <c:ptCount val="1"/>
                <c:pt idx="0">
                  <c:v>Less than High School</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(Sheet1!$C$11,Sheet1!$E$11,Sheet1!$G$11,Sheet1!$I$11,Sheet1!$K$11,Sheet1!$M$11,Sheet1!$O$11,Sheet1!$Q$11)</c:f>
              <c:numCache>
                <c:formatCode>General</c:formatCode>
                <c:ptCount val="8"/>
                <c:pt idx="0">
                  <c:v>1988</c:v>
                </c:pt>
                <c:pt idx="1">
                  <c:v>1992</c:v>
                </c:pt>
                <c:pt idx="2">
                  <c:v>1996</c:v>
                </c:pt>
                <c:pt idx="3">
                  <c:v>2000</c:v>
                </c:pt>
                <c:pt idx="4">
                  <c:v>2004</c:v>
                </c:pt>
                <c:pt idx="5">
                  <c:v>2008</c:v>
                </c:pt>
                <c:pt idx="6">
                  <c:v>2012</c:v>
                </c:pt>
                <c:pt idx="7">
                  <c:v>2016</c:v>
                </c:pt>
              </c:numCache>
            </c:numRef>
          </c:cat>
          <c:val>
            <c:numRef>
              <c:f>(Sheet1!$C$12,Sheet1!$E$12,Sheet1!$G$12,Sheet1!$I$12,Sheet1!$K$12,Sheet1!$M$12,Sheet1!$O$12,Sheet1!$Q$12)</c:f>
              <c:numCache>
                <c:formatCode>General</c:formatCode>
                <c:ptCount val="8"/>
                <c:pt idx="0">
                  <c:v>40</c:v>
                </c:pt>
                <c:pt idx="1">
                  <c:v>44</c:v>
                </c:pt>
                <c:pt idx="2">
                  <c:v>39</c:v>
                </c:pt>
                <c:pt idx="3">
                  <c:v>39</c:v>
                </c:pt>
                <c:pt idx="4">
                  <c:v>39</c:v>
                </c:pt>
                <c:pt idx="5">
                  <c:v>39</c:v>
                </c:pt>
                <c:pt idx="6">
                  <c:v>37</c:v>
                </c:pt>
                <c:pt idx="7">
                  <c:v>34</c:v>
                </c:pt>
              </c:numCache>
              <c:extLst/>
            </c:numRef>
          </c:val>
          <c:smooth val="0"/>
          <c:extLst>
            <c:ext xmlns:c16="http://schemas.microsoft.com/office/drawing/2014/chart" uri="{C3380CC4-5D6E-409C-BE32-E72D297353CC}">
              <c16:uniqueId val="{00000000-DB39-C548-8422-EA2B68D0A4C9}"/>
            </c:ext>
          </c:extLst>
        </c:ser>
        <c:ser>
          <c:idx val="1"/>
          <c:order val="1"/>
          <c:tx>
            <c:strRef>
              <c:f>Sheet1!$A$13</c:f>
              <c:strCache>
                <c:ptCount val="1"/>
                <c:pt idx="0">
                  <c:v>High School Grad</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(Sheet1!$C$11,Sheet1!$E$11,Sheet1!$G$11,Sheet1!$I$11,Sheet1!$K$11,Sheet1!$M$11,Sheet1!$O$11,Sheet1!$Q$11)</c:f>
              <c:numCache>
                <c:formatCode>General</c:formatCode>
                <c:ptCount val="8"/>
                <c:pt idx="0">
                  <c:v>1988</c:v>
                </c:pt>
                <c:pt idx="1">
                  <c:v>1992</c:v>
                </c:pt>
                <c:pt idx="2">
                  <c:v>1996</c:v>
                </c:pt>
                <c:pt idx="3">
                  <c:v>2000</c:v>
                </c:pt>
                <c:pt idx="4">
                  <c:v>2004</c:v>
                </c:pt>
                <c:pt idx="5">
                  <c:v>2008</c:v>
                </c:pt>
                <c:pt idx="6">
                  <c:v>2012</c:v>
                </c:pt>
                <c:pt idx="7">
                  <c:v>2016</c:v>
                </c:pt>
              </c:numCache>
            </c:numRef>
          </c:cat>
          <c:val>
            <c:numRef>
              <c:f>(Sheet1!$C$13,Sheet1!$E$13,Sheet1!$G$13,Sheet1!$I$13,Sheet1!$K$13,Sheet1!$M$13,Sheet1!$O$13,Sheet1!$Q$13)</c:f>
              <c:numCache>
                <c:formatCode>General</c:formatCode>
                <c:ptCount val="8"/>
                <c:pt idx="0">
                  <c:v>57</c:v>
                </c:pt>
                <c:pt idx="1">
                  <c:v>60</c:v>
                </c:pt>
                <c:pt idx="2">
                  <c:v>51</c:v>
                </c:pt>
                <c:pt idx="3">
                  <c:v>52</c:v>
                </c:pt>
                <c:pt idx="4">
                  <c:v>56</c:v>
                </c:pt>
                <c:pt idx="5">
                  <c:v>55</c:v>
                </c:pt>
                <c:pt idx="6">
                  <c:v>53</c:v>
                </c:pt>
                <c:pt idx="7">
                  <c:v>51</c:v>
                </c:pt>
              </c:numCache>
              <c:extLst/>
            </c:numRef>
          </c:val>
          <c:smooth val="0"/>
          <c:extLst>
            <c:ext xmlns:c16="http://schemas.microsoft.com/office/drawing/2014/chart" uri="{C3380CC4-5D6E-409C-BE32-E72D297353CC}">
              <c16:uniqueId val="{00000001-DB39-C548-8422-EA2B68D0A4C9}"/>
            </c:ext>
          </c:extLst>
        </c:ser>
        <c:ser>
          <c:idx val="2"/>
          <c:order val="2"/>
          <c:tx>
            <c:strRef>
              <c:f>Sheet1!$A$14</c:f>
              <c:strCache>
                <c:ptCount val="1"/>
                <c:pt idx="0">
                  <c:v>Some College to College Grad</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f>(Sheet1!$C$11,Sheet1!$E$11,Sheet1!$G$11,Sheet1!$I$11,Sheet1!$K$11,Sheet1!$M$11,Sheet1!$O$11,Sheet1!$Q$11)</c:f>
              <c:numCache>
                <c:formatCode>General</c:formatCode>
                <c:ptCount val="8"/>
                <c:pt idx="0">
                  <c:v>1988</c:v>
                </c:pt>
                <c:pt idx="1">
                  <c:v>1992</c:v>
                </c:pt>
                <c:pt idx="2">
                  <c:v>1996</c:v>
                </c:pt>
                <c:pt idx="3">
                  <c:v>2000</c:v>
                </c:pt>
                <c:pt idx="4">
                  <c:v>2004</c:v>
                </c:pt>
                <c:pt idx="5">
                  <c:v>2008</c:v>
                </c:pt>
                <c:pt idx="6">
                  <c:v>2012</c:v>
                </c:pt>
                <c:pt idx="7">
                  <c:v>2016</c:v>
                </c:pt>
              </c:numCache>
            </c:numRef>
          </c:cat>
          <c:val>
            <c:numRef>
              <c:f>(Sheet1!$C$14,Sheet1!$E$14,Sheet1!$G$14,Sheet1!$I$14,Sheet1!$K$14,Sheet1!$M$14,Sheet1!$O$14,Sheet1!$Q$14)</c:f>
              <c:numCache>
                <c:formatCode>General</c:formatCode>
                <c:ptCount val="8"/>
                <c:pt idx="0">
                  <c:v>69</c:v>
                </c:pt>
                <c:pt idx="1">
                  <c:v>76</c:v>
                </c:pt>
                <c:pt idx="2">
                  <c:v>68</c:v>
                </c:pt>
                <c:pt idx="3">
                  <c:v>68</c:v>
                </c:pt>
                <c:pt idx="4">
                  <c:v>72</c:v>
                </c:pt>
                <c:pt idx="5">
                  <c:v>72</c:v>
                </c:pt>
                <c:pt idx="6">
                  <c:v>69</c:v>
                </c:pt>
                <c:pt idx="7">
                  <c:v>68</c:v>
                </c:pt>
              </c:numCache>
              <c:extLst/>
            </c:numRef>
          </c:val>
          <c:smooth val="0"/>
          <c:extLst>
            <c:ext xmlns:c16="http://schemas.microsoft.com/office/drawing/2014/chart" uri="{C3380CC4-5D6E-409C-BE32-E72D297353CC}">
              <c16:uniqueId val="{00000002-DB39-C548-8422-EA2B68D0A4C9}"/>
            </c:ext>
          </c:extLst>
        </c:ser>
        <c:dLbls>
          <c:showLegendKey val="0"/>
          <c:showVal val="0"/>
          <c:showCatName val="0"/>
          <c:showSerName val="0"/>
          <c:showPercent val="0"/>
          <c:showBubbleSize val="0"/>
        </c:dLbls>
        <c:smooth val="0"/>
        <c:axId val="472621392"/>
        <c:axId val="472623744"/>
        <c:extLst>
          <c:ext xmlns:c15="http://schemas.microsoft.com/office/drawing/2012/chart" uri="{02D57815-91ED-43cb-92C2-25804820EDAC}">
            <c15:filteredLineSeries>
              <c15:ser>
                <c:idx val="3"/>
                <c:order val="3"/>
                <c:tx>
                  <c:strRef>
                    <c:extLst>
                      <c:ext uri="{02D57815-91ED-43cb-92C2-25804820EDAC}">
                        <c15:formulaRef>
                          <c15:sqref>Sheet1!$A$15</c15:sqref>
                        </c15:formulaRef>
                      </c:ext>
                    </c:extLst>
                    <c:strCache>
                      <c:ptCount val="1"/>
                      <c:pt idx="0">
                        <c:v>Post-Graduate</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extLst>
                      <c:ext uri="{02D57815-91ED-43cb-92C2-25804820EDAC}">
                        <c15:formulaRef>
                          <c15:sqref>(Sheet1!$C$11,Sheet1!$E$11,Sheet1!$G$11,Sheet1!$I$11,Sheet1!$K$11,Sheet1!$M$11,Sheet1!$O$11,Sheet1!$Q$11)</c15:sqref>
                        </c15:formulaRef>
                      </c:ext>
                    </c:extLst>
                    <c:numCache>
                      <c:formatCode>General</c:formatCode>
                      <c:ptCount val="8"/>
                      <c:pt idx="0">
                        <c:v>1988</c:v>
                      </c:pt>
                      <c:pt idx="1">
                        <c:v>1992</c:v>
                      </c:pt>
                      <c:pt idx="2">
                        <c:v>1996</c:v>
                      </c:pt>
                      <c:pt idx="3">
                        <c:v>2000</c:v>
                      </c:pt>
                      <c:pt idx="4">
                        <c:v>2004</c:v>
                      </c:pt>
                      <c:pt idx="5">
                        <c:v>2008</c:v>
                      </c:pt>
                      <c:pt idx="6">
                        <c:v>2012</c:v>
                      </c:pt>
                      <c:pt idx="7">
                        <c:v>2016</c:v>
                      </c:pt>
                    </c:numCache>
                  </c:numRef>
                </c:cat>
                <c:val>
                  <c:numRef>
                    <c:extLst>
                      <c:ext uri="{02D57815-91ED-43cb-92C2-25804820EDAC}">
                        <c15:formulaRef>
                          <c15:sqref>(Sheet1!$C$15,Sheet1!$E$15,Sheet1!$G$15,Sheet1!$I$15,Sheet1!$K$15,Sheet1!$M$15,Sheet1!$O$15,Sheet1!$Q$15)</c15:sqref>
                        </c15:formulaRef>
                      </c:ext>
                    </c:extLst>
                    <c:numCache>
                      <c:formatCode>General</c:formatCode>
                      <c:ptCount val="8"/>
                      <c:pt idx="0">
                        <c:v>82</c:v>
                      </c:pt>
                      <c:pt idx="1">
                        <c:v>88</c:v>
                      </c:pt>
                      <c:pt idx="2">
                        <c:v>83</c:v>
                      </c:pt>
                      <c:pt idx="3">
                        <c:v>81</c:v>
                      </c:pt>
                      <c:pt idx="4">
                        <c:v>74</c:v>
                      </c:pt>
                      <c:pt idx="5">
                        <c:v>82</c:v>
                      </c:pt>
                      <c:pt idx="6">
                        <c:v>82</c:v>
                      </c:pt>
                      <c:pt idx="7">
                        <c:v>80</c:v>
                      </c:pt>
                    </c:numCache>
                  </c:numRef>
                </c:val>
                <c:smooth val="0"/>
                <c:extLst>
                  <c:ext xmlns:c16="http://schemas.microsoft.com/office/drawing/2014/chart" uri="{C3380CC4-5D6E-409C-BE32-E72D297353CC}">
                    <c16:uniqueId val="{00000003-DB39-C548-8422-EA2B68D0A4C9}"/>
                  </c:ext>
                </c:extLst>
              </c15:ser>
            </c15:filteredLineSeries>
          </c:ext>
        </c:extLst>
      </c:lineChart>
      <c:catAx>
        <c:axId val="4726213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2623744"/>
        <c:crosses val="autoZero"/>
        <c:auto val="1"/>
        <c:lblAlgn val="ctr"/>
        <c:lblOffset val="100"/>
        <c:noMultiLvlLbl val="0"/>
      </c:catAx>
      <c:valAx>
        <c:axId val="47262374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2621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VOTER TURNOUT BY LEVEL OF EDUCATION</a:t>
            </a:r>
          </a:p>
        </c:rich>
      </c:tx>
      <c:layout>
        <c:manualLayout>
          <c:xMode val="edge"/>
          <c:yMode val="edge"/>
          <c:x val="0.33261320534361249"/>
          <c:y val="5.926166088538546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0296803311519212E-2"/>
          <c:y val="2.9009179249328099E-2"/>
          <c:w val="0.95882381889763779"/>
          <c:h val="0.71474263848310493"/>
        </c:manualLayout>
      </c:layout>
      <c:lineChart>
        <c:grouping val="standard"/>
        <c:varyColors val="0"/>
        <c:ser>
          <c:idx val="0"/>
          <c:order val="0"/>
          <c:tx>
            <c:strRef>
              <c:f>Sheet1!$A$12</c:f>
              <c:strCache>
                <c:ptCount val="1"/>
                <c:pt idx="0">
                  <c:v>Less than High School</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(Sheet1!$C$11,Sheet1!$E$11,Sheet1!$G$11,Sheet1!$I$11,Sheet1!$K$11,Sheet1!$M$11,Sheet1!$O$11,Sheet1!$Q$11)</c:f>
              <c:numCache>
                <c:formatCode>General</c:formatCode>
                <c:ptCount val="8"/>
                <c:pt idx="0">
                  <c:v>1988</c:v>
                </c:pt>
                <c:pt idx="1">
                  <c:v>1992</c:v>
                </c:pt>
                <c:pt idx="2">
                  <c:v>1996</c:v>
                </c:pt>
                <c:pt idx="3">
                  <c:v>2000</c:v>
                </c:pt>
                <c:pt idx="4">
                  <c:v>2004</c:v>
                </c:pt>
                <c:pt idx="5">
                  <c:v>2008</c:v>
                </c:pt>
                <c:pt idx="6">
                  <c:v>2012</c:v>
                </c:pt>
                <c:pt idx="7">
                  <c:v>2016</c:v>
                </c:pt>
              </c:numCache>
            </c:numRef>
          </c:cat>
          <c:val>
            <c:numRef>
              <c:f>(Sheet1!$C$12,Sheet1!$E$12,Sheet1!$G$12,Sheet1!$I$12,Sheet1!$K$12,Sheet1!$M$12,Sheet1!$O$12,Sheet1!$Q$12)</c:f>
              <c:numCache>
                <c:formatCode>General</c:formatCode>
                <c:ptCount val="8"/>
                <c:pt idx="0">
                  <c:v>40</c:v>
                </c:pt>
                <c:pt idx="1">
                  <c:v>44</c:v>
                </c:pt>
                <c:pt idx="2">
                  <c:v>39</c:v>
                </c:pt>
                <c:pt idx="3">
                  <c:v>39</c:v>
                </c:pt>
                <c:pt idx="4">
                  <c:v>39</c:v>
                </c:pt>
                <c:pt idx="5">
                  <c:v>39</c:v>
                </c:pt>
                <c:pt idx="6">
                  <c:v>37</c:v>
                </c:pt>
                <c:pt idx="7">
                  <c:v>34</c:v>
                </c:pt>
              </c:numCache>
              <c:extLst/>
            </c:numRef>
          </c:val>
          <c:smooth val="0"/>
          <c:extLst>
            <c:ext xmlns:c16="http://schemas.microsoft.com/office/drawing/2014/chart" uri="{C3380CC4-5D6E-409C-BE32-E72D297353CC}">
              <c16:uniqueId val="{00000000-FFB5-A944-9337-AA692A0F15CE}"/>
            </c:ext>
          </c:extLst>
        </c:ser>
        <c:ser>
          <c:idx val="1"/>
          <c:order val="1"/>
          <c:tx>
            <c:strRef>
              <c:f>Sheet1!$A$13</c:f>
              <c:strCache>
                <c:ptCount val="1"/>
                <c:pt idx="0">
                  <c:v>High School Grad</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(Sheet1!$C$11,Sheet1!$E$11,Sheet1!$G$11,Sheet1!$I$11,Sheet1!$K$11,Sheet1!$M$11,Sheet1!$O$11,Sheet1!$Q$11)</c:f>
              <c:numCache>
                <c:formatCode>General</c:formatCode>
                <c:ptCount val="8"/>
                <c:pt idx="0">
                  <c:v>1988</c:v>
                </c:pt>
                <c:pt idx="1">
                  <c:v>1992</c:v>
                </c:pt>
                <c:pt idx="2">
                  <c:v>1996</c:v>
                </c:pt>
                <c:pt idx="3">
                  <c:v>2000</c:v>
                </c:pt>
                <c:pt idx="4">
                  <c:v>2004</c:v>
                </c:pt>
                <c:pt idx="5">
                  <c:v>2008</c:v>
                </c:pt>
                <c:pt idx="6">
                  <c:v>2012</c:v>
                </c:pt>
                <c:pt idx="7">
                  <c:v>2016</c:v>
                </c:pt>
              </c:numCache>
            </c:numRef>
          </c:cat>
          <c:val>
            <c:numRef>
              <c:f>(Sheet1!$C$13,Sheet1!$E$13,Sheet1!$G$13,Sheet1!$I$13,Sheet1!$K$13,Sheet1!$M$13,Sheet1!$O$13,Sheet1!$Q$13)</c:f>
              <c:numCache>
                <c:formatCode>General</c:formatCode>
                <c:ptCount val="8"/>
                <c:pt idx="0">
                  <c:v>57</c:v>
                </c:pt>
                <c:pt idx="1">
                  <c:v>60</c:v>
                </c:pt>
                <c:pt idx="2">
                  <c:v>51</c:v>
                </c:pt>
                <c:pt idx="3">
                  <c:v>52</c:v>
                </c:pt>
                <c:pt idx="4">
                  <c:v>56</c:v>
                </c:pt>
                <c:pt idx="5">
                  <c:v>55</c:v>
                </c:pt>
                <c:pt idx="6">
                  <c:v>53</c:v>
                </c:pt>
                <c:pt idx="7">
                  <c:v>51</c:v>
                </c:pt>
              </c:numCache>
              <c:extLst/>
            </c:numRef>
          </c:val>
          <c:smooth val="0"/>
          <c:extLst>
            <c:ext xmlns:c16="http://schemas.microsoft.com/office/drawing/2014/chart" uri="{C3380CC4-5D6E-409C-BE32-E72D297353CC}">
              <c16:uniqueId val="{00000001-FFB5-A944-9337-AA692A0F15CE}"/>
            </c:ext>
          </c:extLst>
        </c:ser>
        <c:ser>
          <c:idx val="2"/>
          <c:order val="2"/>
          <c:tx>
            <c:strRef>
              <c:f>Sheet1!$A$14</c:f>
              <c:strCache>
                <c:ptCount val="1"/>
                <c:pt idx="0">
                  <c:v>Some College to College Grad</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f>(Sheet1!$C$11,Sheet1!$E$11,Sheet1!$G$11,Sheet1!$I$11,Sheet1!$K$11,Sheet1!$M$11,Sheet1!$O$11,Sheet1!$Q$11)</c:f>
              <c:numCache>
                <c:formatCode>General</c:formatCode>
                <c:ptCount val="8"/>
                <c:pt idx="0">
                  <c:v>1988</c:v>
                </c:pt>
                <c:pt idx="1">
                  <c:v>1992</c:v>
                </c:pt>
                <c:pt idx="2">
                  <c:v>1996</c:v>
                </c:pt>
                <c:pt idx="3">
                  <c:v>2000</c:v>
                </c:pt>
                <c:pt idx="4">
                  <c:v>2004</c:v>
                </c:pt>
                <c:pt idx="5">
                  <c:v>2008</c:v>
                </c:pt>
                <c:pt idx="6">
                  <c:v>2012</c:v>
                </c:pt>
                <c:pt idx="7">
                  <c:v>2016</c:v>
                </c:pt>
              </c:numCache>
            </c:numRef>
          </c:cat>
          <c:val>
            <c:numRef>
              <c:f>(Sheet1!$C$14,Sheet1!$E$14,Sheet1!$G$14,Sheet1!$I$14,Sheet1!$K$14,Sheet1!$M$14,Sheet1!$O$14,Sheet1!$Q$14)</c:f>
              <c:numCache>
                <c:formatCode>General</c:formatCode>
                <c:ptCount val="8"/>
                <c:pt idx="0">
                  <c:v>69</c:v>
                </c:pt>
                <c:pt idx="1">
                  <c:v>76</c:v>
                </c:pt>
                <c:pt idx="2">
                  <c:v>68</c:v>
                </c:pt>
                <c:pt idx="3">
                  <c:v>68</c:v>
                </c:pt>
                <c:pt idx="4">
                  <c:v>72</c:v>
                </c:pt>
                <c:pt idx="5">
                  <c:v>72</c:v>
                </c:pt>
                <c:pt idx="6">
                  <c:v>69</c:v>
                </c:pt>
                <c:pt idx="7">
                  <c:v>68</c:v>
                </c:pt>
              </c:numCache>
              <c:extLst/>
            </c:numRef>
          </c:val>
          <c:smooth val="0"/>
          <c:extLst>
            <c:ext xmlns:c16="http://schemas.microsoft.com/office/drawing/2014/chart" uri="{C3380CC4-5D6E-409C-BE32-E72D297353CC}">
              <c16:uniqueId val="{00000002-FFB5-A944-9337-AA692A0F15CE}"/>
            </c:ext>
          </c:extLst>
        </c:ser>
        <c:ser>
          <c:idx val="3"/>
          <c:order val="3"/>
          <c:tx>
            <c:strRef>
              <c:f>Sheet1!$A$15</c:f>
              <c:strCache>
                <c:ptCount val="1"/>
                <c:pt idx="0">
                  <c:v>Post-Graduate</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f>(Sheet1!$C$11,Sheet1!$E$11,Sheet1!$G$11,Sheet1!$I$11,Sheet1!$K$11,Sheet1!$M$11,Sheet1!$O$11,Sheet1!$Q$11)</c:f>
              <c:numCache>
                <c:formatCode>General</c:formatCode>
                <c:ptCount val="8"/>
                <c:pt idx="0">
                  <c:v>1988</c:v>
                </c:pt>
                <c:pt idx="1">
                  <c:v>1992</c:v>
                </c:pt>
                <c:pt idx="2">
                  <c:v>1996</c:v>
                </c:pt>
                <c:pt idx="3">
                  <c:v>2000</c:v>
                </c:pt>
                <c:pt idx="4">
                  <c:v>2004</c:v>
                </c:pt>
                <c:pt idx="5">
                  <c:v>2008</c:v>
                </c:pt>
                <c:pt idx="6">
                  <c:v>2012</c:v>
                </c:pt>
                <c:pt idx="7">
                  <c:v>2016</c:v>
                </c:pt>
              </c:numCache>
            </c:numRef>
          </c:cat>
          <c:val>
            <c:numRef>
              <c:f>(Sheet1!$C$15,Sheet1!$E$15,Sheet1!$G$15,Sheet1!$I$15,Sheet1!$K$15,Sheet1!$M$15,Sheet1!$O$15,Sheet1!$Q$15)</c:f>
              <c:numCache>
                <c:formatCode>General</c:formatCode>
                <c:ptCount val="8"/>
                <c:pt idx="0">
                  <c:v>82</c:v>
                </c:pt>
                <c:pt idx="1">
                  <c:v>88</c:v>
                </c:pt>
                <c:pt idx="2">
                  <c:v>83</c:v>
                </c:pt>
                <c:pt idx="3">
                  <c:v>81</c:v>
                </c:pt>
                <c:pt idx="4">
                  <c:v>74</c:v>
                </c:pt>
                <c:pt idx="5">
                  <c:v>82</c:v>
                </c:pt>
                <c:pt idx="6">
                  <c:v>82</c:v>
                </c:pt>
                <c:pt idx="7">
                  <c:v>80</c:v>
                </c:pt>
              </c:numCache>
              <c:extLst/>
            </c:numRef>
          </c:val>
          <c:smooth val="0"/>
          <c:extLst>
            <c:ext xmlns:c16="http://schemas.microsoft.com/office/drawing/2014/chart" uri="{C3380CC4-5D6E-409C-BE32-E72D297353CC}">
              <c16:uniqueId val="{00000003-FFB5-A944-9337-AA692A0F15CE}"/>
            </c:ext>
          </c:extLst>
        </c:ser>
        <c:dLbls>
          <c:showLegendKey val="0"/>
          <c:showVal val="0"/>
          <c:showCatName val="0"/>
          <c:showSerName val="0"/>
          <c:showPercent val="0"/>
          <c:showBubbleSize val="0"/>
        </c:dLbls>
        <c:smooth val="0"/>
        <c:axId val="477260192"/>
        <c:axId val="477259016"/>
      </c:lineChart>
      <c:catAx>
        <c:axId val="4772601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7259016"/>
        <c:crosses val="autoZero"/>
        <c:auto val="1"/>
        <c:lblAlgn val="ctr"/>
        <c:lblOffset val="100"/>
        <c:noMultiLvlLbl val="0"/>
      </c:catAx>
      <c:valAx>
        <c:axId val="477259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7260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29780009924246E-2"/>
          <c:y val="3.3985997848979176E-2"/>
          <c:w val="0.93333213673928872"/>
          <c:h val="0.91451555009493801"/>
        </c:manualLayout>
      </c:layout>
      <c:lineChart>
        <c:grouping val="standard"/>
        <c:varyColors val="0"/>
        <c:ser>
          <c:idx val="0"/>
          <c:order val="0"/>
          <c:tx>
            <c:strRef>
              <c:f>Sheet2!$A$9</c:f>
              <c:strCache>
                <c:ptCount val="1"/>
                <c:pt idx="0">
                  <c:v>18-29</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numFmt formatCode="0.0%" sourceLinked="0"/>
            <c:spPr>
              <a:noFill/>
              <a:ln>
                <a:noFill/>
              </a:ln>
              <a:effectLst/>
            </c:spPr>
            <c:txPr>
              <a:bodyPr rot="0" spcFirstLastPara="1" vertOverflow="ellipsis" vert="horz" wrap="square" anchor="ctr" anchorCtr="1"/>
              <a:lstStyle/>
              <a:p>
                <a:pPr>
                  <a:defRPr sz="1300" b="0" i="0" u="none" strike="noStrike" kern="1200" baseline="0">
                    <a:solidFill>
                      <a:schemeClr val="tx1">
                        <a:lumMod val="75000"/>
                        <a:lumOff val="25000"/>
                      </a:schemeClr>
                    </a:solidFill>
                    <a:latin typeface="Arial Black" panose="020B0A040201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ln>
              <a:effectLst/>
            </c:spPr>
            <c:trendlineType val="linear"/>
            <c:dispRSqr val="0"/>
            <c:dispEq val="0"/>
          </c:trendline>
          <c:trendline>
            <c:spPr>
              <a:ln w="19050" cap="rnd">
                <a:solidFill>
                  <a:schemeClr val="accent1"/>
                </a:solidFill>
              </a:ln>
              <a:effectLst/>
            </c:spPr>
            <c:trendlineType val="linear"/>
            <c:dispRSqr val="0"/>
            <c:dispEq val="0"/>
          </c:trendline>
          <c:cat>
            <c:numRef>
              <c:f>Sheet2!$B$8:$L$8</c:f>
              <c:numCache>
                <c:formatCode>General</c:formatCode>
                <c:ptCount val="11"/>
                <c:pt idx="0">
                  <c:v>1996</c:v>
                </c:pt>
                <c:pt idx="1">
                  <c:v>1998</c:v>
                </c:pt>
                <c:pt idx="2">
                  <c:v>2000</c:v>
                </c:pt>
                <c:pt idx="3">
                  <c:v>2002</c:v>
                </c:pt>
                <c:pt idx="4">
                  <c:v>2004</c:v>
                </c:pt>
                <c:pt idx="5">
                  <c:v>2006</c:v>
                </c:pt>
                <c:pt idx="6">
                  <c:v>2008</c:v>
                </c:pt>
                <c:pt idx="7">
                  <c:v>2010</c:v>
                </c:pt>
                <c:pt idx="8">
                  <c:v>2012</c:v>
                </c:pt>
                <c:pt idx="9">
                  <c:v>2014</c:v>
                </c:pt>
                <c:pt idx="10">
                  <c:v>2016</c:v>
                </c:pt>
              </c:numCache>
            </c:numRef>
          </c:cat>
          <c:val>
            <c:numRef>
              <c:f>Sheet2!$B$9:$L$9</c:f>
              <c:numCache>
                <c:formatCode>General</c:formatCode>
                <c:ptCount val="11"/>
                <c:pt idx="0">
                  <c:v>0.33100000000000002</c:v>
                </c:pt>
                <c:pt idx="1">
                  <c:v>0.17699999999999999</c:v>
                </c:pt>
                <c:pt idx="2">
                  <c:v>0.34499999999999997</c:v>
                </c:pt>
                <c:pt idx="3">
                  <c:v>0.182</c:v>
                </c:pt>
                <c:pt idx="4">
                  <c:v>0.45</c:v>
                </c:pt>
                <c:pt idx="5">
                  <c:v>0.20300000000000001</c:v>
                </c:pt>
                <c:pt idx="6">
                  <c:v>0.48399999999999999</c:v>
                </c:pt>
                <c:pt idx="7">
                  <c:v>0.20300000000000001</c:v>
                </c:pt>
                <c:pt idx="8">
                  <c:v>0.40899999999999997</c:v>
                </c:pt>
                <c:pt idx="9">
                  <c:v>0.1628</c:v>
                </c:pt>
                <c:pt idx="10">
                  <c:v>0.434</c:v>
                </c:pt>
              </c:numCache>
            </c:numRef>
          </c:val>
          <c:smooth val="0"/>
          <c:extLst>
            <c:ext xmlns:c16="http://schemas.microsoft.com/office/drawing/2014/chart" uri="{C3380CC4-5D6E-409C-BE32-E72D297353CC}">
              <c16:uniqueId val="{00000000-16EA-F147-9A0B-4EC94A4E09ED}"/>
            </c:ext>
          </c:extLst>
        </c:ser>
        <c:dLbls>
          <c:dLblPos val="ctr"/>
          <c:showLegendKey val="0"/>
          <c:showVal val="1"/>
          <c:showCatName val="0"/>
          <c:showSerName val="0"/>
          <c:showPercent val="0"/>
          <c:showBubbleSize val="0"/>
        </c:dLbls>
        <c:smooth val="0"/>
        <c:axId val="472838496"/>
        <c:axId val="472839280"/>
        <c:extLst>
          <c:ext xmlns:c15="http://schemas.microsoft.com/office/drawing/2012/chart" uri="{02D57815-91ED-43cb-92C2-25804820EDAC}">
            <c15:filteredLineSeries>
              <c15:ser>
                <c:idx val="1"/>
                <c:order val="1"/>
                <c:tx>
                  <c:strRef>
                    <c:extLst>
                      <c:ext uri="{02D57815-91ED-43cb-92C2-25804820EDAC}">
                        <c15:formulaRef>
                          <c15:sqref>Sheet2!$A$10</c15:sqref>
                        </c15:formulaRef>
                      </c:ext>
                    </c:extLst>
                    <c:strCache>
                      <c:ptCount val="1"/>
                      <c:pt idx="0">
                        <c:v>30-44</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Arial Black" panose="020B0A04020102020204" pitchFamily="34" charset="0"/>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Sheet2!$B$8:$L$8</c15:sqref>
                        </c15:formulaRef>
                      </c:ext>
                    </c:extLst>
                    <c:numCache>
                      <c:formatCode>General</c:formatCode>
                      <c:ptCount val="11"/>
                      <c:pt idx="0">
                        <c:v>1996</c:v>
                      </c:pt>
                      <c:pt idx="1">
                        <c:v>1998</c:v>
                      </c:pt>
                      <c:pt idx="2">
                        <c:v>2000</c:v>
                      </c:pt>
                      <c:pt idx="3">
                        <c:v>2002</c:v>
                      </c:pt>
                      <c:pt idx="4">
                        <c:v>2004</c:v>
                      </c:pt>
                      <c:pt idx="5">
                        <c:v>2006</c:v>
                      </c:pt>
                      <c:pt idx="6">
                        <c:v>2008</c:v>
                      </c:pt>
                      <c:pt idx="7">
                        <c:v>2010</c:v>
                      </c:pt>
                      <c:pt idx="8">
                        <c:v>2012</c:v>
                      </c:pt>
                      <c:pt idx="9">
                        <c:v>2014</c:v>
                      </c:pt>
                      <c:pt idx="10">
                        <c:v>2016</c:v>
                      </c:pt>
                    </c:numCache>
                  </c:numRef>
                </c:cat>
                <c:val>
                  <c:numRef>
                    <c:extLst>
                      <c:ext uri="{02D57815-91ED-43cb-92C2-25804820EDAC}">
                        <c15:formulaRef>
                          <c15:sqref>Sheet2!$B$10:$L$10</c15:sqref>
                        </c15:formulaRef>
                      </c:ext>
                    </c:extLst>
                    <c:numCache>
                      <c:formatCode>General</c:formatCode>
                      <c:ptCount val="11"/>
                      <c:pt idx="0">
                        <c:v>0.505</c:v>
                      </c:pt>
                      <c:pt idx="1">
                        <c:v>0.35099999999999998</c:v>
                      </c:pt>
                      <c:pt idx="2">
                        <c:v>0.54</c:v>
                      </c:pt>
                      <c:pt idx="3">
                        <c:v>0.36</c:v>
                      </c:pt>
                      <c:pt idx="4">
                        <c:v>0.59499999999999997</c:v>
                      </c:pt>
                      <c:pt idx="5">
                        <c:v>0.36299999999999999</c:v>
                      </c:pt>
                      <c:pt idx="6">
                        <c:v>0.60699999999999998</c:v>
                      </c:pt>
                      <c:pt idx="7">
                        <c:v>0.36099999999999999</c:v>
                      </c:pt>
                      <c:pt idx="8">
                        <c:v>0.56200000000000006</c:v>
                      </c:pt>
                      <c:pt idx="9">
                        <c:v>0.30130000000000001</c:v>
                      </c:pt>
                      <c:pt idx="10">
                        <c:v>0.56910000000000005</c:v>
                      </c:pt>
                    </c:numCache>
                  </c:numRef>
                </c:val>
                <c:smooth val="0"/>
                <c:extLst>
                  <c:ext xmlns:c16="http://schemas.microsoft.com/office/drawing/2014/chart" uri="{C3380CC4-5D6E-409C-BE32-E72D297353CC}">
                    <c16:uniqueId val="{00000001-16EA-F147-9A0B-4EC94A4E09ED}"/>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Sheet2!$A$11</c15:sqref>
                        </c15:formulaRef>
                      </c:ext>
                    </c:extLst>
                    <c:strCache>
                      <c:ptCount val="1"/>
                      <c:pt idx="0">
                        <c:v>45-59</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Arial Black" panose="020B0A04020102020204" pitchFamily="34" charset="0"/>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Sheet2!$B$8:$L$8</c15:sqref>
                        </c15:formulaRef>
                      </c:ext>
                    </c:extLst>
                    <c:numCache>
                      <c:formatCode>General</c:formatCode>
                      <c:ptCount val="11"/>
                      <c:pt idx="0">
                        <c:v>1996</c:v>
                      </c:pt>
                      <c:pt idx="1">
                        <c:v>1998</c:v>
                      </c:pt>
                      <c:pt idx="2">
                        <c:v>2000</c:v>
                      </c:pt>
                      <c:pt idx="3">
                        <c:v>2002</c:v>
                      </c:pt>
                      <c:pt idx="4">
                        <c:v>2004</c:v>
                      </c:pt>
                      <c:pt idx="5">
                        <c:v>2006</c:v>
                      </c:pt>
                      <c:pt idx="6">
                        <c:v>2008</c:v>
                      </c:pt>
                      <c:pt idx="7">
                        <c:v>2010</c:v>
                      </c:pt>
                      <c:pt idx="8">
                        <c:v>2012</c:v>
                      </c:pt>
                      <c:pt idx="9">
                        <c:v>2014</c:v>
                      </c:pt>
                      <c:pt idx="10">
                        <c:v>2016</c:v>
                      </c:pt>
                    </c:numCache>
                  </c:numRef>
                </c:cat>
                <c:val>
                  <c:numRef>
                    <c:extLst xmlns:c15="http://schemas.microsoft.com/office/drawing/2012/chart">
                      <c:ext xmlns:c15="http://schemas.microsoft.com/office/drawing/2012/chart" uri="{02D57815-91ED-43cb-92C2-25804820EDAC}">
                        <c15:formulaRef>
                          <c15:sqref>Sheet2!$B$11:$L$11</c15:sqref>
                        </c15:formulaRef>
                      </c:ext>
                    </c:extLst>
                    <c:numCache>
                      <c:formatCode>General</c:formatCode>
                      <c:ptCount val="11"/>
                      <c:pt idx="0">
                        <c:v>0.625</c:v>
                      </c:pt>
                      <c:pt idx="1">
                        <c:v>0.49099999999999999</c:v>
                      </c:pt>
                      <c:pt idx="2">
                        <c:v>0.64300000000000002</c:v>
                      </c:pt>
                      <c:pt idx="3">
                        <c:v>0.501</c:v>
                      </c:pt>
                      <c:pt idx="4">
                        <c:v>0.69</c:v>
                      </c:pt>
                      <c:pt idx="5">
                        <c:v>0.504</c:v>
                      </c:pt>
                      <c:pt idx="6">
                        <c:v>0.69499999999999995</c:v>
                      </c:pt>
                      <c:pt idx="7">
                        <c:v>0.504</c:v>
                      </c:pt>
                      <c:pt idx="8">
                        <c:v>0.66</c:v>
                      </c:pt>
                      <c:pt idx="9">
                        <c:v>0.42609999999999998</c:v>
                      </c:pt>
                      <c:pt idx="10">
                        <c:v>0.6623</c:v>
                      </c:pt>
                    </c:numCache>
                  </c:numRef>
                </c:val>
                <c:smooth val="0"/>
                <c:extLst xmlns:c15="http://schemas.microsoft.com/office/drawing/2012/chart">
                  <c:ext xmlns:c16="http://schemas.microsoft.com/office/drawing/2014/chart" uri="{C3380CC4-5D6E-409C-BE32-E72D297353CC}">
                    <c16:uniqueId val="{00000002-16EA-F147-9A0B-4EC94A4E09ED}"/>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Sheet2!$A$12</c15:sqref>
                        </c15:formulaRef>
                      </c:ext>
                    </c:extLst>
                    <c:strCache>
                      <c:ptCount val="1"/>
                      <c:pt idx="0">
                        <c:v>60+</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Arial Black" panose="020B0A04020102020204" pitchFamily="34" charset="0"/>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Sheet2!$B$8:$L$8</c15:sqref>
                        </c15:formulaRef>
                      </c:ext>
                    </c:extLst>
                    <c:numCache>
                      <c:formatCode>General</c:formatCode>
                      <c:ptCount val="11"/>
                      <c:pt idx="0">
                        <c:v>1996</c:v>
                      </c:pt>
                      <c:pt idx="1">
                        <c:v>1998</c:v>
                      </c:pt>
                      <c:pt idx="2">
                        <c:v>2000</c:v>
                      </c:pt>
                      <c:pt idx="3">
                        <c:v>2002</c:v>
                      </c:pt>
                      <c:pt idx="4">
                        <c:v>2004</c:v>
                      </c:pt>
                      <c:pt idx="5">
                        <c:v>2006</c:v>
                      </c:pt>
                      <c:pt idx="6">
                        <c:v>2008</c:v>
                      </c:pt>
                      <c:pt idx="7">
                        <c:v>2010</c:v>
                      </c:pt>
                      <c:pt idx="8">
                        <c:v>2012</c:v>
                      </c:pt>
                      <c:pt idx="9">
                        <c:v>2014</c:v>
                      </c:pt>
                      <c:pt idx="10">
                        <c:v>2016</c:v>
                      </c:pt>
                    </c:numCache>
                  </c:numRef>
                </c:cat>
                <c:val>
                  <c:numRef>
                    <c:extLst xmlns:c15="http://schemas.microsoft.com/office/drawing/2012/chart">
                      <c:ext xmlns:c15="http://schemas.microsoft.com/office/drawing/2012/chart" uri="{02D57815-91ED-43cb-92C2-25804820EDAC}">
                        <c15:formulaRef>
                          <c15:sqref>Sheet2!$B$12:$L$12</c15:sqref>
                        </c15:formulaRef>
                      </c:ext>
                    </c:extLst>
                    <c:numCache>
                      <c:formatCode>General</c:formatCode>
                      <c:ptCount val="11"/>
                      <c:pt idx="0">
                        <c:v>0.65700000000000003</c:v>
                      </c:pt>
                      <c:pt idx="1">
                        <c:v>0.55600000000000005</c:v>
                      </c:pt>
                      <c:pt idx="2">
                        <c:v>0.67300000000000004</c:v>
                      </c:pt>
                      <c:pt idx="3">
                        <c:v>0.57099999999999995</c:v>
                      </c:pt>
                      <c:pt idx="4">
                        <c:v>0.69699999999999995</c:v>
                      </c:pt>
                      <c:pt idx="5">
                        <c:v>0.57599999999999996</c:v>
                      </c:pt>
                      <c:pt idx="6">
                        <c:v>0.71</c:v>
                      </c:pt>
                      <c:pt idx="7">
                        <c:v>0.59</c:v>
                      </c:pt>
                      <c:pt idx="8">
                        <c:v>0.71199999999999997</c:v>
                      </c:pt>
                      <c:pt idx="9">
                        <c:v>0.5494</c:v>
                      </c:pt>
                      <c:pt idx="10">
                        <c:v>0.71379999999999999</c:v>
                      </c:pt>
                    </c:numCache>
                  </c:numRef>
                </c:val>
                <c:smooth val="0"/>
                <c:extLst xmlns:c15="http://schemas.microsoft.com/office/drawing/2012/chart">
                  <c:ext xmlns:c16="http://schemas.microsoft.com/office/drawing/2014/chart" uri="{C3380CC4-5D6E-409C-BE32-E72D297353CC}">
                    <c16:uniqueId val="{00000003-16EA-F147-9A0B-4EC94A4E09ED}"/>
                  </c:ext>
                </c:extLst>
              </c15:ser>
            </c15:filteredLineSeries>
          </c:ext>
        </c:extLst>
      </c:lineChart>
      <c:catAx>
        <c:axId val="4728384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2839280"/>
        <c:crosses val="autoZero"/>
        <c:auto val="1"/>
        <c:lblAlgn val="ctr"/>
        <c:lblOffset val="100"/>
        <c:noMultiLvlLbl val="0"/>
      </c:catAx>
      <c:valAx>
        <c:axId val="47283928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2838496"/>
        <c:crosses val="autoZero"/>
        <c:crossBetween val="between"/>
      </c:valAx>
      <c:spPr>
        <a:noFill/>
        <a:ln>
          <a:noFill/>
        </a:ln>
        <a:effectLst/>
      </c:spPr>
    </c:plotArea>
    <c:plotVisOnly val="1"/>
    <c:dispBlanksAs val="gap"/>
    <c:showDLblsOverMax val="0"/>
  </c:chart>
  <c:spPr>
    <a:noFill/>
    <a:ln>
      <a:noFill/>
    </a:ln>
    <a:effectLst/>
  </c:spPr>
  <c:txPr>
    <a:bodyPr/>
    <a:lstStyle/>
    <a:p>
      <a:pPr>
        <a:defRPr sz="1300" baseline="0">
          <a:latin typeface="Arial Black" panose="020B0A040201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95627984952452E-2"/>
          <c:y val="1.5810294193081772E-2"/>
          <c:w val="0.93241510876966538"/>
          <c:h val="0.85396226177153212"/>
        </c:manualLayout>
      </c:layout>
      <c:lineChart>
        <c:grouping val="standard"/>
        <c:varyColors val="0"/>
        <c:ser>
          <c:idx val="0"/>
          <c:order val="0"/>
          <c:tx>
            <c:strRef>
              <c:f>Sheet2!$A$9</c:f>
              <c:strCache>
                <c:ptCount val="1"/>
                <c:pt idx="0">
                  <c:v>18-29</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Sheet2!$B$8:$L$8</c:f>
              <c:numCache>
                <c:formatCode>General</c:formatCode>
                <c:ptCount val="6"/>
                <c:pt idx="0">
                  <c:v>1996</c:v>
                </c:pt>
                <c:pt idx="1">
                  <c:v>2000</c:v>
                </c:pt>
                <c:pt idx="2">
                  <c:v>2004</c:v>
                </c:pt>
                <c:pt idx="3">
                  <c:v>2008</c:v>
                </c:pt>
                <c:pt idx="4">
                  <c:v>2012</c:v>
                </c:pt>
                <c:pt idx="5">
                  <c:v>2016</c:v>
                </c:pt>
              </c:numCache>
            </c:numRef>
          </c:cat>
          <c:val>
            <c:numRef>
              <c:f>Sheet2!$B$9:$L$9</c:f>
              <c:numCache>
                <c:formatCode>General</c:formatCode>
                <c:ptCount val="6"/>
                <c:pt idx="0">
                  <c:v>0.33100000000000002</c:v>
                </c:pt>
                <c:pt idx="1">
                  <c:v>0.34499999999999997</c:v>
                </c:pt>
                <c:pt idx="2">
                  <c:v>0.45</c:v>
                </c:pt>
                <c:pt idx="3">
                  <c:v>0.48399999999999999</c:v>
                </c:pt>
                <c:pt idx="4">
                  <c:v>0.40899999999999997</c:v>
                </c:pt>
                <c:pt idx="5">
                  <c:v>0.434</c:v>
                </c:pt>
              </c:numCache>
            </c:numRef>
          </c:val>
          <c:smooth val="0"/>
          <c:extLst>
            <c:ext xmlns:c16="http://schemas.microsoft.com/office/drawing/2014/chart" uri="{C3380CC4-5D6E-409C-BE32-E72D297353CC}">
              <c16:uniqueId val="{00000000-F44D-FB47-BD89-D69CC1883B52}"/>
            </c:ext>
          </c:extLst>
        </c:ser>
        <c:ser>
          <c:idx val="1"/>
          <c:order val="1"/>
          <c:tx>
            <c:strRef>
              <c:f>Sheet2!$A$10</c:f>
              <c:strCache>
                <c:ptCount val="1"/>
                <c:pt idx="0">
                  <c:v>30-44</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Sheet2!$B$8:$L$8</c:f>
              <c:numCache>
                <c:formatCode>General</c:formatCode>
                <c:ptCount val="6"/>
                <c:pt idx="0">
                  <c:v>1996</c:v>
                </c:pt>
                <c:pt idx="1">
                  <c:v>2000</c:v>
                </c:pt>
                <c:pt idx="2">
                  <c:v>2004</c:v>
                </c:pt>
                <c:pt idx="3">
                  <c:v>2008</c:v>
                </c:pt>
                <c:pt idx="4">
                  <c:v>2012</c:v>
                </c:pt>
                <c:pt idx="5">
                  <c:v>2016</c:v>
                </c:pt>
              </c:numCache>
            </c:numRef>
          </c:cat>
          <c:val>
            <c:numRef>
              <c:f>Sheet2!$B$10:$L$10</c:f>
              <c:numCache>
                <c:formatCode>General</c:formatCode>
                <c:ptCount val="6"/>
                <c:pt idx="0">
                  <c:v>0.505</c:v>
                </c:pt>
                <c:pt idx="1">
                  <c:v>0.54</c:v>
                </c:pt>
                <c:pt idx="2">
                  <c:v>0.59499999999999997</c:v>
                </c:pt>
                <c:pt idx="3">
                  <c:v>0.60699999999999998</c:v>
                </c:pt>
                <c:pt idx="4">
                  <c:v>0.56200000000000006</c:v>
                </c:pt>
                <c:pt idx="5">
                  <c:v>0.56910000000000005</c:v>
                </c:pt>
              </c:numCache>
            </c:numRef>
          </c:val>
          <c:smooth val="0"/>
          <c:extLst>
            <c:ext xmlns:c16="http://schemas.microsoft.com/office/drawing/2014/chart" uri="{C3380CC4-5D6E-409C-BE32-E72D297353CC}">
              <c16:uniqueId val="{00000001-F44D-FB47-BD89-D69CC1883B52}"/>
            </c:ext>
          </c:extLst>
        </c:ser>
        <c:dLbls>
          <c:showLegendKey val="0"/>
          <c:showVal val="0"/>
          <c:showCatName val="0"/>
          <c:showSerName val="0"/>
          <c:showPercent val="0"/>
          <c:showBubbleSize val="0"/>
        </c:dLbls>
        <c:smooth val="0"/>
        <c:axId val="472835752"/>
        <c:axId val="472837712"/>
        <c:extLst>
          <c:ext xmlns:c15="http://schemas.microsoft.com/office/drawing/2012/chart" uri="{02D57815-91ED-43cb-92C2-25804820EDAC}">
            <c15:filteredLineSeries>
              <c15:ser>
                <c:idx val="2"/>
                <c:order val="2"/>
                <c:tx>
                  <c:strRef>
                    <c:extLst>
                      <c:ext uri="{02D57815-91ED-43cb-92C2-25804820EDAC}">
                        <c15:formulaRef>
                          <c15:sqref>Sheet2!$A$11</c15:sqref>
                        </c15:formulaRef>
                      </c:ext>
                    </c:extLst>
                    <c:strCache>
                      <c:ptCount val="1"/>
                      <c:pt idx="0">
                        <c:v>45-59</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extLst>
                      <c:ext uri="{02D57815-91ED-43cb-92C2-25804820EDAC}">
                        <c15:formulaRef>
                          <c15:sqref>Sheet2!$B$8:$L$8</c15:sqref>
                        </c15:formulaRef>
                      </c:ext>
                    </c:extLst>
                    <c:numCache>
                      <c:formatCode>General</c:formatCode>
                      <c:ptCount val="6"/>
                      <c:pt idx="0">
                        <c:v>1996</c:v>
                      </c:pt>
                      <c:pt idx="1">
                        <c:v>2000</c:v>
                      </c:pt>
                      <c:pt idx="2">
                        <c:v>2004</c:v>
                      </c:pt>
                      <c:pt idx="3">
                        <c:v>2008</c:v>
                      </c:pt>
                      <c:pt idx="4">
                        <c:v>2012</c:v>
                      </c:pt>
                      <c:pt idx="5">
                        <c:v>2016</c:v>
                      </c:pt>
                    </c:numCache>
                  </c:numRef>
                </c:cat>
                <c:val>
                  <c:numRef>
                    <c:extLst>
                      <c:ext uri="{02D57815-91ED-43cb-92C2-25804820EDAC}">
                        <c15:formulaRef>
                          <c15:sqref>Sheet2!$B$11:$L$11</c15:sqref>
                        </c15:formulaRef>
                      </c:ext>
                    </c:extLst>
                    <c:numCache>
                      <c:formatCode>General</c:formatCode>
                      <c:ptCount val="6"/>
                      <c:pt idx="0">
                        <c:v>0.625</c:v>
                      </c:pt>
                      <c:pt idx="1">
                        <c:v>0.64300000000000002</c:v>
                      </c:pt>
                      <c:pt idx="2">
                        <c:v>0.69</c:v>
                      </c:pt>
                      <c:pt idx="3">
                        <c:v>0.69499999999999995</c:v>
                      </c:pt>
                      <c:pt idx="4">
                        <c:v>0.66</c:v>
                      </c:pt>
                      <c:pt idx="5">
                        <c:v>0.6623</c:v>
                      </c:pt>
                    </c:numCache>
                  </c:numRef>
                </c:val>
                <c:smooth val="0"/>
                <c:extLst>
                  <c:ext xmlns:c16="http://schemas.microsoft.com/office/drawing/2014/chart" uri="{C3380CC4-5D6E-409C-BE32-E72D297353CC}">
                    <c16:uniqueId val="{00000002-F44D-FB47-BD89-D69CC1883B52}"/>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Sheet2!$A$12</c15:sqref>
                        </c15:formulaRef>
                      </c:ext>
                    </c:extLst>
                    <c:strCache>
                      <c:ptCount val="1"/>
                      <c:pt idx="0">
                        <c:v>60+</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extLst xmlns:c15="http://schemas.microsoft.com/office/drawing/2012/chart">
                      <c:ext xmlns:c15="http://schemas.microsoft.com/office/drawing/2012/chart" uri="{02D57815-91ED-43cb-92C2-25804820EDAC}">
                        <c15:formulaRef>
                          <c15:sqref>Sheet2!$B$8:$L$8</c15:sqref>
                        </c15:formulaRef>
                      </c:ext>
                    </c:extLst>
                    <c:numCache>
                      <c:formatCode>General</c:formatCode>
                      <c:ptCount val="6"/>
                      <c:pt idx="0">
                        <c:v>1996</c:v>
                      </c:pt>
                      <c:pt idx="1">
                        <c:v>2000</c:v>
                      </c:pt>
                      <c:pt idx="2">
                        <c:v>2004</c:v>
                      </c:pt>
                      <c:pt idx="3">
                        <c:v>2008</c:v>
                      </c:pt>
                      <c:pt idx="4">
                        <c:v>2012</c:v>
                      </c:pt>
                      <c:pt idx="5">
                        <c:v>2016</c:v>
                      </c:pt>
                    </c:numCache>
                  </c:numRef>
                </c:cat>
                <c:val>
                  <c:numRef>
                    <c:extLst xmlns:c15="http://schemas.microsoft.com/office/drawing/2012/chart">
                      <c:ext xmlns:c15="http://schemas.microsoft.com/office/drawing/2012/chart" uri="{02D57815-91ED-43cb-92C2-25804820EDAC}">
                        <c15:formulaRef>
                          <c15:sqref>Sheet2!$B$12:$L$12</c15:sqref>
                        </c15:formulaRef>
                      </c:ext>
                    </c:extLst>
                    <c:numCache>
                      <c:formatCode>General</c:formatCode>
                      <c:ptCount val="6"/>
                      <c:pt idx="0">
                        <c:v>0.65700000000000003</c:v>
                      </c:pt>
                      <c:pt idx="1">
                        <c:v>0.67300000000000004</c:v>
                      </c:pt>
                      <c:pt idx="2">
                        <c:v>0.69699999999999995</c:v>
                      </c:pt>
                      <c:pt idx="3">
                        <c:v>0.71</c:v>
                      </c:pt>
                      <c:pt idx="4">
                        <c:v>0.71199999999999997</c:v>
                      </c:pt>
                      <c:pt idx="5">
                        <c:v>0.71379999999999999</c:v>
                      </c:pt>
                    </c:numCache>
                  </c:numRef>
                </c:val>
                <c:smooth val="0"/>
                <c:extLst xmlns:c15="http://schemas.microsoft.com/office/drawing/2012/chart">
                  <c:ext xmlns:c16="http://schemas.microsoft.com/office/drawing/2014/chart" uri="{C3380CC4-5D6E-409C-BE32-E72D297353CC}">
                    <c16:uniqueId val="{00000003-F44D-FB47-BD89-D69CC1883B52}"/>
                  </c:ext>
                </c:extLst>
              </c15:ser>
            </c15:filteredLineSeries>
          </c:ext>
        </c:extLst>
      </c:lineChart>
      <c:catAx>
        <c:axId val="4728357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2837712"/>
        <c:crosses val="autoZero"/>
        <c:auto val="1"/>
        <c:lblAlgn val="ctr"/>
        <c:lblOffset val="100"/>
        <c:noMultiLvlLbl val="0"/>
      </c:catAx>
      <c:valAx>
        <c:axId val="47283771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2835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014781469894379E-2"/>
          <c:y val="2.8795454136093451E-2"/>
          <c:w val="0.90710955776230129"/>
          <c:h val="0.80535076212909407"/>
        </c:manualLayout>
      </c:layout>
      <c:lineChart>
        <c:grouping val="standard"/>
        <c:varyColors val="0"/>
        <c:ser>
          <c:idx val="0"/>
          <c:order val="0"/>
          <c:tx>
            <c:strRef>
              <c:f>Sheet2!$A$9</c:f>
              <c:strCache>
                <c:ptCount val="1"/>
                <c:pt idx="0">
                  <c:v>18-29</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Sheet2!$B$8:$L$8</c:f>
              <c:numCache>
                <c:formatCode>General</c:formatCode>
                <c:ptCount val="6"/>
                <c:pt idx="0">
                  <c:v>1996</c:v>
                </c:pt>
                <c:pt idx="1">
                  <c:v>2000</c:v>
                </c:pt>
                <c:pt idx="2">
                  <c:v>2004</c:v>
                </c:pt>
                <c:pt idx="3">
                  <c:v>2008</c:v>
                </c:pt>
                <c:pt idx="4">
                  <c:v>2012</c:v>
                </c:pt>
                <c:pt idx="5">
                  <c:v>2016</c:v>
                </c:pt>
              </c:numCache>
            </c:numRef>
          </c:cat>
          <c:val>
            <c:numRef>
              <c:f>Sheet2!$B$9:$L$9</c:f>
              <c:numCache>
                <c:formatCode>General</c:formatCode>
                <c:ptCount val="6"/>
                <c:pt idx="0">
                  <c:v>0.33100000000000002</c:v>
                </c:pt>
                <c:pt idx="1">
                  <c:v>0.34499999999999997</c:v>
                </c:pt>
                <c:pt idx="2">
                  <c:v>0.45</c:v>
                </c:pt>
                <c:pt idx="3">
                  <c:v>0.48399999999999999</c:v>
                </c:pt>
                <c:pt idx="4">
                  <c:v>0.40899999999999997</c:v>
                </c:pt>
                <c:pt idx="5">
                  <c:v>0.434</c:v>
                </c:pt>
              </c:numCache>
            </c:numRef>
          </c:val>
          <c:smooth val="0"/>
          <c:extLst>
            <c:ext xmlns:c16="http://schemas.microsoft.com/office/drawing/2014/chart" uri="{C3380CC4-5D6E-409C-BE32-E72D297353CC}">
              <c16:uniqueId val="{00000000-950D-5B42-9A61-46C9E87C23F2}"/>
            </c:ext>
          </c:extLst>
        </c:ser>
        <c:ser>
          <c:idx val="1"/>
          <c:order val="1"/>
          <c:tx>
            <c:strRef>
              <c:f>Sheet2!$A$10</c:f>
              <c:strCache>
                <c:ptCount val="1"/>
                <c:pt idx="0">
                  <c:v>30-44</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Sheet2!$B$8:$L$8</c:f>
              <c:numCache>
                <c:formatCode>General</c:formatCode>
                <c:ptCount val="6"/>
                <c:pt idx="0">
                  <c:v>1996</c:v>
                </c:pt>
                <c:pt idx="1">
                  <c:v>2000</c:v>
                </c:pt>
                <c:pt idx="2">
                  <c:v>2004</c:v>
                </c:pt>
                <c:pt idx="3">
                  <c:v>2008</c:v>
                </c:pt>
                <c:pt idx="4">
                  <c:v>2012</c:v>
                </c:pt>
                <c:pt idx="5">
                  <c:v>2016</c:v>
                </c:pt>
              </c:numCache>
            </c:numRef>
          </c:cat>
          <c:val>
            <c:numRef>
              <c:f>Sheet2!$B$10:$L$10</c:f>
              <c:numCache>
                <c:formatCode>General</c:formatCode>
                <c:ptCount val="6"/>
                <c:pt idx="0">
                  <c:v>0.505</c:v>
                </c:pt>
                <c:pt idx="1">
                  <c:v>0.54</c:v>
                </c:pt>
                <c:pt idx="2">
                  <c:v>0.59499999999999997</c:v>
                </c:pt>
                <c:pt idx="3">
                  <c:v>0.60699999999999998</c:v>
                </c:pt>
                <c:pt idx="4">
                  <c:v>0.56200000000000006</c:v>
                </c:pt>
                <c:pt idx="5">
                  <c:v>0.56910000000000005</c:v>
                </c:pt>
              </c:numCache>
            </c:numRef>
          </c:val>
          <c:smooth val="0"/>
          <c:extLst>
            <c:ext xmlns:c16="http://schemas.microsoft.com/office/drawing/2014/chart" uri="{C3380CC4-5D6E-409C-BE32-E72D297353CC}">
              <c16:uniqueId val="{00000001-950D-5B42-9A61-46C9E87C23F2}"/>
            </c:ext>
          </c:extLst>
        </c:ser>
        <c:ser>
          <c:idx val="2"/>
          <c:order val="2"/>
          <c:tx>
            <c:strRef>
              <c:f>Sheet2!$A$11</c:f>
              <c:strCache>
                <c:ptCount val="1"/>
                <c:pt idx="0">
                  <c:v>45-59</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f>Sheet2!$B$8:$L$8</c:f>
              <c:numCache>
                <c:formatCode>General</c:formatCode>
                <c:ptCount val="6"/>
                <c:pt idx="0">
                  <c:v>1996</c:v>
                </c:pt>
                <c:pt idx="1">
                  <c:v>2000</c:v>
                </c:pt>
                <c:pt idx="2">
                  <c:v>2004</c:v>
                </c:pt>
                <c:pt idx="3">
                  <c:v>2008</c:v>
                </c:pt>
                <c:pt idx="4">
                  <c:v>2012</c:v>
                </c:pt>
                <c:pt idx="5">
                  <c:v>2016</c:v>
                </c:pt>
              </c:numCache>
            </c:numRef>
          </c:cat>
          <c:val>
            <c:numRef>
              <c:f>Sheet2!$B$11:$L$11</c:f>
              <c:numCache>
                <c:formatCode>General</c:formatCode>
                <c:ptCount val="6"/>
                <c:pt idx="0">
                  <c:v>0.625</c:v>
                </c:pt>
                <c:pt idx="1">
                  <c:v>0.64300000000000002</c:v>
                </c:pt>
                <c:pt idx="2">
                  <c:v>0.69</c:v>
                </c:pt>
                <c:pt idx="3">
                  <c:v>0.69499999999999995</c:v>
                </c:pt>
                <c:pt idx="4">
                  <c:v>0.66</c:v>
                </c:pt>
                <c:pt idx="5">
                  <c:v>0.6623</c:v>
                </c:pt>
              </c:numCache>
            </c:numRef>
          </c:val>
          <c:smooth val="0"/>
          <c:extLst>
            <c:ext xmlns:c16="http://schemas.microsoft.com/office/drawing/2014/chart" uri="{C3380CC4-5D6E-409C-BE32-E72D297353CC}">
              <c16:uniqueId val="{00000002-950D-5B42-9A61-46C9E87C23F2}"/>
            </c:ext>
          </c:extLst>
        </c:ser>
        <c:dLbls>
          <c:showLegendKey val="0"/>
          <c:showVal val="0"/>
          <c:showCatName val="0"/>
          <c:showSerName val="0"/>
          <c:showPercent val="0"/>
          <c:showBubbleSize val="0"/>
        </c:dLbls>
        <c:smooth val="0"/>
        <c:axId val="472839672"/>
        <c:axId val="472836928"/>
        <c:extLst>
          <c:ext xmlns:c15="http://schemas.microsoft.com/office/drawing/2012/chart" uri="{02D57815-91ED-43cb-92C2-25804820EDAC}">
            <c15:filteredLineSeries>
              <c15:ser>
                <c:idx val="3"/>
                <c:order val="3"/>
                <c:tx>
                  <c:strRef>
                    <c:extLst>
                      <c:ext uri="{02D57815-91ED-43cb-92C2-25804820EDAC}">
                        <c15:formulaRef>
                          <c15:sqref>Sheet2!$A$12</c15:sqref>
                        </c15:formulaRef>
                      </c:ext>
                    </c:extLst>
                    <c:strCache>
                      <c:ptCount val="1"/>
                      <c:pt idx="0">
                        <c:v>60+</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extLst>
                      <c:ext uri="{02D57815-91ED-43cb-92C2-25804820EDAC}">
                        <c15:formulaRef>
                          <c15:sqref>Sheet2!$B$8:$L$8</c15:sqref>
                        </c15:formulaRef>
                      </c:ext>
                    </c:extLst>
                    <c:numCache>
                      <c:formatCode>General</c:formatCode>
                      <c:ptCount val="6"/>
                      <c:pt idx="0">
                        <c:v>1996</c:v>
                      </c:pt>
                      <c:pt idx="1">
                        <c:v>2000</c:v>
                      </c:pt>
                      <c:pt idx="2">
                        <c:v>2004</c:v>
                      </c:pt>
                      <c:pt idx="3">
                        <c:v>2008</c:v>
                      </c:pt>
                      <c:pt idx="4">
                        <c:v>2012</c:v>
                      </c:pt>
                      <c:pt idx="5">
                        <c:v>2016</c:v>
                      </c:pt>
                    </c:numCache>
                  </c:numRef>
                </c:cat>
                <c:val>
                  <c:numRef>
                    <c:extLst>
                      <c:ext uri="{02D57815-91ED-43cb-92C2-25804820EDAC}">
                        <c15:formulaRef>
                          <c15:sqref>Sheet2!$B$12:$L$12</c15:sqref>
                        </c15:formulaRef>
                      </c:ext>
                    </c:extLst>
                    <c:numCache>
                      <c:formatCode>General</c:formatCode>
                      <c:ptCount val="6"/>
                      <c:pt idx="0">
                        <c:v>0.65700000000000003</c:v>
                      </c:pt>
                      <c:pt idx="1">
                        <c:v>0.67300000000000004</c:v>
                      </c:pt>
                      <c:pt idx="2">
                        <c:v>0.69699999999999995</c:v>
                      </c:pt>
                      <c:pt idx="3">
                        <c:v>0.71</c:v>
                      </c:pt>
                      <c:pt idx="4">
                        <c:v>0.71199999999999997</c:v>
                      </c:pt>
                      <c:pt idx="5">
                        <c:v>0.71379999999999999</c:v>
                      </c:pt>
                    </c:numCache>
                  </c:numRef>
                </c:val>
                <c:smooth val="0"/>
                <c:extLst>
                  <c:ext xmlns:c16="http://schemas.microsoft.com/office/drawing/2014/chart" uri="{C3380CC4-5D6E-409C-BE32-E72D297353CC}">
                    <c16:uniqueId val="{00000003-950D-5B42-9A61-46C9E87C23F2}"/>
                  </c:ext>
                </c:extLst>
              </c15:ser>
            </c15:filteredLineSeries>
          </c:ext>
        </c:extLst>
      </c:lineChart>
      <c:catAx>
        <c:axId val="47283967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2836928"/>
        <c:crosses val="autoZero"/>
        <c:auto val="1"/>
        <c:lblAlgn val="ctr"/>
        <c:lblOffset val="100"/>
        <c:noMultiLvlLbl val="0"/>
      </c:catAx>
      <c:valAx>
        <c:axId val="47283692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2839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showDLblsOverMax val="0"/>
  </c:chart>
  <c:spPr>
    <a:noFill/>
    <a:ln>
      <a:noFill/>
    </a:ln>
    <a:effectLst/>
  </c:spPr>
  <c:txPr>
    <a:bodyPr/>
    <a:lstStyle/>
    <a:p>
      <a:pPr>
        <a:defRPr sz="1300" baseline="0">
          <a:latin typeface="Arial Black" panose="020B0A040201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911813804290856E-2"/>
          <c:y val="3.2258080916955791E-2"/>
          <c:w val="0.90388552963810775"/>
          <c:h val="0.81226519209676085"/>
        </c:manualLayout>
      </c:layout>
      <c:lineChart>
        <c:grouping val="standard"/>
        <c:varyColors val="0"/>
        <c:ser>
          <c:idx val="0"/>
          <c:order val="0"/>
          <c:tx>
            <c:strRef>
              <c:f>'[Chart in Microsoft PowerPoint]Sheet2'!$A$9</c:f>
              <c:strCache>
                <c:ptCount val="1"/>
                <c:pt idx="0">
                  <c:v>18-29</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'[Chart in Microsoft PowerPoint]Sheet2'!$B$8:$L$8</c:f>
              <c:numCache>
                <c:formatCode>General</c:formatCode>
                <c:ptCount val="6"/>
                <c:pt idx="0">
                  <c:v>1996</c:v>
                </c:pt>
                <c:pt idx="1">
                  <c:v>2000</c:v>
                </c:pt>
                <c:pt idx="2">
                  <c:v>2004</c:v>
                </c:pt>
                <c:pt idx="3">
                  <c:v>2008</c:v>
                </c:pt>
                <c:pt idx="4">
                  <c:v>2012</c:v>
                </c:pt>
                <c:pt idx="5">
                  <c:v>2016</c:v>
                </c:pt>
              </c:numCache>
              <c:extLst/>
            </c:numRef>
          </c:cat>
          <c:val>
            <c:numRef>
              <c:f>'[Chart in Microsoft PowerPoint]Sheet2'!$B$9:$L$9</c:f>
              <c:numCache>
                <c:formatCode>General</c:formatCode>
                <c:ptCount val="6"/>
                <c:pt idx="0">
                  <c:v>0.33100000000000002</c:v>
                </c:pt>
                <c:pt idx="1">
                  <c:v>0.34499999999999997</c:v>
                </c:pt>
                <c:pt idx="2">
                  <c:v>0.45</c:v>
                </c:pt>
                <c:pt idx="3">
                  <c:v>0.48399999999999999</c:v>
                </c:pt>
                <c:pt idx="4">
                  <c:v>0.40899999999999997</c:v>
                </c:pt>
                <c:pt idx="5">
                  <c:v>0.434</c:v>
                </c:pt>
              </c:numCache>
              <c:extLst/>
            </c:numRef>
          </c:val>
          <c:smooth val="0"/>
          <c:extLst>
            <c:ext xmlns:c16="http://schemas.microsoft.com/office/drawing/2014/chart" uri="{C3380CC4-5D6E-409C-BE32-E72D297353CC}">
              <c16:uniqueId val="{00000000-6D07-A142-8A81-3BBB9EB899F6}"/>
            </c:ext>
          </c:extLst>
        </c:ser>
        <c:ser>
          <c:idx val="1"/>
          <c:order val="1"/>
          <c:tx>
            <c:strRef>
              <c:f>'[Chart in Microsoft PowerPoint]Sheet2'!$A$10</c:f>
              <c:strCache>
                <c:ptCount val="1"/>
                <c:pt idx="0">
                  <c:v>30-44</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'[Chart in Microsoft PowerPoint]Sheet2'!$B$8:$L$8</c:f>
              <c:numCache>
                <c:formatCode>General</c:formatCode>
                <c:ptCount val="6"/>
                <c:pt idx="0">
                  <c:v>1996</c:v>
                </c:pt>
                <c:pt idx="1">
                  <c:v>2000</c:v>
                </c:pt>
                <c:pt idx="2">
                  <c:v>2004</c:v>
                </c:pt>
                <c:pt idx="3">
                  <c:v>2008</c:v>
                </c:pt>
                <c:pt idx="4">
                  <c:v>2012</c:v>
                </c:pt>
                <c:pt idx="5">
                  <c:v>2016</c:v>
                </c:pt>
              </c:numCache>
              <c:extLst/>
            </c:numRef>
          </c:cat>
          <c:val>
            <c:numRef>
              <c:f>'[Chart in Microsoft PowerPoint]Sheet2'!$B$10:$L$10</c:f>
              <c:numCache>
                <c:formatCode>General</c:formatCode>
                <c:ptCount val="6"/>
                <c:pt idx="0">
                  <c:v>0.505</c:v>
                </c:pt>
                <c:pt idx="1">
                  <c:v>0.54</c:v>
                </c:pt>
                <c:pt idx="2">
                  <c:v>0.59499999999999997</c:v>
                </c:pt>
                <c:pt idx="3">
                  <c:v>0.60699999999999998</c:v>
                </c:pt>
                <c:pt idx="4">
                  <c:v>0.56200000000000006</c:v>
                </c:pt>
                <c:pt idx="5">
                  <c:v>0.56910000000000005</c:v>
                </c:pt>
              </c:numCache>
              <c:extLst/>
            </c:numRef>
          </c:val>
          <c:smooth val="0"/>
          <c:extLst>
            <c:ext xmlns:c16="http://schemas.microsoft.com/office/drawing/2014/chart" uri="{C3380CC4-5D6E-409C-BE32-E72D297353CC}">
              <c16:uniqueId val="{00000001-6D07-A142-8A81-3BBB9EB899F6}"/>
            </c:ext>
          </c:extLst>
        </c:ser>
        <c:ser>
          <c:idx val="2"/>
          <c:order val="2"/>
          <c:tx>
            <c:strRef>
              <c:f>'[Chart in Microsoft PowerPoint]Sheet2'!$A$11</c:f>
              <c:strCache>
                <c:ptCount val="1"/>
                <c:pt idx="0">
                  <c:v>45-59</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f>'[Chart in Microsoft PowerPoint]Sheet2'!$B$8:$L$8</c:f>
              <c:numCache>
                <c:formatCode>General</c:formatCode>
                <c:ptCount val="6"/>
                <c:pt idx="0">
                  <c:v>1996</c:v>
                </c:pt>
                <c:pt idx="1">
                  <c:v>2000</c:v>
                </c:pt>
                <c:pt idx="2">
                  <c:v>2004</c:v>
                </c:pt>
                <c:pt idx="3">
                  <c:v>2008</c:v>
                </c:pt>
                <c:pt idx="4">
                  <c:v>2012</c:v>
                </c:pt>
                <c:pt idx="5">
                  <c:v>2016</c:v>
                </c:pt>
              </c:numCache>
              <c:extLst/>
            </c:numRef>
          </c:cat>
          <c:val>
            <c:numRef>
              <c:f>'[Chart in Microsoft PowerPoint]Sheet2'!$B$11:$L$11</c:f>
              <c:numCache>
                <c:formatCode>General</c:formatCode>
                <c:ptCount val="6"/>
                <c:pt idx="0">
                  <c:v>0.625</c:v>
                </c:pt>
                <c:pt idx="1">
                  <c:v>0.64300000000000002</c:v>
                </c:pt>
                <c:pt idx="2">
                  <c:v>0.69</c:v>
                </c:pt>
                <c:pt idx="3">
                  <c:v>0.69499999999999995</c:v>
                </c:pt>
                <c:pt idx="4">
                  <c:v>0.66</c:v>
                </c:pt>
                <c:pt idx="5">
                  <c:v>0.6623</c:v>
                </c:pt>
              </c:numCache>
              <c:extLst/>
            </c:numRef>
          </c:val>
          <c:smooth val="0"/>
          <c:extLst>
            <c:ext xmlns:c16="http://schemas.microsoft.com/office/drawing/2014/chart" uri="{C3380CC4-5D6E-409C-BE32-E72D297353CC}">
              <c16:uniqueId val="{00000002-6D07-A142-8A81-3BBB9EB899F6}"/>
            </c:ext>
          </c:extLst>
        </c:ser>
        <c:ser>
          <c:idx val="3"/>
          <c:order val="3"/>
          <c:tx>
            <c:strRef>
              <c:f>'[Chart in Microsoft PowerPoint]Sheet2'!$A$12</c:f>
              <c:strCache>
                <c:ptCount val="1"/>
                <c:pt idx="0">
                  <c:v>60+</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f>'[Chart in Microsoft PowerPoint]Sheet2'!$B$8:$L$8</c:f>
              <c:numCache>
                <c:formatCode>General</c:formatCode>
                <c:ptCount val="6"/>
                <c:pt idx="0">
                  <c:v>1996</c:v>
                </c:pt>
                <c:pt idx="1">
                  <c:v>2000</c:v>
                </c:pt>
                <c:pt idx="2">
                  <c:v>2004</c:v>
                </c:pt>
                <c:pt idx="3">
                  <c:v>2008</c:v>
                </c:pt>
                <c:pt idx="4">
                  <c:v>2012</c:v>
                </c:pt>
                <c:pt idx="5">
                  <c:v>2016</c:v>
                </c:pt>
              </c:numCache>
              <c:extLst/>
            </c:numRef>
          </c:cat>
          <c:val>
            <c:numRef>
              <c:f>'[Chart in Microsoft PowerPoint]Sheet2'!$B$12:$L$12</c:f>
              <c:numCache>
                <c:formatCode>General</c:formatCode>
                <c:ptCount val="6"/>
                <c:pt idx="0">
                  <c:v>0.65700000000000003</c:v>
                </c:pt>
                <c:pt idx="1">
                  <c:v>0.67300000000000004</c:v>
                </c:pt>
                <c:pt idx="2">
                  <c:v>0.69699999999999995</c:v>
                </c:pt>
                <c:pt idx="3">
                  <c:v>0.71</c:v>
                </c:pt>
                <c:pt idx="4">
                  <c:v>0.71199999999999997</c:v>
                </c:pt>
                <c:pt idx="5">
                  <c:v>0.71379999999999999</c:v>
                </c:pt>
              </c:numCache>
              <c:extLst/>
            </c:numRef>
          </c:val>
          <c:smooth val="0"/>
          <c:extLst>
            <c:ext xmlns:c16="http://schemas.microsoft.com/office/drawing/2014/chart" uri="{C3380CC4-5D6E-409C-BE32-E72D297353CC}">
              <c16:uniqueId val="{00000003-6D07-A142-8A81-3BBB9EB899F6}"/>
            </c:ext>
          </c:extLst>
        </c:ser>
        <c:dLbls>
          <c:showLegendKey val="0"/>
          <c:showVal val="0"/>
          <c:showCatName val="0"/>
          <c:showSerName val="0"/>
          <c:showPercent val="0"/>
          <c:showBubbleSize val="0"/>
        </c:dLbls>
        <c:smooth val="0"/>
        <c:axId val="472837320"/>
        <c:axId val="472838104"/>
      </c:lineChart>
      <c:catAx>
        <c:axId val="4728373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2838104"/>
        <c:crosses val="autoZero"/>
        <c:auto val="1"/>
        <c:lblAlgn val="ctr"/>
        <c:lblOffset val="100"/>
        <c:noMultiLvlLbl val="0"/>
      </c:catAx>
      <c:valAx>
        <c:axId val="47283810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2837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legend>
    <c:plotVisOnly val="1"/>
    <c:dispBlanksAs val="gap"/>
    <c:showDLblsOverMax val="0"/>
  </c:chart>
  <c:spPr>
    <a:noFill/>
    <a:ln>
      <a:noFill/>
    </a:ln>
    <a:effectLst/>
  </c:spPr>
  <c:txPr>
    <a:bodyPr/>
    <a:lstStyle/>
    <a:p>
      <a:pPr>
        <a:defRPr sz="1300" baseline="0">
          <a:latin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PRESIDENTIAL ELECTION TURNOUT BY RACE AND ETHNICITY</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Sheet1!$A$8</c:f>
              <c:strCache>
                <c:ptCount val="1"/>
                <c:pt idx="0">
                  <c:v>Non-Hispanic White</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Sheet1!$B$7:$N$7</c:f>
              <c:numCache>
                <c:formatCode>General</c:formatCode>
                <c:ptCount val="7"/>
                <c:pt idx="0">
                  <c:v>1992</c:v>
                </c:pt>
                <c:pt idx="1">
                  <c:v>1996</c:v>
                </c:pt>
                <c:pt idx="2">
                  <c:v>2000</c:v>
                </c:pt>
                <c:pt idx="3">
                  <c:v>2004</c:v>
                </c:pt>
                <c:pt idx="4">
                  <c:v>2008</c:v>
                </c:pt>
                <c:pt idx="5">
                  <c:v>2012</c:v>
                </c:pt>
                <c:pt idx="6">
                  <c:v>2016</c:v>
                </c:pt>
              </c:numCache>
            </c:numRef>
          </c:cat>
          <c:val>
            <c:numRef>
              <c:f>Sheet1!$B$8:$N$8</c:f>
              <c:numCache>
                <c:formatCode>0.0%</c:formatCode>
                <c:ptCount val="7"/>
                <c:pt idx="0">
                  <c:v>0.61599999999999999</c:v>
                </c:pt>
                <c:pt idx="1">
                  <c:v>0.54500000000000004</c:v>
                </c:pt>
                <c:pt idx="2">
                  <c:v>0.57599999999999996</c:v>
                </c:pt>
                <c:pt idx="3">
                  <c:v>0.64300000000000002</c:v>
                </c:pt>
                <c:pt idx="4">
                  <c:v>0.65200000000000002</c:v>
                </c:pt>
                <c:pt idx="5">
                  <c:v>0.61799999999999999</c:v>
                </c:pt>
                <c:pt idx="6">
                  <c:v>0.64680000000000004</c:v>
                </c:pt>
              </c:numCache>
            </c:numRef>
          </c:val>
          <c:smooth val="0"/>
          <c:extLst>
            <c:ext xmlns:c16="http://schemas.microsoft.com/office/drawing/2014/chart" uri="{C3380CC4-5D6E-409C-BE32-E72D297353CC}">
              <c16:uniqueId val="{00000000-8260-2F4B-B74A-ED2AB5568C24}"/>
            </c:ext>
          </c:extLst>
        </c:ser>
        <c:dLbls>
          <c:showLegendKey val="0"/>
          <c:showVal val="0"/>
          <c:showCatName val="0"/>
          <c:showSerName val="0"/>
          <c:showPercent val="0"/>
          <c:showBubbleSize val="0"/>
        </c:dLbls>
        <c:smooth val="0"/>
        <c:axId val="416499992"/>
        <c:axId val="472619824"/>
        <c:extLst>
          <c:ext xmlns:c15="http://schemas.microsoft.com/office/drawing/2012/chart" uri="{02D57815-91ED-43cb-92C2-25804820EDAC}">
            <c15:filteredLineSeries>
              <c15:ser>
                <c:idx val="1"/>
                <c:order val="1"/>
                <c:tx>
                  <c:strRef>
                    <c:extLst>
                      <c:ext uri="{02D57815-91ED-43cb-92C2-25804820EDAC}">
                        <c15:formulaRef>
                          <c15:sqref>Sheet1!$A$9</c15:sqref>
                        </c15:formulaRef>
                      </c:ext>
                    </c:extLst>
                    <c:strCache>
                      <c:ptCount val="1"/>
                      <c:pt idx="0">
                        <c:v>Non-Hispanic Black</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extLst>
                      <c:ext uri="{02D57815-91ED-43cb-92C2-25804820EDAC}">
                        <c15:formulaRef>
                          <c15:sqref>Sheet1!$B$7:$N$7</c15:sqref>
                        </c15:formulaRef>
                      </c:ext>
                    </c:extLst>
                    <c:numCache>
                      <c:formatCode>General</c:formatCode>
                      <c:ptCount val="7"/>
                      <c:pt idx="0">
                        <c:v>1992</c:v>
                      </c:pt>
                      <c:pt idx="1">
                        <c:v>1996</c:v>
                      </c:pt>
                      <c:pt idx="2">
                        <c:v>2000</c:v>
                      </c:pt>
                      <c:pt idx="3">
                        <c:v>2004</c:v>
                      </c:pt>
                      <c:pt idx="4">
                        <c:v>2008</c:v>
                      </c:pt>
                      <c:pt idx="5">
                        <c:v>2012</c:v>
                      </c:pt>
                      <c:pt idx="6">
                        <c:v>2016</c:v>
                      </c:pt>
                    </c:numCache>
                  </c:numRef>
                </c:cat>
                <c:val>
                  <c:numRef>
                    <c:extLst>
                      <c:ext uri="{02D57815-91ED-43cb-92C2-25804820EDAC}">
                        <c15:formulaRef>
                          <c15:sqref>Sheet1!$B$9:$N$9</c15:sqref>
                        </c15:formulaRef>
                      </c:ext>
                    </c:extLst>
                    <c:numCache>
                      <c:formatCode>0.0%</c:formatCode>
                      <c:ptCount val="7"/>
                      <c:pt idx="0">
                        <c:v>0.50600000000000001</c:v>
                      </c:pt>
                      <c:pt idx="1">
                        <c:v>0.48099999999999998</c:v>
                      </c:pt>
                      <c:pt idx="2">
                        <c:v>0.52900000000000003</c:v>
                      </c:pt>
                      <c:pt idx="3">
                        <c:v>0.61399999999999999</c:v>
                      </c:pt>
                      <c:pt idx="4">
                        <c:v>0.69099999999999995</c:v>
                      </c:pt>
                      <c:pt idx="5">
                        <c:v>0.67400000000000004</c:v>
                      </c:pt>
                      <c:pt idx="6">
                        <c:v>0.59860000000000002</c:v>
                      </c:pt>
                    </c:numCache>
                  </c:numRef>
                </c:val>
                <c:smooth val="0"/>
                <c:extLst>
                  <c:ext xmlns:c16="http://schemas.microsoft.com/office/drawing/2014/chart" uri="{C3380CC4-5D6E-409C-BE32-E72D297353CC}">
                    <c16:uniqueId val="{00000001-8260-2F4B-B74A-ED2AB5568C24}"/>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Sheet1!$A$10</c15:sqref>
                        </c15:formulaRef>
                      </c:ext>
                    </c:extLst>
                    <c:strCache>
                      <c:ptCount val="1"/>
                      <c:pt idx="0">
                        <c:v>Hispanic</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extLst xmlns:c15="http://schemas.microsoft.com/office/drawing/2012/chart">
                      <c:ext xmlns:c15="http://schemas.microsoft.com/office/drawing/2012/chart" uri="{02D57815-91ED-43cb-92C2-25804820EDAC}">
                        <c15:formulaRef>
                          <c15:sqref>Sheet1!$B$7:$N$7</c15:sqref>
                        </c15:formulaRef>
                      </c:ext>
                    </c:extLst>
                    <c:numCache>
                      <c:formatCode>General</c:formatCode>
                      <c:ptCount val="7"/>
                      <c:pt idx="0">
                        <c:v>1992</c:v>
                      </c:pt>
                      <c:pt idx="1">
                        <c:v>1996</c:v>
                      </c:pt>
                      <c:pt idx="2">
                        <c:v>2000</c:v>
                      </c:pt>
                      <c:pt idx="3">
                        <c:v>2004</c:v>
                      </c:pt>
                      <c:pt idx="4">
                        <c:v>2008</c:v>
                      </c:pt>
                      <c:pt idx="5">
                        <c:v>2012</c:v>
                      </c:pt>
                      <c:pt idx="6">
                        <c:v>2016</c:v>
                      </c:pt>
                    </c:numCache>
                  </c:numRef>
                </c:cat>
                <c:val>
                  <c:numRef>
                    <c:extLst xmlns:c15="http://schemas.microsoft.com/office/drawing/2012/chart">
                      <c:ext xmlns:c15="http://schemas.microsoft.com/office/drawing/2012/chart" uri="{02D57815-91ED-43cb-92C2-25804820EDAC}">
                        <c15:formulaRef>
                          <c15:sqref>Sheet1!$B$10:$N$10</c15:sqref>
                        </c15:formulaRef>
                      </c:ext>
                    </c:extLst>
                    <c:numCache>
                      <c:formatCode>0.0%</c:formatCode>
                      <c:ptCount val="7"/>
                      <c:pt idx="0">
                        <c:v>0.41499999999999998</c:v>
                      </c:pt>
                      <c:pt idx="1">
                        <c:v>0.379</c:v>
                      </c:pt>
                      <c:pt idx="2">
                        <c:v>0.38900000000000001</c:v>
                      </c:pt>
                      <c:pt idx="3">
                        <c:v>0.42899999999999999</c:v>
                      </c:pt>
                      <c:pt idx="4">
                        <c:v>0.46500000000000002</c:v>
                      </c:pt>
                      <c:pt idx="5">
                        <c:v>0.43099999999999999</c:v>
                      </c:pt>
                      <c:pt idx="6">
                        <c:v>0.4491</c:v>
                      </c:pt>
                    </c:numCache>
                  </c:numRef>
                </c:val>
                <c:smooth val="0"/>
                <c:extLst xmlns:c15="http://schemas.microsoft.com/office/drawing/2012/chart">
                  <c:ext xmlns:c16="http://schemas.microsoft.com/office/drawing/2014/chart" uri="{C3380CC4-5D6E-409C-BE32-E72D297353CC}">
                    <c16:uniqueId val="{00000002-8260-2F4B-B74A-ED2AB5568C24}"/>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Sheet1!$A$11</c15:sqref>
                        </c15:formulaRef>
                      </c:ext>
                    </c:extLst>
                    <c:strCache>
                      <c:ptCount val="1"/>
                      <c:pt idx="0">
                        <c:v>Other</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extLst xmlns:c15="http://schemas.microsoft.com/office/drawing/2012/chart">
                      <c:ext xmlns:c15="http://schemas.microsoft.com/office/drawing/2012/chart" uri="{02D57815-91ED-43cb-92C2-25804820EDAC}">
                        <c15:formulaRef>
                          <c15:sqref>Sheet1!$B$7:$N$7</c15:sqref>
                        </c15:formulaRef>
                      </c:ext>
                    </c:extLst>
                    <c:numCache>
                      <c:formatCode>General</c:formatCode>
                      <c:ptCount val="7"/>
                      <c:pt idx="0">
                        <c:v>1992</c:v>
                      </c:pt>
                      <c:pt idx="1">
                        <c:v>1996</c:v>
                      </c:pt>
                      <c:pt idx="2">
                        <c:v>2000</c:v>
                      </c:pt>
                      <c:pt idx="3">
                        <c:v>2004</c:v>
                      </c:pt>
                      <c:pt idx="4">
                        <c:v>2008</c:v>
                      </c:pt>
                      <c:pt idx="5">
                        <c:v>2012</c:v>
                      </c:pt>
                      <c:pt idx="6">
                        <c:v>2016</c:v>
                      </c:pt>
                    </c:numCache>
                  </c:numRef>
                </c:cat>
                <c:val>
                  <c:numRef>
                    <c:extLst xmlns:c15="http://schemas.microsoft.com/office/drawing/2012/chart">
                      <c:ext xmlns:c15="http://schemas.microsoft.com/office/drawing/2012/chart" uri="{02D57815-91ED-43cb-92C2-25804820EDAC}">
                        <c15:formulaRef>
                          <c15:sqref>Sheet1!$B$11:$N$11</c15:sqref>
                        </c15:formulaRef>
                      </c:ext>
                    </c:extLst>
                    <c:numCache>
                      <c:formatCode>0.0%</c:formatCode>
                      <c:ptCount val="7"/>
                      <c:pt idx="0">
                        <c:v>0.42799999999999999</c:v>
                      </c:pt>
                      <c:pt idx="1">
                        <c:v>0.40400000000000003</c:v>
                      </c:pt>
                      <c:pt idx="2">
                        <c:v>0.39800000000000002</c:v>
                      </c:pt>
                      <c:pt idx="3">
                        <c:v>0.44900000000000001</c:v>
                      </c:pt>
                      <c:pt idx="4">
                        <c:v>0.48</c:v>
                      </c:pt>
                      <c:pt idx="5">
                        <c:v>0.45400000000000001</c:v>
                      </c:pt>
                      <c:pt idx="6">
                        <c:v>0.46250000000000002</c:v>
                      </c:pt>
                    </c:numCache>
                  </c:numRef>
                </c:val>
                <c:smooth val="0"/>
                <c:extLst xmlns:c15="http://schemas.microsoft.com/office/drawing/2012/chart">
                  <c:ext xmlns:c16="http://schemas.microsoft.com/office/drawing/2014/chart" uri="{C3380CC4-5D6E-409C-BE32-E72D297353CC}">
                    <c16:uniqueId val="{00000003-8260-2F4B-B74A-ED2AB5568C24}"/>
                  </c:ext>
                </c:extLst>
              </c15:ser>
            </c15:filteredLineSeries>
          </c:ext>
        </c:extLst>
      </c:lineChart>
      <c:catAx>
        <c:axId val="416499992"/>
        <c:scaling>
          <c:orientation val="minMax"/>
        </c:scaling>
        <c:delete val="0"/>
        <c:axPos val="b"/>
        <c:title>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2619824"/>
        <c:crosses val="autoZero"/>
        <c:auto val="1"/>
        <c:lblAlgn val="ctr"/>
        <c:lblOffset val="100"/>
        <c:noMultiLvlLbl val="0"/>
      </c:catAx>
      <c:valAx>
        <c:axId val="472619824"/>
        <c:scaling>
          <c:orientation val="minMax"/>
          <c:max val="1"/>
        </c:scaling>
        <c:delete val="0"/>
        <c:axPos val="l"/>
        <c:majorGridlines>
          <c:spPr>
            <a:ln w="9525" cap="flat" cmpd="sng" algn="ctr">
              <a:solidFill>
                <a:schemeClr val="tx1">
                  <a:lumMod val="15000"/>
                  <a:lumOff val="85000"/>
                </a:schemeClr>
              </a:solidFill>
              <a:round/>
            </a:ln>
            <a:effectLst/>
          </c:spPr>
        </c:majorGridlines>
        <c:title>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16499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PRESIDENTIAL ELECTION TURNOUT BY RACE AND ETHNICITY</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7247567637396253E-2"/>
          <c:y val="0.10055165913929702"/>
          <c:w val="0.93324156343333009"/>
          <c:h val="0.79233278022921161"/>
        </c:manualLayout>
      </c:layout>
      <c:lineChart>
        <c:grouping val="standard"/>
        <c:varyColors val="0"/>
        <c:ser>
          <c:idx val="0"/>
          <c:order val="0"/>
          <c:tx>
            <c:strRef>
              <c:f>Sheet1!$A$8</c:f>
              <c:strCache>
                <c:ptCount val="1"/>
                <c:pt idx="0">
                  <c:v>Non-Hispanic White</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Sheet1!$B$7:$N$7</c:f>
              <c:numCache>
                <c:formatCode>General</c:formatCode>
                <c:ptCount val="7"/>
                <c:pt idx="0">
                  <c:v>1992</c:v>
                </c:pt>
                <c:pt idx="1">
                  <c:v>1996</c:v>
                </c:pt>
                <c:pt idx="2">
                  <c:v>2000</c:v>
                </c:pt>
                <c:pt idx="3">
                  <c:v>2004</c:v>
                </c:pt>
                <c:pt idx="4">
                  <c:v>2008</c:v>
                </c:pt>
                <c:pt idx="5">
                  <c:v>2012</c:v>
                </c:pt>
                <c:pt idx="6">
                  <c:v>2016</c:v>
                </c:pt>
              </c:numCache>
            </c:numRef>
          </c:cat>
          <c:val>
            <c:numRef>
              <c:f>Sheet1!$B$8:$N$8</c:f>
              <c:numCache>
                <c:formatCode>0.0%</c:formatCode>
                <c:ptCount val="7"/>
                <c:pt idx="0">
                  <c:v>0.61599999999999999</c:v>
                </c:pt>
                <c:pt idx="1">
                  <c:v>0.54500000000000004</c:v>
                </c:pt>
                <c:pt idx="2">
                  <c:v>0.57599999999999996</c:v>
                </c:pt>
                <c:pt idx="3">
                  <c:v>0.64300000000000002</c:v>
                </c:pt>
                <c:pt idx="4">
                  <c:v>0.65200000000000002</c:v>
                </c:pt>
                <c:pt idx="5">
                  <c:v>0.61799999999999999</c:v>
                </c:pt>
                <c:pt idx="6">
                  <c:v>0.64680000000000004</c:v>
                </c:pt>
              </c:numCache>
            </c:numRef>
          </c:val>
          <c:smooth val="0"/>
          <c:extLst>
            <c:ext xmlns:c16="http://schemas.microsoft.com/office/drawing/2014/chart" uri="{C3380CC4-5D6E-409C-BE32-E72D297353CC}">
              <c16:uniqueId val="{00000000-2B6A-FD4C-B975-50DAC8236C59}"/>
            </c:ext>
          </c:extLst>
        </c:ser>
        <c:ser>
          <c:idx val="1"/>
          <c:order val="1"/>
          <c:tx>
            <c:strRef>
              <c:f>Sheet1!$A$9</c:f>
              <c:strCache>
                <c:ptCount val="1"/>
                <c:pt idx="0">
                  <c:v>Non-Hispanic Black</c:v>
                </c:pt>
              </c:strCache>
              <c:extLst xmlns:c15="http://schemas.microsoft.com/office/drawing/2012/chart"/>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Sheet1!$B$7:$N$7</c:f>
              <c:numCache>
                <c:formatCode>General</c:formatCode>
                <c:ptCount val="7"/>
                <c:pt idx="0">
                  <c:v>1992</c:v>
                </c:pt>
                <c:pt idx="1">
                  <c:v>1996</c:v>
                </c:pt>
                <c:pt idx="2">
                  <c:v>2000</c:v>
                </c:pt>
                <c:pt idx="3">
                  <c:v>2004</c:v>
                </c:pt>
                <c:pt idx="4">
                  <c:v>2008</c:v>
                </c:pt>
                <c:pt idx="5">
                  <c:v>2012</c:v>
                </c:pt>
                <c:pt idx="6">
                  <c:v>2016</c:v>
                </c:pt>
              </c:numCache>
            </c:numRef>
          </c:cat>
          <c:val>
            <c:numRef>
              <c:f>Sheet1!$B$9:$N$9</c:f>
              <c:numCache>
                <c:formatCode>0.0%</c:formatCode>
                <c:ptCount val="7"/>
                <c:pt idx="0">
                  <c:v>0.50600000000000001</c:v>
                </c:pt>
                <c:pt idx="1">
                  <c:v>0.48099999999999998</c:v>
                </c:pt>
                <c:pt idx="2">
                  <c:v>0.52900000000000003</c:v>
                </c:pt>
                <c:pt idx="3">
                  <c:v>0.61399999999999999</c:v>
                </c:pt>
                <c:pt idx="4">
                  <c:v>0.69099999999999995</c:v>
                </c:pt>
                <c:pt idx="5">
                  <c:v>0.67400000000000004</c:v>
                </c:pt>
                <c:pt idx="6">
                  <c:v>0.59860000000000002</c:v>
                </c:pt>
              </c:numCache>
            </c:numRef>
          </c:val>
          <c:smooth val="0"/>
          <c:extLst>
            <c:ext xmlns:c16="http://schemas.microsoft.com/office/drawing/2014/chart" uri="{C3380CC4-5D6E-409C-BE32-E72D297353CC}">
              <c16:uniqueId val="{00000001-2B6A-FD4C-B975-50DAC8236C59}"/>
            </c:ext>
          </c:extLst>
        </c:ser>
        <c:dLbls>
          <c:showLegendKey val="0"/>
          <c:showVal val="0"/>
          <c:showCatName val="0"/>
          <c:showSerName val="0"/>
          <c:showPercent val="0"/>
          <c:showBubbleSize val="0"/>
        </c:dLbls>
        <c:smooth val="0"/>
        <c:axId val="472618648"/>
        <c:axId val="472619040"/>
        <c:extLst>
          <c:ext xmlns:c15="http://schemas.microsoft.com/office/drawing/2012/chart" uri="{02D57815-91ED-43cb-92C2-25804820EDAC}">
            <c15:filteredLineSeries>
              <c15:ser>
                <c:idx val="2"/>
                <c:order val="2"/>
                <c:tx>
                  <c:strRef>
                    <c:extLst>
                      <c:ext uri="{02D57815-91ED-43cb-92C2-25804820EDAC}">
                        <c15:formulaRef>
                          <c15:sqref>Sheet1!$A$10</c15:sqref>
                        </c15:formulaRef>
                      </c:ext>
                    </c:extLst>
                    <c:strCache>
                      <c:ptCount val="1"/>
                      <c:pt idx="0">
                        <c:v>Hispanic</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extLst>
                      <c:ext uri="{02D57815-91ED-43cb-92C2-25804820EDAC}">
                        <c15:formulaRef>
                          <c15:sqref>Sheet1!$B$7:$N$7</c15:sqref>
                        </c15:formulaRef>
                      </c:ext>
                    </c:extLst>
                    <c:numCache>
                      <c:formatCode>General</c:formatCode>
                      <c:ptCount val="7"/>
                      <c:pt idx="0">
                        <c:v>1992</c:v>
                      </c:pt>
                      <c:pt idx="1">
                        <c:v>1996</c:v>
                      </c:pt>
                      <c:pt idx="2">
                        <c:v>2000</c:v>
                      </c:pt>
                      <c:pt idx="3">
                        <c:v>2004</c:v>
                      </c:pt>
                      <c:pt idx="4">
                        <c:v>2008</c:v>
                      </c:pt>
                      <c:pt idx="5">
                        <c:v>2012</c:v>
                      </c:pt>
                      <c:pt idx="6">
                        <c:v>2016</c:v>
                      </c:pt>
                    </c:numCache>
                  </c:numRef>
                </c:cat>
                <c:val>
                  <c:numRef>
                    <c:extLst>
                      <c:ext uri="{02D57815-91ED-43cb-92C2-25804820EDAC}">
                        <c15:formulaRef>
                          <c15:sqref>Sheet1!$B$10:$N$10</c15:sqref>
                        </c15:formulaRef>
                      </c:ext>
                    </c:extLst>
                    <c:numCache>
                      <c:formatCode>0.0%</c:formatCode>
                      <c:ptCount val="7"/>
                      <c:pt idx="0">
                        <c:v>0.41499999999999998</c:v>
                      </c:pt>
                      <c:pt idx="1">
                        <c:v>0.379</c:v>
                      </c:pt>
                      <c:pt idx="2">
                        <c:v>0.38900000000000001</c:v>
                      </c:pt>
                      <c:pt idx="3">
                        <c:v>0.42899999999999999</c:v>
                      </c:pt>
                      <c:pt idx="4">
                        <c:v>0.46500000000000002</c:v>
                      </c:pt>
                      <c:pt idx="5">
                        <c:v>0.43099999999999999</c:v>
                      </c:pt>
                      <c:pt idx="6">
                        <c:v>0.4491</c:v>
                      </c:pt>
                    </c:numCache>
                  </c:numRef>
                </c:val>
                <c:smooth val="0"/>
                <c:extLst>
                  <c:ext xmlns:c16="http://schemas.microsoft.com/office/drawing/2014/chart" uri="{C3380CC4-5D6E-409C-BE32-E72D297353CC}">
                    <c16:uniqueId val="{00000002-2B6A-FD4C-B975-50DAC8236C59}"/>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Sheet1!$A$11</c15:sqref>
                        </c15:formulaRef>
                      </c:ext>
                    </c:extLst>
                    <c:strCache>
                      <c:ptCount val="1"/>
                      <c:pt idx="0">
                        <c:v>Other</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extLst xmlns:c15="http://schemas.microsoft.com/office/drawing/2012/chart">
                      <c:ext xmlns:c15="http://schemas.microsoft.com/office/drawing/2012/chart" uri="{02D57815-91ED-43cb-92C2-25804820EDAC}">
                        <c15:formulaRef>
                          <c15:sqref>Sheet1!$B$7:$N$7</c15:sqref>
                        </c15:formulaRef>
                      </c:ext>
                    </c:extLst>
                    <c:numCache>
                      <c:formatCode>General</c:formatCode>
                      <c:ptCount val="7"/>
                      <c:pt idx="0">
                        <c:v>1992</c:v>
                      </c:pt>
                      <c:pt idx="1">
                        <c:v>1996</c:v>
                      </c:pt>
                      <c:pt idx="2">
                        <c:v>2000</c:v>
                      </c:pt>
                      <c:pt idx="3">
                        <c:v>2004</c:v>
                      </c:pt>
                      <c:pt idx="4">
                        <c:v>2008</c:v>
                      </c:pt>
                      <c:pt idx="5">
                        <c:v>2012</c:v>
                      </c:pt>
                      <c:pt idx="6">
                        <c:v>2016</c:v>
                      </c:pt>
                    </c:numCache>
                  </c:numRef>
                </c:cat>
                <c:val>
                  <c:numRef>
                    <c:extLst xmlns:c15="http://schemas.microsoft.com/office/drawing/2012/chart">
                      <c:ext xmlns:c15="http://schemas.microsoft.com/office/drawing/2012/chart" uri="{02D57815-91ED-43cb-92C2-25804820EDAC}">
                        <c15:formulaRef>
                          <c15:sqref>Sheet1!$B$11:$N$11</c15:sqref>
                        </c15:formulaRef>
                      </c:ext>
                    </c:extLst>
                    <c:numCache>
                      <c:formatCode>0.0%</c:formatCode>
                      <c:ptCount val="7"/>
                      <c:pt idx="0">
                        <c:v>0.42799999999999999</c:v>
                      </c:pt>
                      <c:pt idx="1">
                        <c:v>0.40400000000000003</c:v>
                      </c:pt>
                      <c:pt idx="2">
                        <c:v>0.39800000000000002</c:v>
                      </c:pt>
                      <c:pt idx="3">
                        <c:v>0.44900000000000001</c:v>
                      </c:pt>
                      <c:pt idx="4">
                        <c:v>0.48</c:v>
                      </c:pt>
                      <c:pt idx="5">
                        <c:v>0.45400000000000001</c:v>
                      </c:pt>
                      <c:pt idx="6">
                        <c:v>0.46250000000000002</c:v>
                      </c:pt>
                    </c:numCache>
                  </c:numRef>
                </c:val>
                <c:smooth val="0"/>
                <c:extLst xmlns:c15="http://schemas.microsoft.com/office/drawing/2012/chart">
                  <c:ext xmlns:c16="http://schemas.microsoft.com/office/drawing/2014/chart" uri="{C3380CC4-5D6E-409C-BE32-E72D297353CC}">
                    <c16:uniqueId val="{00000003-2B6A-FD4C-B975-50DAC8236C59}"/>
                  </c:ext>
                </c:extLst>
              </c15:ser>
            </c15:filteredLineSeries>
          </c:ext>
        </c:extLst>
      </c:lineChart>
      <c:catAx>
        <c:axId val="4726186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2619040"/>
        <c:crosses val="autoZero"/>
        <c:auto val="1"/>
        <c:lblAlgn val="ctr"/>
        <c:lblOffset val="100"/>
        <c:noMultiLvlLbl val="0"/>
      </c:catAx>
      <c:valAx>
        <c:axId val="4726190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2618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PRESIDENTIAL ELECTION TURNOUT BY RACE AND ETHNICITY</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Sheet1!$A$8</c:f>
              <c:strCache>
                <c:ptCount val="1"/>
                <c:pt idx="0">
                  <c:v>Non-Hispanic White</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Sheet1!$B$7:$N$7</c:f>
              <c:numCache>
                <c:formatCode>General</c:formatCode>
                <c:ptCount val="7"/>
                <c:pt idx="0">
                  <c:v>1992</c:v>
                </c:pt>
                <c:pt idx="1">
                  <c:v>1996</c:v>
                </c:pt>
                <c:pt idx="2">
                  <c:v>2000</c:v>
                </c:pt>
                <c:pt idx="3">
                  <c:v>2004</c:v>
                </c:pt>
                <c:pt idx="4">
                  <c:v>2008</c:v>
                </c:pt>
                <c:pt idx="5">
                  <c:v>2012</c:v>
                </c:pt>
                <c:pt idx="6">
                  <c:v>2016</c:v>
                </c:pt>
              </c:numCache>
            </c:numRef>
          </c:cat>
          <c:val>
            <c:numRef>
              <c:f>Sheet1!$B$8:$N$8</c:f>
              <c:numCache>
                <c:formatCode>0.0%</c:formatCode>
                <c:ptCount val="7"/>
                <c:pt idx="0">
                  <c:v>0.61599999999999999</c:v>
                </c:pt>
                <c:pt idx="1">
                  <c:v>0.54500000000000004</c:v>
                </c:pt>
                <c:pt idx="2">
                  <c:v>0.57599999999999996</c:v>
                </c:pt>
                <c:pt idx="3">
                  <c:v>0.64300000000000002</c:v>
                </c:pt>
                <c:pt idx="4">
                  <c:v>0.65200000000000002</c:v>
                </c:pt>
                <c:pt idx="5">
                  <c:v>0.61799999999999999</c:v>
                </c:pt>
                <c:pt idx="6">
                  <c:v>0.64680000000000004</c:v>
                </c:pt>
              </c:numCache>
            </c:numRef>
          </c:val>
          <c:smooth val="0"/>
          <c:extLst>
            <c:ext xmlns:c16="http://schemas.microsoft.com/office/drawing/2014/chart" uri="{C3380CC4-5D6E-409C-BE32-E72D297353CC}">
              <c16:uniqueId val="{00000000-2B6A-FD4C-B975-50DAC8236C59}"/>
            </c:ext>
          </c:extLst>
        </c:ser>
        <c:ser>
          <c:idx val="1"/>
          <c:order val="1"/>
          <c:tx>
            <c:strRef>
              <c:f>Sheet1!$A$9</c:f>
              <c:strCache>
                <c:ptCount val="1"/>
                <c:pt idx="0">
                  <c:v>Non-Hispanic Black</c:v>
                </c:pt>
              </c:strCache>
              <c:extLst xmlns:c15="http://schemas.microsoft.com/office/drawing/2012/chart"/>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Sheet1!$B$7:$N$7</c:f>
              <c:numCache>
                <c:formatCode>General</c:formatCode>
                <c:ptCount val="7"/>
                <c:pt idx="0">
                  <c:v>1992</c:v>
                </c:pt>
                <c:pt idx="1">
                  <c:v>1996</c:v>
                </c:pt>
                <c:pt idx="2">
                  <c:v>2000</c:v>
                </c:pt>
                <c:pt idx="3">
                  <c:v>2004</c:v>
                </c:pt>
                <c:pt idx="4">
                  <c:v>2008</c:v>
                </c:pt>
                <c:pt idx="5">
                  <c:v>2012</c:v>
                </c:pt>
                <c:pt idx="6">
                  <c:v>2016</c:v>
                </c:pt>
              </c:numCache>
            </c:numRef>
          </c:cat>
          <c:val>
            <c:numRef>
              <c:f>Sheet1!$B$9:$N$9</c:f>
              <c:numCache>
                <c:formatCode>0.0%</c:formatCode>
                <c:ptCount val="7"/>
                <c:pt idx="0">
                  <c:v>0.50600000000000001</c:v>
                </c:pt>
                <c:pt idx="1">
                  <c:v>0.48099999999999998</c:v>
                </c:pt>
                <c:pt idx="2">
                  <c:v>0.52900000000000003</c:v>
                </c:pt>
                <c:pt idx="3">
                  <c:v>0.61399999999999999</c:v>
                </c:pt>
                <c:pt idx="4">
                  <c:v>0.69099999999999995</c:v>
                </c:pt>
                <c:pt idx="5">
                  <c:v>0.67400000000000004</c:v>
                </c:pt>
                <c:pt idx="6">
                  <c:v>0.59860000000000002</c:v>
                </c:pt>
              </c:numCache>
            </c:numRef>
          </c:val>
          <c:smooth val="0"/>
          <c:extLst>
            <c:ext xmlns:c16="http://schemas.microsoft.com/office/drawing/2014/chart" uri="{C3380CC4-5D6E-409C-BE32-E72D297353CC}">
              <c16:uniqueId val="{00000001-2B6A-FD4C-B975-50DAC8236C59}"/>
            </c:ext>
          </c:extLst>
        </c:ser>
        <c:ser>
          <c:idx val="2"/>
          <c:order val="2"/>
          <c:tx>
            <c:strRef>
              <c:f>Sheet1!$A$10</c:f>
              <c:strCache>
                <c:ptCount val="1"/>
                <c:pt idx="0">
                  <c:v>Hispanic</c:v>
                </c:pt>
              </c:strCache>
              <c:extLst xmlns:c15="http://schemas.microsoft.com/office/drawing/2012/chart"/>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f>Sheet1!$B$7:$N$7</c:f>
              <c:numCache>
                <c:formatCode>General</c:formatCode>
                <c:ptCount val="7"/>
                <c:pt idx="0">
                  <c:v>1992</c:v>
                </c:pt>
                <c:pt idx="1">
                  <c:v>1996</c:v>
                </c:pt>
                <c:pt idx="2">
                  <c:v>2000</c:v>
                </c:pt>
                <c:pt idx="3">
                  <c:v>2004</c:v>
                </c:pt>
                <c:pt idx="4">
                  <c:v>2008</c:v>
                </c:pt>
                <c:pt idx="5">
                  <c:v>2012</c:v>
                </c:pt>
                <c:pt idx="6">
                  <c:v>2016</c:v>
                </c:pt>
              </c:numCache>
            </c:numRef>
          </c:cat>
          <c:val>
            <c:numRef>
              <c:f>Sheet1!$B$10:$N$10</c:f>
              <c:numCache>
                <c:formatCode>0.0%</c:formatCode>
                <c:ptCount val="7"/>
                <c:pt idx="0">
                  <c:v>0.41499999999999998</c:v>
                </c:pt>
                <c:pt idx="1">
                  <c:v>0.379</c:v>
                </c:pt>
                <c:pt idx="2">
                  <c:v>0.38900000000000001</c:v>
                </c:pt>
                <c:pt idx="3">
                  <c:v>0.42899999999999999</c:v>
                </c:pt>
                <c:pt idx="4">
                  <c:v>0.46500000000000002</c:v>
                </c:pt>
                <c:pt idx="5">
                  <c:v>0.43099999999999999</c:v>
                </c:pt>
                <c:pt idx="6">
                  <c:v>0.4491</c:v>
                </c:pt>
              </c:numCache>
            </c:numRef>
          </c:val>
          <c:smooth val="0"/>
          <c:extLst xmlns:c15="http://schemas.microsoft.com/office/drawing/2012/chart">
            <c:ext xmlns:c16="http://schemas.microsoft.com/office/drawing/2014/chart" uri="{C3380CC4-5D6E-409C-BE32-E72D297353CC}">
              <c16:uniqueId val="{00000002-2B6A-FD4C-B975-50DAC8236C59}"/>
            </c:ext>
          </c:extLst>
        </c:ser>
        <c:dLbls>
          <c:showLegendKey val="0"/>
          <c:showVal val="0"/>
          <c:showCatName val="0"/>
          <c:showSerName val="0"/>
          <c:showPercent val="0"/>
          <c:showBubbleSize val="0"/>
        </c:dLbls>
        <c:smooth val="0"/>
        <c:axId val="472621784"/>
        <c:axId val="472620216"/>
        <c:extLst>
          <c:ext xmlns:c15="http://schemas.microsoft.com/office/drawing/2012/chart" uri="{02D57815-91ED-43cb-92C2-25804820EDAC}">
            <c15:filteredLineSeries>
              <c15:ser>
                <c:idx val="3"/>
                <c:order val="3"/>
                <c:tx>
                  <c:strRef>
                    <c:extLst>
                      <c:ext uri="{02D57815-91ED-43cb-92C2-25804820EDAC}">
                        <c15:formulaRef>
                          <c15:sqref>Sheet1!$A$11</c15:sqref>
                        </c15:formulaRef>
                      </c:ext>
                    </c:extLst>
                    <c:strCache>
                      <c:ptCount val="1"/>
                      <c:pt idx="0">
                        <c:v>Other</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extLst>
                      <c:ext uri="{02D57815-91ED-43cb-92C2-25804820EDAC}">
                        <c15:formulaRef>
                          <c15:sqref>Sheet1!$B$7:$N$7</c15:sqref>
                        </c15:formulaRef>
                      </c:ext>
                    </c:extLst>
                    <c:numCache>
                      <c:formatCode>General</c:formatCode>
                      <c:ptCount val="7"/>
                      <c:pt idx="0">
                        <c:v>1992</c:v>
                      </c:pt>
                      <c:pt idx="1">
                        <c:v>1996</c:v>
                      </c:pt>
                      <c:pt idx="2">
                        <c:v>2000</c:v>
                      </c:pt>
                      <c:pt idx="3">
                        <c:v>2004</c:v>
                      </c:pt>
                      <c:pt idx="4">
                        <c:v>2008</c:v>
                      </c:pt>
                      <c:pt idx="5">
                        <c:v>2012</c:v>
                      </c:pt>
                      <c:pt idx="6">
                        <c:v>2016</c:v>
                      </c:pt>
                    </c:numCache>
                  </c:numRef>
                </c:cat>
                <c:val>
                  <c:numRef>
                    <c:extLst>
                      <c:ext uri="{02D57815-91ED-43cb-92C2-25804820EDAC}">
                        <c15:formulaRef>
                          <c15:sqref>Sheet1!$B$11:$N$11</c15:sqref>
                        </c15:formulaRef>
                      </c:ext>
                    </c:extLst>
                    <c:numCache>
                      <c:formatCode>0.0%</c:formatCode>
                      <c:ptCount val="7"/>
                      <c:pt idx="0">
                        <c:v>0.42799999999999999</c:v>
                      </c:pt>
                      <c:pt idx="1">
                        <c:v>0.40400000000000003</c:v>
                      </c:pt>
                      <c:pt idx="2">
                        <c:v>0.39800000000000002</c:v>
                      </c:pt>
                      <c:pt idx="3">
                        <c:v>0.44900000000000001</c:v>
                      </c:pt>
                      <c:pt idx="4">
                        <c:v>0.48</c:v>
                      </c:pt>
                      <c:pt idx="5">
                        <c:v>0.45400000000000001</c:v>
                      </c:pt>
                      <c:pt idx="6">
                        <c:v>0.46250000000000002</c:v>
                      </c:pt>
                    </c:numCache>
                  </c:numRef>
                </c:val>
                <c:smooth val="0"/>
                <c:extLst>
                  <c:ext xmlns:c16="http://schemas.microsoft.com/office/drawing/2014/chart" uri="{C3380CC4-5D6E-409C-BE32-E72D297353CC}">
                    <c16:uniqueId val="{00000003-2B6A-FD4C-B975-50DAC8236C59}"/>
                  </c:ext>
                </c:extLst>
              </c15:ser>
            </c15:filteredLineSeries>
          </c:ext>
        </c:extLst>
      </c:lineChart>
      <c:catAx>
        <c:axId val="47262178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2620216"/>
        <c:crosses val="autoZero"/>
        <c:auto val="1"/>
        <c:lblAlgn val="ctr"/>
        <c:lblOffset val="100"/>
        <c:noMultiLvlLbl val="0"/>
      </c:catAx>
      <c:valAx>
        <c:axId val="47262021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2621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PRESIDENTIAL ELECTION TURNOUT BY RACE AND ETHNICITY</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Sheet1!$A$8</c:f>
              <c:strCache>
                <c:ptCount val="1"/>
                <c:pt idx="0">
                  <c:v>Non-Hispanic White</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Sheet1!$B$7:$N$7</c:f>
              <c:numCache>
                <c:formatCode>General</c:formatCode>
                <c:ptCount val="7"/>
                <c:pt idx="0">
                  <c:v>1992</c:v>
                </c:pt>
                <c:pt idx="1">
                  <c:v>1996</c:v>
                </c:pt>
                <c:pt idx="2">
                  <c:v>2000</c:v>
                </c:pt>
                <c:pt idx="3">
                  <c:v>2004</c:v>
                </c:pt>
                <c:pt idx="4">
                  <c:v>2008</c:v>
                </c:pt>
                <c:pt idx="5">
                  <c:v>2012</c:v>
                </c:pt>
                <c:pt idx="6">
                  <c:v>2016</c:v>
                </c:pt>
              </c:numCache>
            </c:numRef>
          </c:cat>
          <c:val>
            <c:numRef>
              <c:f>Sheet1!$B$8:$N$8</c:f>
              <c:numCache>
                <c:formatCode>0.0%</c:formatCode>
                <c:ptCount val="7"/>
                <c:pt idx="0">
                  <c:v>0.61599999999999999</c:v>
                </c:pt>
                <c:pt idx="1">
                  <c:v>0.54500000000000004</c:v>
                </c:pt>
                <c:pt idx="2">
                  <c:v>0.57599999999999996</c:v>
                </c:pt>
                <c:pt idx="3">
                  <c:v>0.64300000000000002</c:v>
                </c:pt>
                <c:pt idx="4">
                  <c:v>0.65200000000000002</c:v>
                </c:pt>
                <c:pt idx="5">
                  <c:v>0.61799999999999999</c:v>
                </c:pt>
                <c:pt idx="6">
                  <c:v>0.64680000000000004</c:v>
                </c:pt>
              </c:numCache>
            </c:numRef>
          </c:val>
          <c:smooth val="0"/>
          <c:extLst>
            <c:ext xmlns:c16="http://schemas.microsoft.com/office/drawing/2014/chart" uri="{C3380CC4-5D6E-409C-BE32-E72D297353CC}">
              <c16:uniqueId val="{00000000-2B6A-FD4C-B975-50DAC8236C59}"/>
            </c:ext>
          </c:extLst>
        </c:ser>
        <c:ser>
          <c:idx val="1"/>
          <c:order val="1"/>
          <c:tx>
            <c:strRef>
              <c:f>Sheet1!$A$9</c:f>
              <c:strCache>
                <c:ptCount val="1"/>
                <c:pt idx="0">
                  <c:v>Non-Hispanic Black</c:v>
                </c:pt>
              </c:strCache>
              <c:extLst xmlns:c15="http://schemas.microsoft.com/office/drawing/2012/chart"/>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Sheet1!$B$7:$N$7</c:f>
              <c:numCache>
                <c:formatCode>General</c:formatCode>
                <c:ptCount val="7"/>
                <c:pt idx="0">
                  <c:v>1992</c:v>
                </c:pt>
                <c:pt idx="1">
                  <c:v>1996</c:v>
                </c:pt>
                <c:pt idx="2">
                  <c:v>2000</c:v>
                </c:pt>
                <c:pt idx="3">
                  <c:v>2004</c:v>
                </c:pt>
                <c:pt idx="4">
                  <c:v>2008</c:v>
                </c:pt>
                <c:pt idx="5">
                  <c:v>2012</c:v>
                </c:pt>
                <c:pt idx="6">
                  <c:v>2016</c:v>
                </c:pt>
              </c:numCache>
            </c:numRef>
          </c:cat>
          <c:val>
            <c:numRef>
              <c:f>Sheet1!$B$9:$N$9</c:f>
              <c:numCache>
                <c:formatCode>0.0%</c:formatCode>
                <c:ptCount val="7"/>
                <c:pt idx="0">
                  <c:v>0.50600000000000001</c:v>
                </c:pt>
                <c:pt idx="1">
                  <c:v>0.48099999999999998</c:v>
                </c:pt>
                <c:pt idx="2">
                  <c:v>0.52900000000000003</c:v>
                </c:pt>
                <c:pt idx="3">
                  <c:v>0.61399999999999999</c:v>
                </c:pt>
                <c:pt idx="4">
                  <c:v>0.69099999999999995</c:v>
                </c:pt>
                <c:pt idx="5">
                  <c:v>0.67400000000000004</c:v>
                </c:pt>
                <c:pt idx="6">
                  <c:v>0.59860000000000002</c:v>
                </c:pt>
              </c:numCache>
            </c:numRef>
          </c:val>
          <c:smooth val="0"/>
          <c:extLst>
            <c:ext xmlns:c16="http://schemas.microsoft.com/office/drawing/2014/chart" uri="{C3380CC4-5D6E-409C-BE32-E72D297353CC}">
              <c16:uniqueId val="{00000001-2B6A-FD4C-B975-50DAC8236C59}"/>
            </c:ext>
          </c:extLst>
        </c:ser>
        <c:ser>
          <c:idx val="2"/>
          <c:order val="2"/>
          <c:tx>
            <c:strRef>
              <c:f>Sheet1!$A$10</c:f>
              <c:strCache>
                <c:ptCount val="1"/>
                <c:pt idx="0">
                  <c:v>Hispanic</c:v>
                </c:pt>
              </c:strCache>
              <c:extLst xmlns:c15="http://schemas.microsoft.com/office/drawing/2012/chart"/>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f>Sheet1!$B$7:$N$7</c:f>
              <c:numCache>
                <c:formatCode>General</c:formatCode>
                <c:ptCount val="7"/>
                <c:pt idx="0">
                  <c:v>1992</c:v>
                </c:pt>
                <c:pt idx="1">
                  <c:v>1996</c:v>
                </c:pt>
                <c:pt idx="2">
                  <c:v>2000</c:v>
                </c:pt>
                <c:pt idx="3">
                  <c:v>2004</c:v>
                </c:pt>
                <c:pt idx="4">
                  <c:v>2008</c:v>
                </c:pt>
                <c:pt idx="5">
                  <c:v>2012</c:v>
                </c:pt>
                <c:pt idx="6">
                  <c:v>2016</c:v>
                </c:pt>
              </c:numCache>
            </c:numRef>
          </c:cat>
          <c:val>
            <c:numRef>
              <c:f>Sheet1!$B$10:$N$10</c:f>
              <c:numCache>
                <c:formatCode>0.0%</c:formatCode>
                <c:ptCount val="7"/>
                <c:pt idx="0">
                  <c:v>0.41499999999999998</c:v>
                </c:pt>
                <c:pt idx="1">
                  <c:v>0.379</c:v>
                </c:pt>
                <c:pt idx="2">
                  <c:v>0.38900000000000001</c:v>
                </c:pt>
                <c:pt idx="3">
                  <c:v>0.42899999999999999</c:v>
                </c:pt>
                <c:pt idx="4">
                  <c:v>0.46500000000000002</c:v>
                </c:pt>
                <c:pt idx="5">
                  <c:v>0.43099999999999999</c:v>
                </c:pt>
                <c:pt idx="6">
                  <c:v>0.4491</c:v>
                </c:pt>
              </c:numCache>
            </c:numRef>
          </c:val>
          <c:smooth val="0"/>
          <c:extLst xmlns:c15="http://schemas.microsoft.com/office/drawing/2012/chart">
            <c:ext xmlns:c16="http://schemas.microsoft.com/office/drawing/2014/chart" uri="{C3380CC4-5D6E-409C-BE32-E72D297353CC}">
              <c16:uniqueId val="{00000002-2B6A-FD4C-B975-50DAC8236C59}"/>
            </c:ext>
          </c:extLst>
        </c:ser>
        <c:ser>
          <c:idx val="3"/>
          <c:order val="3"/>
          <c:tx>
            <c:strRef>
              <c:f>Sheet1!$A$11</c:f>
              <c:strCache>
                <c:ptCount val="1"/>
                <c:pt idx="0">
                  <c:v>Other</c:v>
                </c:pt>
              </c:strCache>
              <c:extLst xmlns:c15="http://schemas.microsoft.com/office/drawing/2012/chart"/>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f>Sheet1!$B$7:$N$7</c:f>
              <c:numCache>
                <c:formatCode>General</c:formatCode>
                <c:ptCount val="7"/>
                <c:pt idx="0">
                  <c:v>1992</c:v>
                </c:pt>
                <c:pt idx="1">
                  <c:v>1996</c:v>
                </c:pt>
                <c:pt idx="2">
                  <c:v>2000</c:v>
                </c:pt>
                <c:pt idx="3">
                  <c:v>2004</c:v>
                </c:pt>
                <c:pt idx="4">
                  <c:v>2008</c:v>
                </c:pt>
                <c:pt idx="5">
                  <c:v>2012</c:v>
                </c:pt>
                <c:pt idx="6">
                  <c:v>2016</c:v>
                </c:pt>
              </c:numCache>
            </c:numRef>
          </c:cat>
          <c:val>
            <c:numRef>
              <c:f>Sheet1!$B$11:$N$11</c:f>
              <c:numCache>
                <c:formatCode>0.0%</c:formatCode>
                <c:ptCount val="7"/>
                <c:pt idx="0">
                  <c:v>0.42799999999999999</c:v>
                </c:pt>
                <c:pt idx="1">
                  <c:v>0.40400000000000003</c:v>
                </c:pt>
                <c:pt idx="2">
                  <c:v>0.39800000000000002</c:v>
                </c:pt>
                <c:pt idx="3">
                  <c:v>0.44900000000000001</c:v>
                </c:pt>
                <c:pt idx="4">
                  <c:v>0.48</c:v>
                </c:pt>
                <c:pt idx="5">
                  <c:v>0.45400000000000001</c:v>
                </c:pt>
                <c:pt idx="6">
                  <c:v>0.46250000000000002</c:v>
                </c:pt>
              </c:numCache>
            </c:numRef>
          </c:val>
          <c:smooth val="0"/>
          <c:extLst xmlns:c15="http://schemas.microsoft.com/office/drawing/2012/chart">
            <c:ext xmlns:c16="http://schemas.microsoft.com/office/drawing/2014/chart" uri="{C3380CC4-5D6E-409C-BE32-E72D297353CC}">
              <c16:uniqueId val="{00000003-2B6A-FD4C-B975-50DAC8236C59}"/>
            </c:ext>
          </c:extLst>
        </c:ser>
        <c:dLbls>
          <c:showLegendKey val="0"/>
          <c:showVal val="0"/>
          <c:showCatName val="0"/>
          <c:showSerName val="0"/>
          <c:showPercent val="0"/>
          <c:showBubbleSize val="0"/>
        </c:dLbls>
        <c:smooth val="0"/>
        <c:axId val="472622960"/>
        <c:axId val="472625704"/>
        <c:extLst/>
      </c:lineChart>
      <c:catAx>
        <c:axId val="4726229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2625704"/>
        <c:crosses val="autoZero"/>
        <c:auto val="1"/>
        <c:lblAlgn val="ctr"/>
        <c:lblOffset val="100"/>
        <c:noMultiLvlLbl val="0"/>
      </c:catAx>
      <c:valAx>
        <c:axId val="47262570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472622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3" y="1"/>
            <a:ext cx="3077739" cy="471054"/>
          </a:xfrm>
          <a:prstGeom prst="rect">
            <a:avLst/>
          </a:prstGeom>
        </p:spPr>
        <p:txBody>
          <a:bodyPr vert="horz" lIns="94229" tIns="47114" rIns="94229" bIns="47114" rtlCol="0"/>
          <a:lstStyle>
            <a:lvl1pPr algn="r">
              <a:defRPr sz="1200"/>
            </a:lvl1pPr>
          </a:lstStyle>
          <a:p>
            <a:fld id="{FE1A2886-D5B2-4DDD-A1EB-E922FE52AF3E}" type="datetimeFigureOut">
              <a:rPr lang="en-US" smtClean="0"/>
              <a:t>8/20/19</a:t>
            </a:fld>
            <a:endParaRPr lang="en-US"/>
          </a:p>
        </p:txBody>
      </p:sp>
      <p:sp>
        <p:nvSpPr>
          <p:cNvPr id="4" name="Footer Placeholder 3"/>
          <p:cNvSpPr>
            <a:spLocks noGrp="1"/>
          </p:cNvSpPr>
          <p:nvPr>
            <p:ph type="ftr" sz="quarter" idx="2"/>
          </p:nvPr>
        </p:nvSpPr>
        <p:spPr>
          <a:xfrm>
            <a:off x="1"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3" y="8917422"/>
            <a:ext cx="3077739" cy="471053"/>
          </a:xfrm>
          <a:prstGeom prst="rect">
            <a:avLst/>
          </a:prstGeom>
        </p:spPr>
        <p:txBody>
          <a:bodyPr vert="horz" lIns="94229" tIns="47114" rIns="94229" bIns="47114" rtlCol="0" anchor="b"/>
          <a:lstStyle>
            <a:lvl1pPr algn="r">
              <a:defRPr sz="1200"/>
            </a:lvl1pPr>
          </a:lstStyle>
          <a:p>
            <a:fld id="{550245EB-A2D0-41B1-9B84-7406F2935100}" type="slidenum">
              <a:rPr lang="en-US" smtClean="0"/>
              <a:t>‹#›</a:t>
            </a:fld>
            <a:endParaRPr lang="en-US"/>
          </a:p>
        </p:txBody>
      </p:sp>
    </p:spTree>
    <p:extLst>
      <p:ext uri="{BB962C8B-B14F-4D97-AF65-F5344CB8AC3E}">
        <p14:creationId xmlns:p14="http://schemas.microsoft.com/office/powerpoint/2010/main" val="33151874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3" y="1"/>
            <a:ext cx="3077739" cy="471054"/>
          </a:xfrm>
          <a:prstGeom prst="rect">
            <a:avLst/>
          </a:prstGeom>
        </p:spPr>
        <p:txBody>
          <a:bodyPr vert="horz" lIns="94229" tIns="47114" rIns="94229" bIns="47114" rtlCol="0"/>
          <a:lstStyle>
            <a:lvl1pPr algn="r">
              <a:defRPr sz="1200"/>
            </a:lvl1pPr>
          </a:lstStyle>
          <a:p>
            <a:fld id="{5B843D1C-DC54-4549-B38D-DD96B57CC8C2}" type="datetimeFigureOut">
              <a:rPr lang="en-US" smtClean="0"/>
              <a:t>8/20/19</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2"/>
            <a:ext cx="3077739" cy="471053"/>
          </a:xfrm>
          <a:prstGeom prst="rect">
            <a:avLst/>
          </a:prstGeom>
        </p:spPr>
        <p:txBody>
          <a:bodyPr vert="horz" lIns="94229" tIns="47114" rIns="94229" bIns="47114" rtlCol="0" anchor="b"/>
          <a:lstStyle>
            <a:lvl1pPr algn="r">
              <a:defRPr sz="1200"/>
            </a:lvl1pPr>
          </a:lstStyle>
          <a:p>
            <a:fld id="{A10C82FE-38E3-45DD-97C7-DB09F68FC4FB}" type="slidenum">
              <a:rPr lang="en-US" smtClean="0"/>
              <a:t>‹#›</a:t>
            </a:fld>
            <a:endParaRPr lang="en-US"/>
          </a:p>
        </p:txBody>
      </p:sp>
    </p:spTree>
    <p:extLst>
      <p:ext uri="{BB962C8B-B14F-4D97-AF65-F5344CB8AC3E}">
        <p14:creationId xmlns:p14="http://schemas.microsoft.com/office/powerpoint/2010/main" val="235418990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applewebdata://3893A55A-E296-4F1D-8DD9-132EBE51AC27/%23_ftn1"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image" Target="../media/image13.tiff"/></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applewebdata://FFAE794D-3361-4B90-97B8-BB2C1B59ECB9/%23_ftnref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applewebdata://CF25D3F1-4DDA-4CEF-B443-E041C1C6630D/%23_ftn1"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en.wikipedia.org/wiki/Alaska_Natives" TargetMode="External"/><Relationship Id="rId13" Type="http://schemas.openxmlformats.org/officeDocument/2006/relationships/hyperlink" Target="https://en.wikipedia.org/wiki/Hispanic_and_Latino_Americans" TargetMode="External"/><Relationship Id="rId3" Type="http://schemas.openxmlformats.org/officeDocument/2006/relationships/hyperlink" Target="https://en.wikipedia.org/wiki/United_States_Census" TargetMode="External"/><Relationship Id="rId7" Type="http://schemas.openxmlformats.org/officeDocument/2006/relationships/hyperlink" Target="https://en.wikipedia.org/wiki/Native_Americans_in_the_United_States" TargetMode="External"/><Relationship Id="rId12" Type="http://schemas.openxmlformats.org/officeDocument/2006/relationships/hyperlink" Target="https://en.wikipedia.org/wiki/Multiracial_Americans"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en.wikipedia.org/wiki/African_Americans" TargetMode="External"/><Relationship Id="rId11" Type="http://schemas.openxmlformats.org/officeDocument/2006/relationships/hyperlink" Target="https://en.wikipedia.org/wiki/Pacific_Islands_Americans" TargetMode="External"/><Relationship Id="rId5" Type="http://schemas.openxmlformats.org/officeDocument/2006/relationships/hyperlink" Target="https://en.wikipedia.org/wiki/White_Americans" TargetMode="External"/><Relationship Id="rId10" Type="http://schemas.openxmlformats.org/officeDocument/2006/relationships/hyperlink" Target="https://en.wikipedia.org/wiki/Native_Hawaiians" TargetMode="External"/><Relationship Id="rId4" Type="http://schemas.openxmlformats.org/officeDocument/2006/relationships/hyperlink" Target="https://en.wikipedia.org/wiki/Race_and_ethnicity_in_the_United_States_Census" TargetMode="External"/><Relationship Id="rId9" Type="http://schemas.openxmlformats.org/officeDocument/2006/relationships/hyperlink" Target="https://en.wikipedia.org/wiki/Asian_American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applewebdata://B06C13FF-9BCC-4661-932B-283D5B41F79D/%23_ftn1"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applewebdata://B06C13FF-9BCC-4661-932B-283D5B41F79D/%23_ftnref1"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30655"/>
            <a:ext cx="5681980" cy="3696713"/>
          </a:xfrm>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you are introducing yourself and the program, have a volunteer (League facilitator or student) </a:t>
            </a:r>
            <a:r>
              <a:rPr lang="en-US" sz="1200" b="1" kern="1200" dirty="0">
                <a:solidFill>
                  <a:schemeClr val="tx1"/>
                </a:solidFill>
                <a:effectLst/>
                <a:latin typeface="+mn-lt"/>
                <a:ea typeface="+mn-ea"/>
                <a:cs typeface="+mn-cs"/>
              </a:rPr>
              <a:t>hand out the avatar cards</a:t>
            </a:r>
            <a:r>
              <a:rPr lang="en-US" sz="1200" kern="1200" dirty="0">
                <a:solidFill>
                  <a:schemeClr val="tx1"/>
                </a:solidFill>
                <a:effectLst/>
                <a:latin typeface="+mn-lt"/>
                <a:ea typeface="+mn-ea"/>
                <a:cs typeface="+mn-cs"/>
              </a:rPr>
              <a:t>, one to each student.  </a:t>
            </a:r>
            <a:br>
              <a:rPr lang="en-US" sz="1200" kern="1200" dirty="0">
                <a:solidFill>
                  <a:schemeClr val="tx1"/>
                </a:solidFill>
                <a:effectLst/>
                <a:latin typeface="+mn-lt"/>
                <a:ea typeface="+mn-ea"/>
                <a:cs typeface="+mn-cs"/>
              </a:rPr>
            </a:b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Introduce yourself as a member of the </a:t>
            </a:r>
            <a:r>
              <a:rPr lang="en-US" sz="1200" b="1" kern="1200" dirty="0">
                <a:solidFill>
                  <a:schemeClr val="tx1"/>
                </a:solidFill>
                <a:effectLst/>
                <a:latin typeface="+mn-lt"/>
                <a:ea typeface="+mn-ea"/>
                <a:cs typeface="+mn-cs"/>
              </a:rPr>
              <a:t>League of Women Voters</a:t>
            </a:r>
            <a:r>
              <a:rPr lang="en-US" sz="1200" kern="1200" dirty="0">
                <a:solidFill>
                  <a:schemeClr val="tx1"/>
                </a:solidFill>
                <a:effectLst/>
                <a:latin typeface="+mn-lt"/>
                <a:ea typeface="+mn-ea"/>
                <a:cs typeface="+mn-cs"/>
              </a:rPr>
              <a:t>. Explain:</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u="sng" kern="1200" dirty="0">
                <a:solidFill>
                  <a:schemeClr val="tx1"/>
                </a:solidFill>
                <a:effectLst/>
                <a:latin typeface="+mn-lt"/>
                <a:ea typeface="+mn-ea"/>
                <a:cs typeface="+mn-cs"/>
              </a:rPr>
              <a:t>Non-partisanship</a:t>
            </a:r>
            <a:br>
              <a:rPr lang="en-US" u="sng" dirty="0"/>
            </a:b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u="sng" kern="1200" dirty="0">
                <a:solidFill>
                  <a:schemeClr val="tx1"/>
                </a:solidFill>
                <a:effectLst/>
                <a:latin typeface="+mn-lt"/>
                <a:ea typeface="+mn-ea"/>
                <a:cs typeface="+mn-cs"/>
              </a:rPr>
              <a:t>Roots</a:t>
            </a:r>
            <a:r>
              <a:rPr lang="en-US" sz="1200" kern="1200" dirty="0">
                <a:solidFill>
                  <a:schemeClr val="tx1"/>
                </a:solidFill>
                <a:effectLst/>
                <a:latin typeface="+mn-lt"/>
                <a:ea typeface="+mn-ea"/>
                <a:cs typeface="+mn-cs"/>
              </a:rPr>
              <a:t>—League emerged nearly 100 years ago from the fight for women’s right to vote.</a:t>
            </a:r>
            <a:br>
              <a:rPr lang="en-US" sz="1200" kern="1200" dirty="0">
                <a:solidFill>
                  <a:schemeClr val="tx1"/>
                </a:solidFill>
                <a:effectLst/>
                <a:latin typeface="+mn-lt"/>
                <a:ea typeface="+mn-ea"/>
                <a:cs typeface="+mn-cs"/>
              </a:rPr>
            </a:b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u="sng" kern="1200" dirty="0">
                <a:solidFill>
                  <a:schemeClr val="tx1"/>
                </a:solidFill>
                <a:effectLst/>
                <a:latin typeface="+mn-lt"/>
                <a:ea typeface="+mn-ea"/>
                <a:cs typeface="+mn-cs"/>
              </a:rPr>
              <a:t>Voter Service</a:t>
            </a:r>
            <a:r>
              <a:rPr lang="en-US" sz="1200" kern="1200" dirty="0">
                <a:solidFill>
                  <a:schemeClr val="tx1"/>
                </a:solidFill>
                <a:effectLst/>
                <a:latin typeface="+mn-lt"/>
                <a:ea typeface="+mn-ea"/>
                <a:cs typeface="+mn-cs"/>
              </a:rPr>
              <a:t>—League works to make sure that everyone who can vote does and that they have the information they need about the people running and the issues to cast an informed vote. </a:t>
            </a:r>
            <a:endParaRPr lang="en-US" dirty="0"/>
          </a:p>
          <a:p>
            <a:pPr marL="171450" indent="-171450">
              <a:buFont typeface="Arial" panose="020B0604020202020204" pitchFamily="34" charset="0"/>
              <a:buChar char="•"/>
            </a:pPr>
            <a:r>
              <a:rPr lang="en-US" kern="1200" dirty="0">
                <a:solidFill>
                  <a:schemeClr val="tx1"/>
                </a:solidFill>
                <a:effectLst/>
                <a:latin typeface="+mn-lt"/>
                <a:ea typeface="+mn-ea"/>
                <a:cs typeface="+mn-cs"/>
              </a:rPr>
              <a:t>Explain reason for being here:</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Here for one reason</a:t>
            </a:r>
            <a:r>
              <a:rPr lang="en-US" b="1" kern="1200" dirty="0">
                <a:solidFill>
                  <a:schemeClr val="tx1"/>
                </a:solidFill>
                <a:effectLst/>
              </a:rPr>
              <a:t>: To </a:t>
            </a:r>
            <a:r>
              <a:rPr lang="en-US" b="1" dirty="0"/>
              <a:t>increase the likelihood that when you are eligible, you will vote</a:t>
            </a:r>
            <a:r>
              <a:rPr lang="en-US" dirty="0"/>
              <a:t>—and even more, that starting now you will encourage your friends, family, and community to vote as well</a:t>
            </a:r>
            <a:r>
              <a:rPr lang="en-US"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1</a:t>
            </a:fld>
            <a:endParaRPr lang="en-US"/>
          </a:p>
        </p:txBody>
      </p:sp>
    </p:spTree>
    <p:extLst>
      <p:ext uri="{BB962C8B-B14F-4D97-AF65-F5344CB8AC3E}">
        <p14:creationId xmlns:p14="http://schemas.microsoft.com/office/powerpoint/2010/main" val="2912511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1713" y="542925"/>
            <a:ext cx="5418137" cy="3048000"/>
          </a:xfrm>
        </p:spPr>
      </p:sp>
      <p:sp>
        <p:nvSpPr>
          <p:cNvPr id="3" name="Notes Placeholder 2"/>
          <p:cNvSpPr>
            <a:spLocks noGrp="1"/>
          </p:cNvSpPr>
          <p:nvPr>
            <p:ph type="body" idx="1"/>
          </p:nvPr>
        </p:nvSpPr>
        <p:spPr>
          <a:xfrm>
            <a:off x="1271239" y="3905246"/>
            <a:ext cx="4976022" cy="3424021"/>
          </a:xfrm>
        </p:spPr>
        <p:txBody>
          <a:bodyPr/>
          <a:lstStyle/>
          <a:p>
            <a:pPr marL="171450" indent="-171450">
              <a:buFont typeface="Arial" panose="020B0604020202020204" pitchFamily="34" charset="0"/>
              <a:buChar char="•"/>
            </a:pPr>
            <a:r>
              <a:rPr lang="en-US" i="1" dirty="0"/>
              <a:t>Let’s move </a:t>
            </a:r>
            <a:r>
              <a:rPr lang="en-US" b="1" i="1" dirty="0"/>
              <a:t>ahead 60 or so years</a:t>
            </a:r>
            <a:r>
              <a:rPr lang="en-US" i="1" dirty="0"/>
              <a:t>, to </a:t>
            </a:r>
            <a:r>
              <a:rPr lang="en-US" b="1" i="1" dirty="0"/>
              <a:t>1856</a:t>
            </a:r>
            <a:r>
              <a:rPr lang="en-US" i="1" dirty="0"/>
              <a:t>.  By this year, the last state (North Carolina) </a:t>
            </a:r>
            <a:r>
              <a:rPr lang="en-US" b="1" i="1" dirty="0"/>
              <a:t>gave up the property requirement </a:t>
            </a:r>
            <a:r>
              <a:rPr lang="en-US" i="1" dirty="0"/>
              <a:t>as a condition for voting.”</a:t>
            </a:r>
            <a:br>
              <a:rPr lang="en-US" i="1" dirty="0"/>
            </a:br>
            <a:endParaRPr lang="en-US" sz="1100" dirty="0"/>
          </a:p>
          <a:p>
            <a:pPr marL="171450" indent="-171450">
              <a:buFont typeface="Arial" panose="020B0604020202020204" pitchFamily="34" charset="0"/>
              <a:buChar char="•"/>
            </a:pPr>
            <a:r>
              <a:rPr lang="en-US" dirty="0"/>
              <a:t>Ask: “</a:t>
            </a:r>
            <a:r>
              <a:rPr lang="en-US" b="1" i="1" dirty="0"/>
              <a:t>Why do you think </a:t>
            </a:r>
            <a:r>
              <a:rPr lang="en-US" i="1" dirty="0"/>
              <a:t>the states extended voting rights to men without property?” </a:t>
            </a:r>
            <a:r>
              <a:rPr lang="en-US" dirty="0"/>
              <a:t>Engage students in possibilities.  See if they suggest “fairness.”</a:t>
            </a:r>
            <a:br>
              <a:rPr lang="en-US" dirty="0"/>
            </a:br>
            <a:endParaRPr lang="en-US" sz="1100" dirty="0"/>
          </a:p>
          <a:p>
            <a:pPr marL="171450" indent="-171450">
              <a:buFont typeface="Arial" panose="020B0604020202020204" pitchFamily="34" charset="0"/>
              <a:buChar char="•"/>
            </a:pPr>
            <a:r>
              <a:rPr lang="en-US" dirty="0"/>
              <a:t>Explain:  </a:t>
            </a:r>
          </a:p>
          <a:p>
            <a:pPr marL="628650" lvl="1" indent="-171450">
              <a:buFont typeface="Arial" panose="020B0604020202020204" pitchFamily="34" charset="0"/>
              <a:buChar char="•"/>
            </a:pPr>
            <a:r>
              <a:rPr lang="en-US" i="1" dirty="0"/>
              <a:t>“It’s </a:t>
            </a:r>
            <a:r>
              <a:rPr lang="en-US" b="1" i="1" dirty="0"/>
              <a:t>tempting to think </a:t>
            </a:r>
            <a:r>
              <a:rPr lang="en-US" i="1" dirty="0"/>
              <a:t>that the states had decided that the property requirement </a:t>
            </a:r>
            <a:r>
              <a:rPr lang="en-US" b="1" i="1" dirty="0"/>
              <a:t>wasn’t FAIR </a:t>
            </a:r>
            <a:r>
              <a:rPr lang="en-US" i="1" dirty="0"/>
              <a:t>because it meant that poor people had no vote and no voice. </a:t>
            </a:r>
            <a:br>
              <a:rPr lang="en-US" i="1" dirty="0"/>
            </a:br>
            <a:endParaRPr lang="en-US" i="1" dirty="0"/>
          </a:p>
          <a:p>
            <a:pPr marL="628650" lvl="1" indent="-171450">
              <a:buFont typeface="Arial" panose="020B0604020202020204" pitchFamily="34" charset="0"/>
              <a:buChar char="•"/>
            </a:pPr>
            <a:r>
              <a:rPr lang="en-US" i="1" dirty="0"/>
              <a:t>More realistically, it was probably because the politicians in power believed that the </a:t>
            </a:r>
            <a:r>
              <a:rPr lang="en-US" b="1" i="1" dirty="0"/>
              <a:t>new voters were likely to vote for their party</a:t>
            </a:r>
            <a:r>
              <a:rPr lang="en-US" i="1" dirty="0"/>
              <a:t>.</a:t>
            </a:r>
            <a:br>
              <a:rPr lang="en-US" i="1" dirty="0"/>
            </a:br>
            <a:r>
              <a:rPr lang="en-US" i="1" dirty="0"/>
              <a:t>  </a:t>
            </a:r>
          </a:p>
          <a:p>
            <a:pPr marL="628650" lvl="1" indent="-171450">
              <a:buFont typeface="Arial" panose="020B0604020202020204" pitchFamily="34" charset="0"/>
              <a:buChar char="•"/>
            </a:pPr>
            <a:r>
              <a:rPr lang="en-US" i="1" dirty="0"/>
              <a:t>Whatever the reason, </a:t>
            </a:r>
            <a:r>
              <a:rPr lang="en-US" b="1" i="1" dirty="0"/>
              <a:t>by 1856, the property requirement was gone across the country</a:t>
            </a:r>
            <a:r>
              <a:rPr lang="en-US" i="1" dirty="0"/>
              <a:t>.”</a:t>
            </a:r>
            <a:endParaRPr lang="en-US" sz="1100" dirty="0"/>
          </a:p>
          <a:p>
            <a:r>
              <a:rPr lang="en-US" dirty="0"/>
              <a:t> </a:t>
            </a:r>
            <a:endParaRPr lang="en-US" sz="1100" dirty="0"/>
          </a:p>
        </p:txBody>
      </p:sp>
      <p:sp>
        <p:nvSpPr>
          <p:cNvPr id="4" name="Slide Number Placeholder 3"/>
          <p:cNvSpPr>
            <a:spLocks noGrp="1"/>
          </p:cNvSpPr>
          <p:nvPr>
            <p:ph type="sldNum" sz="quarter" idx="5"/>
          </p:nvPr>
        </p:nvSpPr>
        <p:spPr/>
        <p:txBody>
          <a:bodyPr/>
          <a:lstStyle/>
          <a:p>
            <a:fld id="{A10C82FE-38E3-45DD-97C7-DB09F68FC4FB}" type="slidenum">
              <a:rPr lang="en-US" smtClean="0"/>
              <a:t>10</a:t>
            </a:fld>
            <a:endParaRPr lang="en-US"/>
          </a:p>
        </p:txBody>
      </p:sp>
    </p:spTree>
    <p:extLst>
      <p:ext uri="{BB962C8B-B14F-4D97-AF65-F5344CB8AC3E}">
        <p14:creationId xmlns:p14="http://schemas.microsoft.com/office/powerpoint/2010/main" val="1212470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576263"/>
            <a:ext cx="5573713" cy="3135312"/>
          </a:xfrm>
        </p:spPr>
      </p:sp>
      <p:sp>
        <p:nvSpPr>
          <p:cNvPr id="4" name="Slide Number Placeholder 3"/>
          <p:cNvSpPr>
            <a:spLocks noGrp="1"/>
          </p:cNvSpPr>
          <p:nvPr>
            <p:ph type="sldNum" sz="quarter" idx="5"/>
          </p:nvPr>
        </p:nvSpPr>
        <p:spPr/>
        <p:txBody>
          <a:bodyPr/>
          <a:lstStyle/>
          <a:p>
            <a:fld id="{A10C82FE-38E3-45DD-97C7-DB09F68FC4FB}" type="slidenum">
              <a:rPr lang="en-US" smtClean="0"/>
              <a:t>11</a:t>
            </a:fld>
            <a:endParaRPr lang="en-US"/>
          </a:p>
        </p:txBody>
      </p:sp>
      <p:sp>
        <p:nvSpPr>
          <p:cNvPr id="14" name="Notes Placeholder 2">
            <a:extLst>
              <a:ext uri="{FF2B5EF4-FFF2-40B4-BE49-F238E27FC236}">
                <a16:creationId xmlns:a16="http://schemas.microsoft.com/office/drawing/2014/main" id="{FE5D4C15-6423-AF4E-A74C-803C10AEA1C9}"/>
              </a:ext>
            </a:extLst>
          </p:cNvPr>
          <p:cNvSpPr txBox="1">
            <a:spLocks/>
          </p:cNvSpPr>
          <p:nvPr/>
        </p:nvSpPr>
        <p:spPr>
          <a:xfrm>
            <a:off x="2624201" y="4418886"/>
            <a:ext cx="3702244" cy="1816380"/>
          </a:xfrm>
          <a:prstGeom prst="rect">
            <a:avLst/>
          </a:prstGeom>
        </p:spPr>
        <p:txBody>
          <a:bodyPr vert="horz" lIns="94229" tIns="47114" rIns="94229" bIns="471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i="1" dirty="0"/>
              <a:t>WHO CAN VOTE?</a:t>
            </a:r>
          </a:p>
          <a:p>
            <a:endParaRPr lang="en-US" sz="1100" dirty="0"/>
          </a:p>
          <a:p>
            <a:pPr marL="171450" indent="-171450">
              <a:buFont typeface="Arial" panose="020B0604020202020204" pitchFamily="34" charset="0"/>
              <a:buChar char="•"/>
            </a:pPr>
            <a:r>
              <a:rPr lang="en-US" i="1" dirty="0"/>
              <a:t>“Where does this leave us?  Across the county, election laws allowed </a:t>
            </a:r>
            <a:r>
              <a:rPr lang="en-US" b="1" i="1" dirty="0"/>
              <a:t>WHITE MEN, 21 YEARS OLD AND OLDER, who were CITIZENS to vote</a:t>
            </a:r>
            <a:r>
              <a:rPr lang="en-US" i="1" dirty="0"/>
              <a:t>.”</a:t>
            </a:r>
            <a:r>
              <a:rPr lang="en-US" i="1" baseline="30000" dirty="0">
                <a:sym typeface="Symbol" pitchFamily="2" charset="2"/>
                <a:hlinkClick r:id="rId3"/>
              </a:rPr>
              <a:t></a:t>
            </a:r>
            <a:br>
              <a:rPr lang="en-US" i="1" dirty="0"/>
            </a:br>
            <a:endParaRPr lang="en-US" i="1" dirty="0"/>
          </a:p>
          <a:p>
            <a:pPr marL="171450" indent="-171450">
              <a:buFont typeface="Arial" panose="020B0604020202020204" pitchFamily="34" charset="0"/>
              <a:buChar char="•"/>
            </a:pPr>
            <a:r>
              <a:rPr lang="en-US" i="1" dirty="0"/>
              <a:t>Return to the easel sheet and cross out “PROPERTY OWNER”</a:t>
            </a:r>
            <a:endParaRPr lang="en-US" sz="1100" dirty="0"/>
          </a:p>
        </p:txBody>
      </p:sp>
      <p:grpSp>
        <p:nvGrpSpPr>
          <p:cNvPr id="15" name="Group 14">
            <a:extLst>
              <a:ext uri="{FF2B5EF4-FFF2-40B4-BE49-F238E27FC236}">
                <a16:creationId xmlns:a16="http://schemas.microsoft.com/office/drawing/2014/main" id="{DD403180-D131-E64D-98A1-DFC5B2DD7D53}"/>
              </a:ext>
            </a:extLst>
          </p:cNvPr>
          <p:cNvGrpSpPr/>
          <p:nvPr/>
        </p:nvGrpSpPr>
        <p:grpSpPr>
          <a:xfrm>
            <a:off x="776030" y="4140309"/>
            <a:ext cx="5970458" cy="4401524"/>
            <a:chOff x="776030" y="3660808"/>
            <a:chExt cx="5970458" cy="4401524"/>
          </a:xfrm>
        </p:grpSpPr>
        <p:sp>
          <p:nvSpPr>
            <p:cNvPr id="16" name="Notes Placeholder 2">
              <a:extLst>
                <a:ext uri="{FF2B5EF4-FFF2-40B4-BE49-F238E27FC236}">
                  <a16:creationId xmlns:a16="http://schemas.microsoft.com/office/drawing/2014/main" id="{7089F618-4A64-5B43-8201-8924608ED57D}"/>
                </a:ext>
              </a:extLst>
            </p:cNvPr>
            <p:cNvSpPr txBox="1">
              <a:spLocks/>
            </p:cNvSpPr>
            <p:nvPr/>
          </p:nvSpPr>
          <p:spPr>
            <a:xfrm>
              <a:off x="949789" y="6184499"/>
              <a:ext cx="5796699" cy="1877833"/>
            </a:xfrm>
            <a:prstGeom prst="rect">
              <a:avLst/>
            </a:prstGeom>
          </p:spPr>
          <p:txBody>
            <a:bodyPr vert="horz" lIns="94229" tIns="47114" rIns="94229" bIns="471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dirty="0"/>
                <a:t> </a:t>
              </a:r>
              <a:endParaRPr lang="en-US" sz="1100" b="1" dirty="0"/>
            </a:p>
            <a:p>
              <a:r>
                <a:rPr lang="en-US" b="1" i="1" dirty="0"/>
                <a:t>VISUAL TIMELINE</a:t>
              </a:r>
              <a:endParaRPr lang="en-US" sz="1100" b="1" dirty="0"/>
            </a:p>
            <a:p>
              <a:pPr marL="628650" lvl="1" indent="-171450">
                <a:buFont typeface="Arial" panose="020B0604020202020204" pitchFamily="34" charset="0"/>
                <a:buChar char="•"/>
              </a:pPr>
              <a:r>
                <a:rPr lang="en-US" i="1" dirty="0"/>
                <a:t>“Look at your avatar card and </a:t>
              </a:r>
              <a:r>
                <a:rPr lang="en-US" b="1" i="1" u="sng" dirty="0"/>
                <a:t>STAND UP and join the timeline</a:t>
              </a:r>
              <a:r>
                <a:rPr lang="en-US" b="1" i="1" dirty="0"/>
                <a:t> </a:t>
              </a:r>
              <a:r>
                <a:rPr lang="en-US" i="1" dirty="0"/>
                <a:t>if you can vote.”</a:t>
              </a:r>
              <a:r>
                <a:rPr lang="en-US" dirty="0"/>
                <a:t> </a:t>
              </a:r>
              <a:br>
                <a:rPr lang="en-US" dirty="0"/>
              </a:br>
              <a:endParaRPr lang="en-US" dirty="0"/>
            </a:p>
            <a:p>
              <a:pPr marL="628650" lvl="1" indent="-171450">
                <a:buFont typeface="Arial" panose="020B0604020202020204" pitchFamily="34" charset="0"/>
                <a:buChar char="•"/>
              </a:pPr>
              <a:r>
                <a:rPr lang="en-US" dirty="0"/>
                <a:t>Give the </a:t>
              </a:r>
              <a:r>
                <a:rPr lang="en-US" b="1" dirty="0"/>
                <a:t>“1856”</a:t>
              </a:r>
              <a:r>
                <a:rPr lang="en-US" dirty="0"/>
                <a:t> Milestone Card to one of the “voters” to hold. </a:t>
              </a:r>
              <a:br>
                <a:rPr lang="en-US" dirty="0"/>
              </a:br>
              <a:endParaRPr lang="en-US" sz="1100" dirty="0"/>
            </a:p>
            <a:p>
              <a:pPr marL="628650" lvl="1" indent="-171450">
                <a:buFont typeface="Arial" panose="020B0604020202020204" pitchFamily="34" charset="0"/>
                <a:buChar char="•"/>
              </a:pPr>
              <a:r>
                <a:rPr lang="en-US" dirty="0"/>
                <a:t>Ask a few of the sitting students who they are and why they </a:t>
              </a:r>
              <a:r>
                <a:rPr lang="en-US" b="1" dirty="0"/>
                <a:t>cannot vote</a:t>
              </a:r>
              <a:r>
                <a:rPr lang="en-US" dirty="0"/>
                <a:t>—</a:t>
              </a:r>
              <a:r>
                <a:rPr lang="en-US" i="1" dirty="0"/>
                <a:t>(people of color, people under 21, women, non-citizens). </a:t>
              </a:r>
              <a:r>
                <a:rPr lang="en-US" dirty="0"/>
                <a:t> </a:t>
              </a:r>
              <a:endParaRPr lang="en-US" sz="1000" dirty="0"/>
            </a:p>
          </p:txBody>
        </p:sp>
        <p:grpSp>
          <p:nvGrpSpPr>
            <p:cNvPr id="17" name="Group 16">
              <a:extLst>
                <a:ext uri="{FF2B5EF4-FFF2-40B4-BE49-F238E27FC236}">
                  <a16:creationId xmlns:a16="http://schemas.microsoft.com/office/drawing/2014/main" id="{41FAA11F-FBFF-6D49-BAD7-89D4E3E90D92}"/>
                </a:ext>
              </a:extLst>
            </p:cNvPr>
            <p:cNvGrpSpPr/>
            <p:nvPr/>
          </p:nvGrpSpPr>
          <p:grpSpPr>
            <a:xfrm>
              <a:off x="776030" y="3660808"/>
              <a:ext cx="1951463" cy="2566006"/>
              <a:chOff x="-2537818" y="2959423"/>
              <a:chExt cx="1951463" cy="2566006"/>
            </a:xfrm>
          </p:grpSpPr>
          <p:pic>
            <p:nvPicPr>
              <p:cNvPr id="19" name="Picture 18">
                <a:extLst>
                  <a:ext uri="{FF2B5EF4-FFF2-40B4-BE49-F238E27FC236}">
                    <a16:creationId xmlns:a16="http://schemas.microsoft.com/office/drawing/2014/main" id="{985C6A61-495F-B84C-9AA9-3BDEFCD12202}"/>
                  </a:ext>
                </a:extLst>
              </p:cNvPr>
              <p:cNvPicPr>
                <a:picLocks noChangeAspect="1"/>
              </p:cNvPicPr>
              <p:nvPr/>
            </p:nvPicPr>
            <p:blipFill rotWithShape="1">
              <a:blip r:embed="rId4"/>
              <a:srcRect l="19841" t="1009" r="21954" b="5051"/>
              <a:stretch/>
            </p:blipFill>
            <p:spPr>
              <a:xfrm>
                <a:off x="-2537818" y="2959423"/>
                <a:ext cx="1951463" cy="2566006"/>
              </a:xfrm>
              <a:prstGeom prst="rect">
                <a:avLst/>
              </a:prstGeom>
            </p:spPr>
          </p:pic>
          <p:sp>
            <p:nvSpPr>
              <p:cNvPr id="20" name="TextBox 19">
                <a:extLst>
                  <a:ext uri="{FF2B5EF4-FFF2-40B4-BE49-F238E27FC236}">
                    <a16:creationId xmlns:a16="http://schemas.microsoft.com/office/drawing/2014/main" id="{0BC8F9EE-9009-BE4C-9989-C56E6E419E6F}"/>
                  </a:ext>
                </a:extLst>
              </p:cNvPr>
              <p:cNvSpPr txBox="1"/>
              <p:nvPr/>
            </p:nvSpPr>
            <p:spPr>
              <a:xfrm>
                <a:off x="-2312516" y="3409271"/>
                <a:ext cx="1460810" cy="784830"/>
              </a:xfrm>
              <a:prstGeom prst="rect">
                <a:avLst/>
              </a:prstGeom>
              <a:noFill/>
            </p:spPr>
            <p:txBody>
              <a:bodyPr wrap="square" rtlCol="0">
                <a:spAutoFit/>
              </a:bodyPr>
              <a:lstStyle/>
              <a:p>
                <a:pPr algn="ctr"/>
                <a:r>
                  <a:rPr lang="en-US" sz="900" dirty="0"/>
                  <a:t>WHITE </a:t>
                </a:r>
              </a:p>
              <a:p>
                <a:pPr algn="ctr"/>
                <a:r>
                  <a:rPr lang="en-US" sz="900" dirty="0"/>
                  <a:t>MEN</a:t>
                </a:r>
                <a:br>
                  <a:rPr lang="en-US" sz="900" dirty="0"/>
                </a:br>
                <a:r>
                  <a:rPr lang="en-US" sz="900" dirty="0"/>
                  <a:t>21 years and older</a:t>
                </a:r>
              </a:p>
              <a:p>
                <a:pPr algn="ctr"/>
                <a:r>
                  <a:rPr lang="en-US" sz="900" dirty="0"/>
                  <a:t>PROPERTY OWNER</a:t>
                </a:r>
              </a:p>
              <a:p>
                <a:pPr algn="ctr"/>
                <a:r>
                  <a:rPr lang="en-US" sz="900" dirty="0"/>
                  <a:t>CITIZEN</a:t>
                </a:r>
              </a:p>
            </p:txBody>
          </p:sp>
        </p:grpSp>
        <p:cxnSp>
          <p:nvCxnSpPr>
            <p:cNvPr id="18" name="Straight Connector 17">
              <a:extLst>
                <a:ext uri="{FF2B5EF4-FFF2-40B4-BE49-F238E27FC236}">
                  <a16:creationId xmlns:a16="http://schemas.microsoft.com/office/drawing/2014/main" id="{F1832C8B-BADE-C64F-AD66-067F3EB59BF2}"/>
                </a:ext>
              </a:extLst>
            </p:cNvPr>
            <p:cNvCxnSpPr>
              <a:cxnSpLocks/>
            </p:cNvCxnSpPr>
            <p:nvPr/>
          </p:nvCxnSpPr>
          <p:spPr>
            <a:xfrm>
              <a:off x="1198885" y="4619036"/>
              <a:ext cx="9792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9316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1238" y="687388"/>
            <a:ext cx="5080000" cy="2857500"/>
          </a:xfrm>
        </p:spPr>
      </p:sp>
      <p:sp>
        <p:nvSpPr>
          <p:cNvPr id="3" name="Notes Placeholder 2"/>
          <p:cNvSpPr>
            <a:spLocks noGrp="1"/>
          </p:cNvSpPr>
          <p:nvPr>
            <p:ph type="body" idx="1"/>
          </p:nvPr>
        </p:nvSpPr>
        <p:spPr>
          <a:xfrm>
            <a:off x="1011238" y="3767486"/>
            <a:ext cx="5500687" cy="3449240"/>
          </a:xfrm>
        </p:spPr>
        <p:txBody>
          <a:bodyPr/>
          <a:lstStyle/>
          <a:p>
            <a:pPr marL="171450" indent="-171450">
              <a:buFont typeface="Arial" panose="020B0604020202020204" pitchFamily="34" charset="0"/>
              <a:buChar char="•"/>
            </a:pPr>
            <a:r>
              <a:rPr lang="en-US" i="1" dirty="0"/>
              <a:t>The</a:t>
            </a:r>
            <a:r>
              <a:rPr lang="en-US" b="1" i="1" dirty="0"/>
              <a:t> right </a:t>
            </a:r>
            <a:r>
              <a:rPr lang="en-US" i="1" dirty="0"/>
              <a:t>to vote is </a:t>
            </a:r>
            <a:r>
              <a:rPr lang="en-US" b="1" i="1" dirty="0"/>
              <a:t>not mentioned </a:t>
            </a:r>
            <a:r>
              <a:rPr lang="en-US" i="1" dirty="0"/>
              <a:t>in the Constitution.</a:t>
            </a:r>
            <a:br>
              <a:rPr lang="en-US" i="1" dirty="0"/>
            </a:br>
            <a:r>
              <a:rPr lang="en-US" i="1" dirty="0"/>
              <a:t>  </a:t>
            </a:r>
          </a:p>
          <a:p>
            <a:pPr marL="171450" indent="-171450">
              <a:buFont typeface="Arial" panose="020B0604020202020204" pitchFamily="34" charset="0"/>
              <a:buChar char="•"/>
            </a:pPr>
            <a:r>
              <a:rPr lang="en-US" i="1" dirty="0"/>
              <a:t>It was not until the end of the Civil War that the Constitution was amended to set the </a:t>
            </a:r>
            <a:r>
              <a:rPr lang="en-US" b="1" i="1" dirty="0"/>
              <a:t>first nation-wide rules about suffrage</a:t>
            </a:r>
            <a:r>
              <a:rPr lang="en-US" i="1" dirty="0"/>
              <a:t>.  </a:t>
            </a:r>
            <a:br>
              <a:rPr lang="en-US" i="1" dirty="0"/>
            </a:br>
            <a:endParaRPr lang="en-US" i="1" dirty="0"/>
          </a:p>
          <a:p>
            <a:pPr marL="171450" indent="-171450">
              <a:buFont typeface="Arial" panose="020B0604020202020204" pitchFamily="34" charset="0"/>
              <a:buChar char="•"/>
            </a:pPr>
            <a:r>
              <a:rPr lang="en-US" i="1" dirty="0"/>
              <a:t>Here’s what happened:</a:t>
            </a:r>
          </a:p>
          <a:p>
            <a:pPr marL="171450" indent="-171450">
              <a:buFont typeface="Arial" panose="020B0604020202020204" pitchFamily="34" charset="0"/>
              <a:buChar char="•"/>
            </a:pPr>
            <a:endParaRPr lang="en-US" sz="1100" dirty="0"/>
          </a:p>
          <a:p>
            <a:pPr marL="628650" lvl="1" indent="-171450">
              <a:buFont typeface="Arial" panose="020B0604020202020204" pitchFamily="34" charset="0"/>
              <a:buChar char="•"/>
            </a:pPr>
            <a:r>
              <a:rPr lang="en-US" dirty="0"/>
              <a:t> </a:t>
            </a:r>
            <a:r>
              <a:rPr lang="en-US" i="1" dirty="0"/>
              <a:t>About the same time the states were eliminating property ownership as a voting requirement, the country was facing the </a:t>
            </a:r>
            <a:r>
              <a:rPr lang="en-US" b="1" i="1" dirty="0"/>
              <a:t>biggest challenge in our history</a:t>
            </a:r>
            <a:r>
              <a:rPr lang="en-US" i="1" dirty="0"/>
              <a:t>—one that would have a profound effect on suffrage. </a:t>
            </a:r>
            <a:br>
              <a:rPr lang="en-US" i="1" dirty="0"/>
            </a:br>
            <a:endParaRPr lang="en-US" i="1" dirty="0"/>
          </a:p>
          <a:p>
            <a:pPr marL="628650" lvl="1" indent="-171450">
              <a:buFont typeface="Arial" panose="020B0604020202020204" pitchFamily="34" charset="0"/>
              <a:buChar char="•"/>
            </a:pPr>
            <a:r>
              <a:rPr lang="en-US" i="1" dirty="0"/>
              <a:t>In the mid 1800s, </a:t>
            </a:r>
            <a:r>
              <a:rPr lang="en-US" b="1" i="1" dirty="0"/>
              <a:t>tensions between the North and South </a:t>
            </a:r>
            <a:r>
              <a:rPr lang="en-US" i="1" dirty="0"/>
              <a:t>were mounting over the question of slavery—the question of whether new states when they entered the Union would be free- or slave- states.  </a:t>
            </a:r>
            <a:br>
              <a:rPr lang="en-US" i="1" dirty="0"/>
            </a:br>
            <a:endParaRPr lang="en-US" i="1" dirty="0"/>
          </a:p>
          <a:p>
            <a:pPr marL="628650" lvl="1" indent="-171450">
              <a:buFont typeface="Arial" panose="020B0604020202020204" pitchFamily="34" charset="0"/>
              <a:buChar char="•"/>
            </a:pPr>
            <a:r>
              <a:rPr lang="en-US" i="1" dirty="0"/>
              <a:t>The election of Abraham Lincoln brought the tensions to a head. The </a:t>
            </a:r>
            <a:r>
              <a:rPr lang="en-US" b="1" i="1" dirty="0"/>
              <a:t>South withdrew </a:t>
            </a:r>
            <a:r>
              <a:rPr lang="en-US" i="1" dirty="0"/>
              <a:t>from the Union and hostilities began.  Between 1861 and 1865, America waged the bloodiest war in our history—the </a:t>
            </a:r>
            <a:r>
              <a:rPr lang="en-US" b="1" i="1" dirty="0"/>
              <a:t>Civil War</a:t>
            </a:r>
            <a:r>
              <a:rPr lang="en-US" i="1" dirty="0"/>
              <a:t>.</a:t>
            </a:r>
            <a:endParaRPr lang="en-US" dirty="0"/>
          </a:p>
          <a:p>
            <a:pPr lvl="1"/>
            <a:endParaRPr lang="en-US" sz="1100" dirty="0"/>
          </a:p>
          <a:p>
            <a:r>
              <a:rPr lang="en-US" dirty="0"/>
              <a:t> </a:t>
            </a:r>
          </a:p>
        </p:txBody>
      </p:sp>
      <p:sp>
        <p:nvSpPr>
          <p:cNvPr id="4" name="Slide Number Placeholder 3"/>
          <p:cNvSpPr>
            <a:spLocks noGrp="1"/>
          </p:cNvSpPr>
          <p:nvPr>
            <p:ph type="sldNum" sz="quarter" idx="5"/>
          </p:nvPr>
        </p:nvSpPr>
        <p:spPr/>
        <p:txBody>
          <a:bodyPr/>
          <a:lstStyle/>
          <a:p>
            <a:fld id="{A10C82FE-38E3-45DD-97C7-DB09F68FC4FB}" type="slidenum">
              <a:rPr lang="en-US" smtClean="0"/>
              <a:t>12</a:t>
            </a:fld>
            <a:endParaRPr lang="en-US"/>
          </a:p>
        </p:txBody>
      </p:sp>
    </p:spTree>
    <p:extLst>
      <p:ext uri="{BB962C8B-B14F-4D97-AF65-F5344CB8AC3E}">
        <p14:creationId xmlns:p14="http://schemas.microsoft.com/office/powerpoint/2010/main" val="2965031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284163"/>
            <a:ext cx="5697538" cy="3205162"/>
          </a:xfrm>
        </p:spPr>
      </p:sp>
      <p:sp>
        <p:nvSpPr>
          <p:cNvPr id="3" name="Notes Placeholder 2"/>
          <p:cNvSpPr>
            <a:spLocks noGrp="1"/>
          </p:cNvSpPr>
          <p:nvPr>
            <p:ph type="body" idx="1"/>
          </p:nvPr>
        </p:nvSpPr>
        <p:spPr>
          <a:xfrm>
            <a:off x="981811" y="3901933"/>
            <a:ext cx="5137266" cy="3696713"/>
          </a:xfrm>
        </p:spPr>
        <p:txBody>
          <a:bodyPr/>
          <a:lstStyle/>
          <a:p>
            <a:pPr marL="171450" indent="-171450">
              <a:buFont typeface="Arial" panose="020B0604020202020204" pitchFamily="34" charset="0"/>
              <a:buChar char="•"/>
            </a:pPr>
            <a:r>
              <a:rPr lang="en-US" i="1" dirty="0"/>
              <a:t>The war was fought at first indirectly and ultimately directly over </a:t>
            </a:r>
            <a:r>
              <a:rPr lang="en-US" b="1" i="1" dirty="0"/>
              <a:t>slavery</a:t>
            </a:r>
            <a:r>
              <a:rPr lang="en-US" i="1" dirty="0"/>
              <a:t> and the rights of African/Black Americans. </a:t>
            </a:r>
            <a:r>
              <a:rPr lang="en-US" b="1" i="1" dirty="0"/>
              <a:t>But in the end, it was also about suffrag</a:t>
            </a:r>
            <a:r>
              <a:rPr lang="en-US" i="1" dirty="0"/>
              <a:t>e. The North won the war. The Union was saved, slavery ended, and </a:t>
            </a:r>
            <a:r>
              <a:rPr lang="en-US" b="1" i="1" dirty="0"/>
              <a:t>African American males were given the vote</a:t>
            </a:r>
            <a:r>
              <a:rPr lang="en-US" i="1" dirty="0"/>
              <a:t>.</a:t>
            </a:r>
            <a:br>
              <a:rPr lang="en-US" dirty="0"/>
            </a:br>
            <a:endParaRPr lang="en-US" dirty="0"/>
          </a:p>
          <a:p>
            <a:pPr marL="171450" indent="-171450">
              <a:buFont typeface="Arial" panose="020B0604020202020204" pitchFamily="34" charset="0"/>
              <a:buChar char="•"/>
            </a:pPr>
            <a:r>
              <a:rPr lang="en-US" i="1" dirty="0"/>
              <a:t>“The country paid a very </a:t>
            </a:r>
            <a:r>
              <a:rPr lang="en-US" b="1" i="1" dirty="0"/>
              <a:t>deadly price </a:t>
            </a:r>
            <a:r>
              <a:rPr lang="en-US" i="1" dirty="0"/>
              <a:t>for these gains: </a:t>
            </a:r>
            <a:br>
              <a:rPr lang="en-US" i="1" dirty="0"/>
            </a:br>
            <a:endParaRPr lang="en-US" dirty="0"/>
          </a:p>
          <a:p>
            <a:pPr marL="628650" lvl="1" indent="-171450">
              <a:buFont typeface="Arial" panose="020B0604020202020204" pitchFamily="34" charset="0"/>
              <a:buChar char="•"/>
            </a:pPr>
            <a:r>
              <a:rPr lang="en-US" i="1" dirty="0"/>
              <a:t>Between </a:t>
            </a:r>
            <a:r>
              <a:rPr lang="en-US" b="1" i="1" dirty="0"/>
              <a:t>650,000 and 850,00 Americans died </a:t>
            </a:r>
            <a:r>
              <a:rPr lang="en-US" i="1" dirty="0"/>
              <a:t>as a result of the war, more than in any war we’ve fought</a:t>
            </a:r>
            <a:br>
              <a:rPr lang="en-US" i="1" dirty="0"/>
            </a:br>
            <a:endParaRPr lang="en-US" dirty="0"/>
          </a:p>
          <a:p>
            <a:pPr marL="628650" lvl="1" indent="-171450">
              <a:buFont typeface="Arial" panose="020B0604020202020204" pitchFamily="34" charset="0"/>
              <a:buChar char="•"/>
            </a:pPr>
            <a:r>
              <a:rPr lang="en-US" i="1" dirty="0"/>
              <a:t>620,000 Americans equaled </a:t>
            </a:r>
            <a:r>
              <a:rPr lang="en-US" b="1" i="1" dirty="0"/>
              <a:t>2% of the nation’s population </a:t>
            </a:r>
            <a:r>
              <a:rPr lang="en-US" i="1" dirty="0"/>
              <a:t>in 1860, the equivalent of losing 6 million Americans today</a:t>
            </a:r>
            <a:br>
              <a:rPr lang="en-US" i="1" dirty="0"/>
            </a:br>
            <a:endParaRPr lang="en-US" dirty="0"/>
          </a:p>
          <a:p>
            <a:pPr marL="628650" lvl="1" indent="-171450">
              <a:buFont typeface="Arial" panose="020B0604020202020204" pitchFamily="34" charset="0"/>
              <a:buChar char="•"/>
            </a:pPr>
            <a:r>
              <a:rPr lang="en-US" b="1" i="1" dirty="0"/>
              <a:t>1 in every 4 soldiers </a:t>
            </a:r>
            <a:r>
              <a:rPr lang="en-US" i="1" dirty="0"/>
              <a:t>who went to war did not come home.</a:t>
            </a:r>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13</a:t>
            </a:fld>
            <a:endParaRPr lang="en-US"/>
          </a:p>
        </p:txBody>
      </p:sp>
    </p:spTree>
    <p:extLst>
      <p:ext uri="{BB962C8B-B14F-4D97-AF65-F5344CB8AC3E}">
        <p14:creationId xmlns:p14="http://schemas.microsoft.com/office/powerpoint/2010/main" val="1017479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1B5177-FC3C-574D-BBBA-68A1F95C8687}"/>
              </a:ext>
            </a:extLst>
          </p:cNvPr>
          <p:cNvSpPr/>
          <p:nvPr/>
        </p:nvSpPr>
        <p:spPr>
          <a:xfrm>
            <a:off x="1449659" y="5898995"/>
            <a:ext cx="4839629" cy="6579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Image Placeholder 1"/>
          <p:cNvSpPr>
            <a:spLocks noGrp="1" noRot="1" noChangeAspect="1"/>
          </p:cNvSpPr>
          <p:nvPr>
            <p:ph type="sldImg"/>
          </p:nvPr>
        </p:nvSpPr>
        <p:spPr>
          <a:xfrm>
            <a:off x="1022350" y="514350"/>
            <a:ext cx="5057775" cy="2846388"/>
          </a:xfrm>
        </p:spPr>
      </p:sp>
      <p:sp>
        <p:nvSpPr>
          <p:cNvPr id="3" name="Notes Placeholder 2"/>
          <p:cNvSpPr>
            <a:spLocks noGrp="1"/>
          </p:cNvSpPr>
          <p:nvPr>
            <p:ph type="body" idx="1"/>
          </p:nvPr>
        </p:nvSpPr>
        <p:spPr>
          <a:xfrm>
            <a:off x="944291" y="3914060"/>
            <a:ext cx="5344997" cy="3696713"/>
          </a:xfrm>
        </p:spPr>
        <p:txBody>
          <a:bodyPr/>
          <a:lstStyle/>
          <a:p>
            <a:pPr marL="171450" lvl="0" indent="-171450">
              <a:buFont typeface="Arial" panose="020B0604020202020204" pitchFamily="34" charset="0"/>
              <a:buChar char="•"/>
            </a:pPr>
            <a:r>
              <a:rPr lang="en-US" i="1" dirty="0"/>
              <a:t>In 1865, at the end of the Civil War, the </a:t>
            </a:r>
            <a:r>
              <a:rPr lang="en-US" b="1" i="1" dirty="0"/>
              <a:t>13th Amendment </a:t>
            </a:r>
            <a:r>
              <a:rPr lang="en-US" i="1" dirty="0"/>
              <a:t>to the Constitution passed.  It </a:t>
            </a:r>
            <a:r>
              <a:rPr lang="en-US" b="1" i="1" dirty="0"/>
              <a:t>ends slavery</a:t>
            </a:r>
            <a:r>
              <a:rPr lang="en-US" i="1" dirty="0"/>
              <a:t>. </a:t>
            </a:r>
            <a:br>
              <a:rPr lang="en-US" i="1" dirty="0"/>
            </a:br>
            <a:endParaRPr lang="en-US" i="1" dirty="0"/>
          </a:p>
          <a:p>
            <a:pPr marL="171450" lvl="0" indent="-171450">
              <a:buFont typeface="Arial" panose="020B0604020202020204" pitchFamily="34" charset="0"/>
              <a:buChar char="•"/>
            </a:pPr>
            <a:r>
              <a:rPr lang="en-US" i="1" dirty="0"/>
              <a:t>In 1868, </a:t>
            </a:r>
            <a:r>
              <a:rPr lang="en-US" b="1" i="1" dirty="0"/>
              <a:t>the 14th Amendment </a:t>
            </a:r>
            <a:r>
              <a:rPr lang="en-US" i="1" dirty="0"/>
              <a:t>made all people born in the U.S. (including </a:t>
            </a:r>
            <a:r>
              <a:rPr lang="en-US" b="1" i="1" dirty="0"/>
              <a:t>former slaves) American citizens.  </a:t>
            </a:r>
            <a:br>
              <a:rPr lang="en-US" b="1" i="1" dirty="0"/>
            </a:br>
            <a:endParaRPr lang="en-US" b="1" i="1" dirty="0"/>
          </a:p>
          <a:p>
            <a:pPr marL="171450" lvl="0" indent="-171450">
              <a:buFont typeface="Arial" panose="020B0604020202020204" pitchFamily="34" charset="0"/>
              <a:buChar char="•"/>
            </a:pPr>
            <a:r>
              <a:rPr lang="en-US" i="1" dirty="0"/>
              <a:t>And two years later, in 1870, the </a:t>
            </a:r>
            <a:r>
              <a:rPr lang="en-US" b="1" i="1" dirty="0"/>
              <a:t>15th Amendment</a:t>
            </a:r>
            <a:r>
              <a:rPr lang="en-US" i="1" dirty="0"/>
              <a:t> changed the suffrage laws across the country.  It </a:t>
            </a:r>
            <a:r>
              <a:rPr lang="en-US" b="1" i="1" dirty="0"/>
              <a:t>gives African Americans the vote.</a:t>
            </a:r>
            <a:br>
              <a:rPr lang="en-US" i="1" dirty="0"/>
            </a:br>
            <a:endParaRPr lang="en-US" i="1" dirty="0"/>
          </a:p>
          <a:p>
            <a:pPr marL="171450" lvl="0" indent="-171450">
              <a:buFont typeface="Arial" panose="020B0604020202020204" pitchFamily="34" charset="0"/>
              <a:buChar char="•"/>
            </a:pPr>
            <a:r>
              <a:rPr lang="en-US" i="1" dirty="0"/>
              <a:t>It states that: </a:t>
            </a:r>
          </a:p>
          <a:p>
            <a:pPr marL="171450" lvl="0" indent="-171450">
              <a:buFont typeface="Arial" panose="020B0604020202020204" pitchFamily="34" charset="0"/>
              <a:buChar char="•"/>
            </a:pPr>
            <a:endParaRPr lang="en-US" b="1" i="1" dirty="0"/>
          </a:p>
          <a:p>
            <a:pPr lvl="1" algn="ctr"/>
            <a:r>
              <a:rPr lang="en-US" b="1" i="1" dirty="0"/>
              <a:t>“The right of citizens … to vote shall not be denied … by the United States </a:t>
            </a:r>
            <a:r>
              <a:rPr lang="en-US" b="1" i="1" u="sng" dirty="0"/>
              <a:t>or by any state</a:t>
            </a:r>
            <a:r>
              <a:rPr lang="en-US" b="1" i="1" dirty="0"/>
              <a:t> on account of race, color, or previous condition of servitude.”</a:t>
            </a:r>
            <a:endParaRPr lang="en-US" b="1" dirty="0"/>
          </a:p>
          <a:p>
            <a:endParaRPr lang="en-US" sz="1100" dirty="0"/>
          </a:p>
        </p:txBody>
      </p:sp>
      <p:sp>
        <p:nvSpPr>
          <p:cNvPr id="4" name="Slide Number Placeholder 3"/>
          <p:cNvSpPr>
            <a:spLocks noGrp="1"/>
          </p:cNvSpPr>
          <p:nvPr>
            <p:ph type="sldNum" sz="quarter" idx="5"/>
          </p:nvPr>
        </p:nvSpPr>
        <p:spPr/>
        <p:txBody>
          <a:bodyPr/>
          <a:lstStyle/>
          <a:p>
            <a:fld id="{A10C82FE-38E3-45DD-97C7-DB09F68FC4FB}" type="slidenum">
              <a:rPr lang="en-US" smtClean="0"/>
              <a:t>14</a:t>
            </a:fld>
            <a:endParaRPr lang="en-US"/>
          </a:p>
        </p:txBody>
      </p:sp>
    </p:spTree>
    <p:extLst>
      <p:ext uri="{BB962C8B-B14F-4D97-AF65-F5344CB8AC3E}">
        <p14:creationId xmlns:p14="http://schemas.microsoft.com/office/powerpoint/2010/main" val="116945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2638" y="1028700"/>
            <a:ext cx="5537200" cy="3116263"/>
          </a:xfrm>
        </p:spPr>
      </p:sp>
      <p:sp>
        <p:nvSpPr>
          <p:cNvPr id="4" name="Slide Number Placeholder 3"/>
          <p:cNvSpPr>
            <a:spLocks noGrp="1"/>
          </p:cNvSpPr>
          <p:nvPr>
            <p:ph type="sldNum" sz="quarter" idx="5"/>
          </p:nvPr>
        </p:nvSpPr>
        <p:spPr/>
        <p:txBody>
          <a:bodyPr/>
          <a:lstStyle/>
          <a:p>
            <a:fld id="{A10C82FE-38E3-45DD-97C7-DB09F68FC4FB}" type="slidenum">
              <a:rPr lang="en-US" smtClean="0"/>
              <a:t>15</a:t>
            </a:fld>
            <a:endParaRPr lang="en-US" dirty="0"/>
          </a:p>
        </p:txBody>
      </p:sp>
      <p:sp>
        <p:nvSpPr>
          <p:cNvPr id="6" name="Notes Placeholder 2">
            <a:extLst>
              <a:ext uri="{FF2B5EF4-FFF2-40B4-BE49-F238E27FC236}">
                <a16:creationId xmlns:a16="http://schemas.microsoft.com/office/drawing/2014/main" id="{DCED8F03-C71B-B346-B2BC-0454F2ADB9AE}"/>
              </a:ext>
            </a:extLst>
          </p:cNvPr>
          <p:cNvSpPr txBox="1">
            <a:spLocks/>
          </p:cNvSpPr>
          <p:nvPr/>
        </p:nvSpPr>
        <p:spPr>
          <a:xfrm>
            <a:off x="2624201" y="4418886"/>
            <a:ext cx="3702244" cy="1816380"/>
          </a:xfrm>
          <a:prstGeom prst="rect">
            <a:avLst/>
          </a:prstGeom>
        </p:spPr>
        <p:txBody>
          <a:bodyPr vert="horz" lIns="94229" tIns="47114" rIns="94229" bIns="471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i="1" dirty="0"/>
              <a:t>WHO CAN VOTE?</a:t>
            </a:r>
          </a:p>
          <a:p>
            <a:endParaRPr lang="en-US" sz="1100" dirty="0"/>
          </a:p>
          <a:p>
            <a:pPr marL="171450" indent="-171450">
              <a:buFont typeface="Arial" panose="020B0604020202020204" pitchFamily="34" charset="0"/>
              <a:buChar char="•"/>
            </a:pPr>
            <a:r>
              <a:rPr lang="en-US" i="1" dirty="0"/>
              <a:t>Where does this leave us?  Across the county, election laws allowed </a:t>
            </a:r>
            <a:r>
              <a:rPr lang="en-US" b="1" i="1" dirty="0"/>
              <a:t>MEN, 21 YEARS OLD AND OLDER, who were CITIZENS to vote</a:t>
            </a:r>
            <a:r>
              <a:rPr lang="en-US" i="1" dirty="0"/>
              <a:t>.</a:t>
            </a:r>
            <a:br>
              <a:rPr lang="en-US" i="1" dirty="0"/>
            </a:br>
            <a:endParaRPr lang="en-US" i="1" dirty="0"/>
          </a:p>
          <a:p>
            <a:pPr marL="171450" indent="-171450">
              <a:buFont typeface="Arial" panose="020B0604020202020204" pitchFamily="34" charset="0"/>
              <a:buChar char="•"/>
            </a:pPr>
            <a:r>
              <a:rPr lang="en-US" i="1" dirty="0"/>
              <a:t>Return to the easel sheet and cross out “WHITE.”</a:t>
            </a:r>
            <a:endParaRPr lang="en-US" sz="1100" dirty="0"/>
          </a:p>
        </p:txBody>
      </p:sp>
      <p:grpSp>
        <p:nvGrpSpPr>
          <p:cNvPr id="7" name="Group 6">
            <a:extLst>
              <a:ext uri="{FF2B5EF4-FFF2-40B4-BE49-F238E27FC236}">
                <a16:creationId xmlns:a16="http://schemas.microsoft.com/office/drawing/2014/main" id="{2BDC113D-7ADB-1F44-981E-BDE98E0BC5AC}"/>
              </a:ext>
            </a:extLst>
          </p:cNvPr>
          <p:cNvGrpSpPr/>
          <p:nvPr/>
        </p:nvGrpSpPr>
        <p:grpSpPr>
          <a:xfrm>
            <a:off x="776030" y="4140309"/>
            <a:ext cx="5970458" cy="4401524"/>
            <a:chOff x="776030" y="3660808"/>
            <a:chExt cx="5970458" cy="4401524"/>
          </a:xfrm>
        </p:grpSpPr>
        <p:sp>
          <p:nvSpPr>
            <p:cNvPr id="8" name="Notes Placeholder 2">
              <a:extLst>
                <a:ext uri="{FF2B5EF4-FFF2-40B4-BE49-F238E27FC236}">
                  <a16:creationId xmlns:a16="http://schemas.microsoft.com/office/drawing/2014/main" id="{B8DF328C-5CEE-1C45-A4DF-8FD2D7AA6AB0}"/>
                </a:ext>
              </a:extLst>
            </p:cNvPr>
            <p:cNvSpPr txBox="1">
              <a:spLocks/>
            </p:cNvSpPr>
            <p:nvPr/>
          </p:nvSpPr>
          <p:spPr>
            <a:xfrm>
              <a:off x="949789" y="6184499"/>
              <a:ext cx="5796699" cy="1877833"/>
            </a:xfrm>
            <a:prstGeom prst="rect">
              <a:avLst/>
            </a:prstGeom>
          </p:spPr>
          <p:txBody>
            <a:bodyPr vert="horz" lIns="94229" tIns="47114" rIns="94229" bIns="471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dirty="0"/>
                <a:t> </a:t>
              </a:r>
              <a:endParaRPr lang="en-US" sz="1100" b="1" dirty="0"/>
            </a:p>
            <a:p>
              <a:r>
                <a:rPr lang="en-US" b="1" i="1" dirty="0"/>
                <a:t>VISUAL TIMELINE</a:t>
              </a:r>
              <a:endParaRPr lang="en-US" sz="1100" b="1" dirty="0"/>
            </a:p>
            <a:p>
              <a:pPr marL="628650" lvl="1" indent="-171450">
                <a:buFont typeface="Arial" panose="020B0604020202020204" pitchFamily="34" charset="0"/>
                <a:buChar char="•"/>
              </a:pPr>
              <a:r>
                <a:rPr lang="en-US" i="1" dirty="0"/>
                <a:t>“It’s 1870 . Look at your avatar card and </a:t>
              </a:r>
              <a:r>
                <a:rPr lang="en-US" b="1" i="1" u="sng" dirty="0"/>
                <a:t>STAND UP and join the timeline</a:t>
              </a:r>
              <a:r>
                <a:rPr lang="en-US" b="1" i="1" dirty="0"/>
                <a:t> </a:t>
              </a:r>
              <a:r>
                <a:rPr lang="en-US" i="1" dirty="0"/>
                <a:t>if you can vote.”</a:t>
              </a:r>
              <a:r>
                <a:rPr lang="en-US" dirty="0"/>
                <a:t> </a:t>
              </a:r>
              <a:br>
                <a:rPr lang="en-US" dirty="0"/>
              </a:br>
              <a:endParaRPr lang="en-US" dirty="0"/>
            </a:p>
            <a:p>
              <a:pPr marL="628650" lvl="1" indent="-171450">
                <a:buFont typeface="Arial" panose="020B0604020202020204" pitchFamily="34" charset="0"/>
                <a:buChar char="•"/>
              </a:pPr>
              <a:r>
                <a:rPr lang="en-US" dirty="0"/>
                <a:t>Give the </a:t>
              </a:r>
              <a:r>
                <a:rPr lang="en-US" b="1" dirty="0"/>
                <a:t>“CIVIL WAR”</a:t>
              </a:r>
              <a:r>
                <a:rPr lang="en-US" dirty="0"/>
                <a:t> Milestone Card to one of the “voters” to hold. </a:t>
              </a:r>
              <a:br>
                <a:rPr lang="en-US" dirty="0"/>
              </a:br>
              <a:endParaRPr lang="en-US" sz="1100" dirty="0"/>
            </a:p>
            <a:p>
              <a:pPr marL="628650" lvl="1" indent="-171450">
                <a:buFont typeface="Arial" panose="020B0604020202020204" pitchFamily="34" charset="0"/>
                <a:buChar char="•"/>
              </a:pPr>
              <a:r>
                <a:rPr lang="en-US" dirty="0"/>
                <a:t>Ask a few of the sitting students who they are and why they </a:t>
              </a:r>
              <a:r>
                <a:rPr lang="en-US" b="1" dirty="0"/>
                <a:t>cannot vote</a:t>
              </a:r>
              <a:r>
                <a:rPr lang="en-US" dirty="0"/>
                <a:t>—</a:t>
              </a:r>
              <a:r>
                <a:rPr lang="en-US" i="1" dirty="0"/>
                <a:t>(people under 21, women, non-citizens). </a:t>
              </a:r>
              <a:r>
                <a:rPr lang="en-US" dirty="0"/>
                <a:t> </a:t>
              </a:r>
              <a:br>
                <a:rPr lang="en-US" dirty="0"/>
              </a:br>
              <a:endParaRPr lang="en-US" dirty="0"/>
            </a:p>
            <a:p>
              <a:pPr marL="628650" lvl="1" indent="-171450">
                <a:buFont typeface="Arial" panose="020B0604020202020204" pitchFamily="34" charset="0"/>
                <a:buChar char="•"/>
              </a:pPr>
              <a:r>
                <a:rPr lang="en-US" dirty="0"/>
                <a:t>Ask </a:t>
              </a:r>
              <a:r>
                <a:rPr lang="en-US" b="1" dirty="0"/>
                <a:t>how the women are feeling</a:t>
              </a:r>
              <a:r>
                <a:rPr lang="en-US" dirty="0"/>
                <a:t>.</a:t>
              </a:r>
            </a:p>
          </p:txBody>
        </p:sp>
        <p:grpSp>
          <p:nvGrpSpPr>
            <p:cNvPr id="9" name="Group 8">
              <a:extLst>
                <a:ext uri="{FF2B5EF4-FFF2-40B4-BE49-F238E27FC236}">
                  <a16:creationId xmlns:a16="http://schemas.microsoft.com/office/drawing/2014/main" id="{C92A769D-146A-C94A-A413-9D1AE5CF5C9E}"/>
                </a:ext>
              </a:extLst>
            </p:cNvPr>
            <p:cNvGrpSpPr/>
            <p:nvPr/>
          </p:nvGrpSpPr>
          <p:grpSpPr>
            <a:xfrm>
              <a:off x="776030" y="3660808"/>
              <a:ext cx="1951463" cy="2566006"/>
              <a:chOff x="-2537818" y="2959423"/>
              <a:chExt cx="1951463" cy="2566006"/>
            </a:xfrm>
          </p:grpSpPr>
          <p:pic>
            <p:nvPicPr>
              <p:cNvPr id="11" name="Picture 10">
                <a:extLst>
                  <a:ext uri="{FF2B5EF4-FFF2-40B4-BE49-F238E27FC236}">
                    <a16:creationId xmlns:a16="http://schemas.microsoft.com/office/drawing/2014/main" id="{40AC8298-4E96-6942-8D77-6D58178269DF}"/>
                  </a:ext>
                </a:extLst>
              </p:cNvPr>
              <p:cNvPicPr>
                <a:picLocks noChangeAspect="1"/>
              </p:cNvPicPr>
              <p:nvPr/>
            </p:nvPicPr>
            <p:blipFill rotWithShape="1">
              <a:blip r:embed="rId3"/>
              <a:srcRect l="19841" t="1009" r="21954" b="5051"/>
              <a:stretch/>
            </p:blipFill>
            <p:spPr>
              <a:xfrm>
                <a:off x="-2537818" y="2959423"/>
                <a:ext cx="1951463" cy="2566006"/>
              </a:xfrm>
              <a:prstGeom prst="rect">
                <a:avLst/>
              </a:prstGeom>
            </p:spPr>
          </p:pic>
          <p:sp>
            <p:nvSpPr>
              <p:cNvPr id="12" name="TextBox 11">
                <a:extLst>
                  <a:ext uri="{FF2B5EF4-FFF2-40B4-BE49-F238E27FC236}">
                    <a16:creationId xmlns:a16="http://schemas.microsoft.com/office/drawing/2014/main" id="{E58DE33D-7B64-8B4B-AC28-F796199410D8}"/>
                  </a:ext>
                </a:extLst>
              </p:cNvPr>
              <p:cNvSpPr txBox="1"/>
              <p:nvPr/>
            </p:nvSpPr>
            <p:spPr>
              <a:xfrm>
                <a:off x="-2312516" y="3409271"/>
                <a:ext cx="1460810" cy="784830"/>
              </a:xfrm>
              <a:prstGeom prst="rect">
                <a:avLst/>
              </a:prstGeom>
              <a:noFill/>
            </p:spPr>
            <p:txBody>
              <a:bodyPr wrap="square" rtlCol="0">
                <a:spAutoFit/>
              </a:bodyPr>
              <a:lstStyle/>
              <a:p>
                <a:pPr algn="ctr"/>
                <a:r>
                  <a:rPr lang="en-US" sz="900" dirty="0"/>
                  <a:t>WHITE </a:t>
                </a:r>
              </a:p>
              <a:p>
                <a:pPr algn="ctr"/>
                <a:r>
                  <a:rPr lang="en-US" sz="900" dirty="0"/>
                  <a:t>MEN</a:t>
                </a:r>
                <a:br>
                  <a:rPr lang="en-US" sz="900" dirty="0"/>
                </a:br>
                <a:r>
                  <a:rPr lang="en-US" sz="900" dirty="0"/>
                  <a:t>21 years and older</a:t>
                </a:r>
              </a:p>
              <a:p>
                <a:pPr algn="ctr"/>
                <a:r>
                  <a:rPr lang="en-US" sz="900" dirty="0"/>
                  <a:t>PROPERTY OWNER</a:t>
                </a:r>
              </a:p>
              <a:p>
                <a:pPr algn="ctr"/>
                <a:r>
                  <a:rPr lang="en-US" sz="900" dirty="0"/>
                  <a:t>CITIZEN</a:t>
                </a:r>
              </a:p>
            </p:txBody>
          </p:sp>
        </p:grpSp>
        <p:cxnSp>
          <p:nvCxnSpPr>
            <p:cNvPr id="10" name="Straight Connector 9">
              <a:extLst>
                <a:ext uri="{FF2B5EF4-FFF2-40B4-BE49-F238E27FC236}">
                  <a16:creationId xmlns:a16="http://schemas.microsoft.com/office/drawing/2014/main" id="{A4979758-F5C4-604A-AEE2-04B1817118F6}"/>
                </a:ext>
              </a:extLst>
            </p:cNvPr>
            <p:cNvCxnSpPr>
              <a:cxnSpLocks/>
            </p:cNvCxnSpPr>
            <p:nvPr/>
          </p:nvCxnSpPr>
          <p:spPr>
            <a:xfrm>
              <a:off x="1198885" y="4607885"/>
              <a:ext cx="9792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A9785B7-F348-474E-A168-CB2E850FEB7D}"/>
                </a:ext>
              </a:extLst>
            </p:cNvPr>
            <p:cNvCxnSpPr>
              <a:cxnSpLocks/>
            </p:cNvCxnSpPr>
            <p:nvPr/>
          </p:nvCxnSpPr>
          <p:spPr>
            <a:xfrm>
              <a:off x="1198885" y="4214736"/>
              <a:ext cx="9792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4545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727075"/>
            <a:ext cx="4784725" cy="2692400"/>
          </a:xfrm>
        </p:spPr>
      </p:sp>
      <p:sp>
        <p:nvSpPr>
          <p:cNvPr id="3" name="Notes Placeholder 2"/>
          <p:cNvSpPr>
            <a:spLocks noGrp="1"/>
          </p:cNvSpPr>
          <p:nvPr>
            <p:ph type="body" idx="1"/>
          </p:nvPr>
        </p:nvSpPr>
        <p:spPr>
          <a:xfrm>
            <a:off x="1093760" y="3836107"/>
            <a:ext cx="5347900" cy="4140275"/>
          </a:xfrm>
        </p:spPr>
        <p:txBody>
          <a:bodyPr/>
          <a:lstStyle/>
          <a:p>
            <a:pPr marL="171450" indent="-171450">
              <a:buFont typeface="Arial" panose="020B0604020202020204" pitchFamily="34" charset="0"/>
              <a:buChar char="•"/>
            </a:pPr>
            <a:r>
              <a:rPr lang="en-US" b="1" i="1" dirty="0"/>
              <a:t>It is now 1920. </a:t>
            </a:r>
            <a:br>
              <a:rPr lang="en-US" b="1" i="1" dirty="0"/>
            </a:br>
            <a:endParaRPr lang="en-US" b="1" i="1" dirty="0"/>
          </a:p>
          <a:p>
            <a:pPr marL="628650" lvl="1" indent="-171450">
              <a:buFont typeface="Arial" panose="020B0604020202020204" pitchFamily="34" charset="0"/>
              <a:buChar char="•"/>
            </a:pPr>
            <a:r>
              <a:rPr lang="en-US" i="1" dirty="0"/>
              <a:t>It’s been more than </a:t>
            </a:r>
            <a:r>
              <a:rPr lang="en-US" b="1" i="1" dirty="0"/>
              <a:t>130 years since men were given the vote</a:t>
            </a:r>
            <a:r>
              <a:rPr lang="en-US" i="1" dirty="0"/>
              <a:t>.  </a:t>
            </a:r>
            <a:br>
              <a:rPr lang="en-US" i="1" dirty="0"/>
            </a:br>
            <a:endParaRPr lang="en-US" i="1" dirty="0"/>
          </a:p>
          <a:p>
            <a:pPr marL="628650" lvl="1" indent="-171450">
              <a:buFont typeface="Arial" panose="020B0604020202020204" pitchFamily="34" charset="0"/>
              <a:buChar char="•"/>
            </a:pPr>
            <a:r>
              <a:rPr lang="en-US" i="1" dirty="0"/>
              <a:t>It’s been </a:t>
            </a:r>
            <a:r>
              <a:rPr lang="en-US" b="1" i="1" dirty="0"/>
              <a:t>50 years since African-American men </a:t>
            </a:r>
            <a:r>
              <a:rPr lang="en-US" i="1" dirty="0"/>
              <a:t>were given the vote.</a:t>
            </a:r>
            <a:br>
              <a:rPr lang="en-US" i="1" dirty="0"/>
            </a:br>
            <a:r>
              <a:rPr lang="en-US" i="1" dirty="0"/>
              <a:t>  </a:t>
            </a:r>
          </a:p>
          <a:p>
            <a:pPr marL="628650" lvl="1" indent="-171450">
              <a:buFont typeface="Arial" panose="020B0604020202020204" pitchFamily="34" charset="0"/>
              <a:buChar char="•"/>
            </a:pPr>
            <a:r>
              <a:rPr lang="en-US" i="1" dirty="0"/>
              <a:t>But still, with the exception of some states in the west, </a:t>
            </a:r>
            <a:r>
              <a:rPr lang="en-US" b="1" i="1" dirty="0"/>
              <a:t>women could not vote</a:t>
            </a:r>
            <a:r>
              <a:rPr lang="en-US" i="1" dirty="0"/>
              <a:t>.</a:t>
            </a:r>
            <a:br>
              <a:rPr lang="en-US" i="1" dirty="0"/>
            </a:br>
            <a:endParaRPr lang="en-US" sz="1100" dirty="0"/>
          </a:p>
          <a:p>
            <a:pPr marL="171450" indent="-171450">
              <a:buFont typeface="Arial" panose="020B0604020202020204" pitchFamily="34" charset="0"/>
              <a:buChar char="•"/>
            </a:pPr>
            <a:r>
              <a:rPr lang="en-US" i="1" dirty="0"/>
              <a:t>By the mid-1800s, women were </a:t>
            </a:r>
            <a:r>
              <a:rPr lang="en-US" b="1" i="1" dirty="0"/>
              <a:t>losing their patience</a:t>
            </a:r>
            <a:r>
              <a:rPr lang="en-US" i="1" dirty="0"/>
              <a:t>. Many had been </a:t>
            </a:r>
            <a:r>
              <a:rPr lang="en-US" b="1" i="1" dirty="0"/>
              <a:t>politically active as abolitionists, fighting to end slavery</a:t>
            </a:r>
            <a:r>
              <a:rPr lang="en-US" i="1" dirty="0"/>
              <a:t>.  Many were leaders in the political campaign to outlaw alcohol.  They </a:t>
            </a:r>
            <a:r>
              <a:rPr lang="en-US" b="1" i="1" dirty="0"/>
              <a:t>‘found their voice’ </a:t>
            </a:r>
            <a:r>
              <a:rPr lang="en-US" i="1" dirty="0"/>
              <a:t>and experienced their political power. </a:t>
            </a:r>
            <a:r>
              <a:rPr lang="en-US" b="1" i="1" dirty="0"/>
              <a:t>In 1848, they began to organize for the vote. </a:t>
            </a:r>
            <a:br>
              <a:rPr lang="en-US" i="1" dirty="0"/>
            </a:br>
            <a:endParaRPr lang="en-US" i="1" dirty="0"/>
          </a:p>
          <a:p>
            <a:pPr marL="171450" indent="-171450">
              <a:buFont typeface="Arial" panose="020B0604020202020204" pitchFamily="34" charset="0"/>
              <a:buChar char="•"/>
            </a:pPr>
            <a:r>
              <a:rPr lang="en-US" i="1" dirty="0"/>
              <a:t>These women were called </a:t>
            </a:r>
            <a:r>
              <a:rPr lang="en-US" b="1" i="1" dirty="0"/>
              <a:t>SUFFRAGISTS—Susan B. Anthony </a:t>
            </a:r>
            <a:r>
              <a:rPr lang="en-US" i="1" dirty="0"/>
              <a:t>was among the most famous</a:t>
            </a:r>
            <a:r>
              <a:rPr lang="en-US" b="1" i="1" dirty="0"/>
              <a:t>.</a:t>
            </a:r>
            <a:br>
              <a:rPr lang="en-US" b="1" i="1" dirty="0"/>
            </a:br>
            <a:r>
              <a:rPr lang="en-US" i="1" dirty="0"/>
              <a:t>They marched, gave </a:t>
            </a:r>
            <a:r>
              <a:rPr lang="en-US" b="1" i="1" dirty="0"/>
              <a:t>speeches</a:t>
            </a:r>
            <a:r>
              <a:rPr lang="en-US" i="1" dirty="0"/>
              <a:t>, held </a:t>
            </a:r>
            <a:r>
              <a:rPr lang="en-US" b="1" i="1" dirty="0"/>
              <a:t>protests</a:t>
            </a:r>
            <a:r>
              <a:rPr lang="en-US" i="1" dirty="0"/>
              <a:t>, </a:t>
            </a:r>
            <a:r>
              <a:rPr lang="en-US" b="1" i="1" dirty="0"/>
              <a:t>lobbied</a:t>
            </a:r>
            <a:r>
              <a:rPr lang="en-US" i="1" dirty="0"/>
              <a:t> politicians. </a:t>
            </a:r>
            <a:br>
              <a:rPr lang="en-US" i="1" dirty="0"/>
            </a:br>
            <a:endParaRPr lang="en-US" i="1" dirty="0"/>
          </a:p>
          <a:p>
            <a:pPr marL="171450" indent="-171450">
              <a:buFont typeface="Arial" panose="020B0604020202020204" pitchFamily="34" charset="0"/>
              <a:buChar char="•"/>
            </a:pPr>
            <a:r>
              <a:rPr lang="en-US" i="1" dirty="0"/>
              <a:t>The suffragists’ fight for the vote took </a:t>
            </a:r>
            <a:r>
              <a:rPr lang="en-US" b="1" i="1" dirty="0"/>
              <a:t>more than 70 years</a:t>
            </a:r>
            <a:r>
              <a:rPr lang="en-US" i="1" dirty="0"/>
              <a:t>.  And Susan B. Anthony and the first wave of suffragists did not live to see it happen.”</a:t>
            </a:r>
            <a:br>
              <a:rPr lang="en-US" i="1" dirty="0"/>
            </a:br>
            <a:endParaRPr lang="en-US" sz="1100" dirty="0"/>
          </a:p>
          <a:p>
            <a:endParaRPr lang="en-US" sz="1800" baseline="30000" dirty="0">
              <a:sym typeface="Symbol" pitchFamily="2" charset="2"/>
              <a:hlinkClick r:id="rId3"/>
            </a:endParaRPr>
          </a:p>
          <a:p>
            <a:r>
              <a:rPr lang="en-US" dirty="0"/>
              <a:t> </a:t>
            </a:r>
          </a:p>
          <a:p>
            <a:endParaRPr lang="en-US" dirty="0"/>
          </a:p>
        </p:txBody>
      </p:sp>
      <p:sp>
        <p:nvSpPr>
          <p:cNvPr id="4" name="Slide Number Placeholder 3"/>
          <p:cNvSpPr>
            <a:spLocks noGrp="1"/>
          </p:cNvSpPr>
          <p:nvPr>
            <p:ph type="sldNum" sz="quarter" idx="5"/>
          </p:nvPr>
        </p:nvSpPr>
        <p:spPr>
          <a:xfrm>
            <a:off x="4023093" y="8945138"/>
            <a:ext cx="3077739" cy="471053"/>
          </a:xfrm>
        </p:spPr>
        <p:txBody>
          <a:bodyPr/>
          <a:lstStyle/>
          <a:p>
            <a:fld id="{A10C82FE-38E3-45DD-97C7-DB09F68FC4FB}" type="slidenum">
              <a:rPr lang="en-US" smtClean="0"/>
              <a:t>16</a:t>
            </a:fld>
            <a:endParaRPr lang="en-US" dirty="0"/>
          </a:p>
        </p:txBody>
      </p:sp>
    </p:spTree>
    <p:extLst>
      <p:ext uri="{BB962C8B-B14F-4D97-AF65-F5344CB8AC3E}">
        <p14:creationId xmlns:p14="http://schemas.microsoft.com/office/powerpoint/2010/main" val="3737201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3313" y="647700"/>
            <a:ext cx="4894262" cy="2754313"/>
          </a:xfrm>
        </p:spPr>
      </p:sp>
      <p:sp>
        <p:nvSpPr>
          <p:cNvPr id="3" name="Notes Placeholder 2"/>
          <p:cNvSpPr>
            <a:spLocks noGrp="1"/>
          </p:cNvSpPr>
          <p:nvPr>
            <p:ph type="body" idx="1"/>
          </p:nvPr>
        </p:nvSpPr>
        <p:spPr>
          <a:xfrm>
            <a:off x="710248" y="3618267"/>
            <a:ext cx="5681980" cy="4864551"/>
          </a:xfrm>
        </p:spPr>
        <p:txBody>
          <a:bodyPr/>
          <a:lstStyle/>
          <a:p>
            <a:pPr marL="171450" indent="-171450">
              <a:buFont typeface="Arial" panose="020B0604020202020204" pitchFamily="34" charset="0"/>
              <a:buChar char="•"/>
            </a:pPr>
            <a:r>
              <a:rPr lang="en-US" b="1" i="1" dirty="0"/>
              <a:t>Show the poster.</a:t>
            </a:r>
          </a:p>
          <a:p>
            <a:pPr marL="171450" indent="-171450">
              <a:buFont typeface="Arial" panose="020B0604020202020204" pitchFamily="34" charset="0"/>
              <a:buChar char="•"/>
            </a:pPr>
            <a:endParaRPr lang="en-US" b="1" i="1" dirty="0"/>
          </a:p>
          <a:p>
            <a:pPr marL="171450" indent="-171450">
              <a:buFont typeface="Arial" panose="020B0604020202020204" pitchFamily="34" charset="0"/>
              <a:buChar char="•"/>
            </a:pPr>
            <a:r>
              <a:rPr lang="en-US" i="1" dirty="0"/>
              <a:t>In the </a:t>
            </a:r>
            <a:r>
              <a:rPr lang="en-US" b="1" i="1" dirty="0"/>
              <a:t>early 1900s, a new generation </a:t>
            </a:r>
            <a:r>
              <a:rPr lang="en-US" i="1" dirty="0"/>
              <a:t>of women took up the fight.  </a:t>
            </a:r>
            <a:br>
              <a:rPr lang="en-US" i="1" dirty="0"/>
            </a:br>
            <a:endParaRPr lang="en-US" i="1" dirty="0"/>
          </a:p>
          <a:p>
            <a:pPr marL="171450" indent="-171450">
              <a:buFont typeface="Arial" panose="020B0604020202020204" pitchFamily="34" charset="0"/>
              <a:buChar char="•"/>
            </a:pPr>
            <a:r>
              <a:rPr lang="en-US" i="1" dirty="0"/>
              <a:t>These suffragists were even </a:t>
            </a:r>
            <a:r>
              <a:rPr lang="en-US" b="1" i="1" dirty="0"/>
              <a:t>more aggressive</a:t>
            </a:r>
            <a:r>
              <a:rPr lang="en-US" i="1" dirty="0"/>
              <a:t>.  </a:t>
            </a:r>
            <a:br>
              <a:rPr lang="en-US" i="1" dirty="0"/>
            </a:br>
            <a:endParaRPr lang="en-US" i="1" dirty="0"/>
          </a:p>
          <a:p>
            <a:pPr marL="628650" lvl="1" indent="-171450">
              <a:buFont typeface="Arial" panose="020B0604020202020204" pitchFamily="34" charset="0"/>
              <a:buChar char="•"/>
            </a:pPr>
            <a:r>
              <a:rPr lang="en-US" i="1" dirty="0"/>
              <a:t>They travelled the country and campaigned </a:t>
            </a:r>
            <a:r>
              <a:rPr lang="en-US" b="1" i="1" dirty="0"/>
              <a:t>state by state </a:t>
            </a:r>
            <a:r>
              <a:rPr lang="en-US" i="1" dirty="0"/>
              <a:t>to convince legislators to change </a:t>
            </a:r>
            <a:r>
              <a:rPr lang="en-US" b="1" i="1" dirty="0"/>
              <a:t>state laws</a:t>
            </a:r>
            <a:r>
              <a:rPr lang="en-US" i="1" dirty="0"/>
              <a:t>. </a:t>
            </a:r>
            <a:br>
              <a:rPr lang="en-US" i="1" dirty="0"/>
            </a:br>
            <a:endParaRPr lang="en-US" i="1" dirty="0"/>
          </a:p>
          <a:p>
            <a:pPr marL="628650" lvl="1" indent="-171450">
              <a:buFont typeface="Arial" panose="020B0604020202020204" pitchFamily="34" charset="0"/>
              <a:buChar char="•"/>
            </a:pPr>
            <a:r>
              <a:rPr lang="en-US" i="1" dirty="0"/>
              <a:t>They also pressured the members of </a:t>
            </a:r>
            <a:r>
              <a:rPr lang="en-US" b="1" i="1" dirty="0"/>
              <a:t>Congress and the President </a:t>
            </a:r>
            <a:r>
              <a:rPr lang="en-US" i="1" dirty="0"/>
              <a:t>of the United States to propose </a:t>
            </a:r>
            <a:r>
              <a:rPr lang="en-US" b="1" i="1" dirty="0"/>
              <a:t>a Constitutional Amendment</a:t>
            </a:r>
            <a:r>
              <a:rPr lang="en-US" i="1" dirty="0"/>
              <a:t>.  The 15</a:t>
            </a:r>
            <a:r>
              <a:rPr lang="en-US" i="1" baseline="30000" dirty="0"/>
              <a:t>th</a:t>
            </a:r>
            <a:r>
              <a:rPr lang="en-US" i="1" dirty="0"/>
              <a:t> Amendment has overridden state authority to say that the states could not deny citizens the right to vote based on RACE.  The suffragists want a Constitutional Amendment to say the states could not deny citizens the right to vote based on SEX.</a:t>
            </a:r>
          </a:p>
          <a:p>
            <a:pPr marL="628650" lvl="1"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i="1" dirty="0"/>
              <a:t>These suffragists were </a:t>
            </a:r>
            <a:r>
              <a:rPr lang="en-US" b="1" i="1" dirty="0"/>
              <a:t>unstoppable.  </a:t>
            </a:r>
            <a:br>
              <a:rPr lang="en-US" b="1" i="1" dirty="0"/>
            </a:br>
            <a:endParaRPr lang="en-US" b="1" i="1" dirty="0"/>
          </a:p>
          <a:p>
            <a:pPr marL="628650" lvl="1" indent="-171450">
              <a:buFont typeface="Arial" panose="020B0604020202020204" pitchFamily="34" charset="0"/>
              <a:buChar char="•"/>
            </a:pPr>
            <a:r>
              <a:rPr lang="en-US" i="1" dirty="0"/>
              <a:t>They </a:t>
            </a:r>
            <a:r>
              <a:rPr lang="en-US" b="1" i="1" dirty="0"/>
              <a:t>marched</a:t>
            </a:r>
            <a:r>
              <a:rPr lang="en-US" i="1" dirty="0"/>
              <a:t>.  They </a:t>
            </a:r>
            <a:r>
              <a:rPr lang="en-US" b="1" i="1" dirty="0"/>
              <a:t>sued. </a:t>
            </a:r>
            <a:r>
              <a:rPr lang="en-US" i="1" dirty="0"/>
              <a:t>They </a:t>
            </a:r>
            <a:r>
              <a:rPr lang="en-US" b="1" i="1" dirty="0"/>
              <a:t>lobbied. </a:t>
            </a:r>
            <a:br>
              <a:rPr lang="en-US" i="1" dirty="0"/>
            </a:br>
            <a:endParaRPr lang="en-US" i="1" dirty="0"/>
          </a:p>
          <a:p>
            <a:pPr marL="628650" lvl="1" indent="-171450">
              <a:buFont typeface="Arial" panose="020B0604020202020204" pitchFamily="34" charset="0"/>
              <a:buChar char="•"/>
            </a:pPr>
            <a:r>
              <a:rPr lang="en-US" i="1" dirty="0"/>
              <a:t>They </a:t>
            </a:r>
            <a:r>
              <a:rPr lang="en-US" b="1" i="1" dirty="0"/>
              <a:t>picketed outside the White House </a:t>
            </a:r>
            <a:r>
              <a:rPr lang="en-US" i="1" dirty="0"/>
              <a:t>for more than a year—through rain, cold, and blizzards. They </a:t>
            </a:r>
            <a:r>
              <a:rPr lang="en-US" b="1" i="1" dirty="0"/>
              <a:t>were harassed</a:t>
            </a:r>
            <a:r>
              <a:rPr lang="en-US" i="1" dirty="0"/>
              <a:t>—even by other women, most of whom did not want the vote. </a:t>
            </a:r>
            <a:br>
              <a:rPr lang="en-US" i="1" dirty="0"/>
            </a:br>
            <a:r>
              <a:rPr lang="en-US" i="1" dirty="0"/>
              <a:t> </a:t>
            </a:r>
          </a:p>
          <a:p>
            <a:pPr marL="628650" lvl="1" indent="-171450">
              <a:buFont typeface="Arial" panose="020B0604020202020204" pitchFamily="34" charset="0"/>
              <a:buChar char="•"/>
            </a:pPr>
            <a:r>
              <a:rPr lang="en-US" i="1" dirty="0"/>
              <a:t>When the President lost his patience with their picketing, they were </a:t>
            </a:r>
            <a:r>
              <a:rPr lang="en-US" b="1" i="1" dirty="0"/>
              <a:t>arrested</a:t>
            </a:r>
            <a:r>
              <a:rPr lang="en-US" i="1" dirty="0"/>
              <a:t>. </a:t>
            </a:r>
          </a:p>
          <a:p>
            <a:endParaRPr lang="en-US" sz="1100" dirty="0"/>
          </a:p>
          <a:p>
            <a:endParaRPr lang="en-US" dirty="0"/>
          </a:p>
        </p:txBody>
      </p:sp>
      <p:sp>
        <p:nvSpPr>
          <p:cNvPr id="4" name="Slide Number Placeholder 3"/>
          <p:cNvSpPr>
            <a:spLocks noGrp="1"/>
          </p:cNvSpPr>
          <p:nvPr>
            <p:ph type="sldNum" sz="quarter" idx="5"/>
          </p:nvPr>
        </p:nvSpPr>
        <p:spPr>
          <a:xfrm>
            <a:off x="4023093" y="8889286"/>
            <a:ext cx="3077739" cy="471053"/>
          </a:xfrm>
        </p:spPr>
        <p:txBody>
          <a:bodyPr/>
          <a:lstStyle/>
          <a:p>
            <a:fld id="{A10C82FE-38E3-45DD-97C7-DB09F68FC4FB}" type="slidenum">
              <a:rPr lang="en-US" smtClean="0"/>
              <a:t>17</a:t>
            </a:fld>
            <a:endParaRPr lang="en-US"/>
          </a:p>
        </p:txBody>
      </p:sp>
    </p:spTree>
    <p:extLst>
      <p:ext uri="{BB962C8B-B14F-4D97-AF65-F5344CB8AC3E}">
        <p14:creationId xmlns:p14="http://schemas.microsoft.com/office/powerpoint/2010/main" val="1567397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663575"/>
            <a:ext cx="5689600" cy="3201988"/>
          </a:xfrm>
        </p:spPr>
      </p:sp>
      <p:sp>
        <p:nvSpPr>
          <p:cNvPr id="3" name="Notes Placeholder 2"/>
          <p:cNvSpPr>
            <a:spLocks noGrp="1"/>
          </p:cNvSpPr>
          <p:nvPr>
            <p:ph type="body" idx="1"/>
          </p:nvPr>
        </p:nvSpPr>
        <p:spPr>
          <a:xfrm>
            <a:off x="641703" y="4414681"/>
            <a:ext cx="5754335" cy="3696713"/>
          </a:xfrm>
        </p:spPr>
        <p:txBody>
          <a:bodyPr/>
          <a:lstStyle/>
          <a:p>
            <a:pPr marL="171450" indent="-171450">
              <a:buFont typeface="Arial" panose="020B0604020202020204" pitchFamily="34" charset="0"/>
              <a:buChar char="•"/>
            </a:pPr>
            <a:r>
              <a:rPr lang="en-US" b="1" dirty="0"/>
              <a:t>Show the poster </a:t>
            </a:r>
            <a:r>
              <a:rPr lang="en-US" dirty="0"/>
              <a:t>or slide of the suffragist behind bars. </a:t>
            </a:r>
          </a:p>
          <a:p>
            <a:r>
              <a:rPr lang="en-US" dirty="0"/>
              <a:t> </a:t>
            </a:r>
          </a:p>
          <a:p>
            <a:pPr marL="171450" indent="-171450">
              <a:buFont typeface="Arial" panose="020B0604020202020204" pitchFamily="34" charset="0"/>
              <a:buChar char="•"/>
            </a:pPr>
            <a:r>
              <a:rPr lang="en-US" dirty="0"/>
              <a:t>Some suffragists who were arrested refused to eat—they went on </a:t>
            </a:r>
            <a:r>
              <a:rPr lang="en-US" b="1" dirty="0"/>
              <a:t>hunger strikes</a:t>
            </a:r>
            <a:r>
              <a:rPr lang="en-US" dirty="0"/>
              <a:t>.</a:t>
            </a:r>
            <a:br>
              <a:rPr lang="en-US" dirty="0"/>
            </a:br>
            <a:r>
              <a:rPr lang="en-US" dirty="0"/>
              <a:t> </a:t>
            </a:r>
          </a:p>
          <a:p>
            <a:pPr marL="628650" lvl="1" indent="-171450">
              <a:buFont typeface="Arial" panose="020B0604020202020204" pitchFamily="34" charset="0"/>
              <a:buChar char="•"/>
            </a:pPr>
            <a:r>
              <a:rPr lang="en-US" dirty="0"/>
              <a:t>They wanted people to know that they </a:t>
            </a:r>
            <a:r>
              <a:rPr lang="en-US" b="1" dirty="0"/>
              <a:t>were willing to DIE </a:t>
            </a:r>
            <a:r>
              <a:rPr lang="en-US" dirty="0"/>
              <a:t>to get the vote</a:t>
            </a:r>
            <a:br>
              <a:rPr lang="en-US" dirty="0"/>
            </a:br>
            <a:r>
              <a:rPr lang="en-US" dirty="0"/>
              <a:t>. </a:t>
            </a:r>
          </a:p>
          <a:p>
            <a:pPr marL="628650" lvl="1" indent="-171450">
              <a:buFont typeface="Arial" panose="020B0604020202020204" pitchFamily="34" charset="0"/>
              <a:buChar char="•"/>
            </a:pPr>
            <a:r>
              <a:rPr lang="en-US" dirty="0"/>
              <a:t>They were </a:t>
            </a:r>
            <a:r>
              <a:rPr lang="en-US" b="1" dirty="0"/>
              <a:t>force fed</a:t>
            </a:r>
            <a:r>
              <a:rPr lang="en-US" dirty="0"/>
              <a:t>, a painful process where a tube was forced down their throat or through their nose and food was poured into their stomachs. </a:t>
            </a:r>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18</a:t>
            </a:fld>
            <a:endParaRPr lang="en-US"/>
          </a:p>
        </p:txBody>
      </p:sp>
    </p:spTree>
    <p:extLst>
      <p:ext uri="{BB962C8B-B14F-4D97-AF65-F5344CB8AC3E}">
        <p14:creationId xmlns:p14="http://schemas.microsoft.com/office/powerpoint/2010/main" val="667477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3763" y="401638"/>
            <a:ext cx="5314950" cy="2990850"/>
          </a:xfrm>
        </p:spPr>
      </p:sp>
      <p:sp>
        <p:nvSpPr>
          <p:cNvPr id="4" name="Slide Number Placeholder 3"/>
          <p:cNvSpPr>
            <a:spLocks noGrp="1"/>
          </p:cNvSpPr>
          <p:nvPr>
            <p:ph type="sldNum" sz="quarter" idx="5"/>
          </p:nvPr>
        </p:nvSpPr>
        <p:spPr/>
        <p:txBody>
          <a:bodyPr/>
          <a:lstStyle/>
          <a:p>
            <a:fld id="{A10C82FE-38E3-45DD-97C7-DB09F68FC4FB}" type="slidenum">
              <a:rPr lang="en-US" smtClean="0"/>
              <a:t>19</a:t>
            </a:fld>
            <a:endParaRPr lang="en-US"/>
          </a:p>
        </p:txBody>
      </p:sp>
      <p:sp>
        <p:nvSpPr>
          <p:cNvPr id="8" name="Notes Placeholder 2">
            <a:extLst>
              <a:ext uri="{FF2B5EF4-FFF2-40B4-BE49-F238E27FC236}">
                <a16:creationId xmlns:a16="http://schemas.microsoft.com/office/drawing/2014/main" id="{248C7EFE-8A53-954D-9A26-ACD129E02962}"/>
              </a:ext>
            </a:extLst>
          </p:cNvPr>
          <p:cNvSpPr txBox="1">
            <a:spLocks/>
          </p:cNvSpPr>
          <p:nvPr/>
        </p:nvSpPr>
        <p:spPr>
          <a:xfrm>
            <a:off x="2568445" y="3783267"/>
            <a:ext cx="3702244" cy="2212720"/>
          </a:xfrm>
          <a:prstGeom prst="rect">
            <a:avLst/>
          </a:prstGeom>
        </p:spPr>
        <p:txBody>
          <a:bodyPr vert="horz" lIns="94229" tIns="47114" rIns="94229" bIns="471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i="1" dirty="0"/>
              <a:t>WHO CAN VOTE?</a:t>
            </a:r>
          </a:p>
          <a:p>
            <a:endParaRPr lang="en-US" sz="1100" dirty="0"/>
          </a:p>
          <a:p>
            <a:pPr marL="171450" indent="-171450">
              <a:buFont typeface="Arial" panose="020B0604020202020204" pitchFamily="34" charset="0"/>
              <a:buChar char="•"/>
            </a:pPr>
            <a:r>
              <a:rPr lang="en-US" i="1" dirty="0"/>
              <a:t>Where does this leave us?  Across the county, election laws allowed  </a:t>
            </a:r>
            <a:r>
              <a:rPr lang="en-US" b="1" i="1" dirty="0"/>
              <a:t>CITIZENS WHO ARE 21 YEARS OLD AND OLDER.</a:t>
            </a:r>
            <a:br>
              <a:rPr lang="en-US" i="1" dirty="0"/>
            </a:br>
            <a:endParaRPr lang="en-US" i="1" dirty="0"/>
          </a:p>
          <a:p>
            <a:pPr marL="171450" indent="-171450">
              <a:buFont typeface="Arial" panose="020B0604020202020204" pitchFamily="34" charset="0"/>
              <a:buChar char="•"/>
            </a:pPr>
            <a:r>
              <a:rPr lang="en-US" i="1" dirty="0"/>
              <a:t>Return to the easel sheet and cross out “MEN.”</a:t>
            </a:r>
            <a:endParaRPr lang="en-US" sz="1100" dirty="0"/>
          </a:p>
        </p:txBody>
      </p:sp>
      <p:grpSp>
        <p:nvGrpSpPr>
          <p:cNvPr id="9" name="Group 8">
            <a:extLst>
              <a:ext uri="{FF2B5EF4-FFF2-40B4-BE49-F238E27FC236}">
                <a16:creationId xmlns:a16="http://schemas.microsoft.com/office/drawing/2014/main" id="{FA1E4F3D-F6EF-5747-B863-055D9A73A80D}"/>
              </a:ext>
            </a:extLst>
          </p:cNvPr>
          <p:cNvGrpSpPr/>
          <p:nvPr/>
        </p:nvGrpSpPr>
        <p:grpSpPr>
          <a:xfrm>
            <a:off x="720274" y="3504690"/>
            <a:ext cx="5970458" cy="4823384"/>
            <a:chOff x="776030" y="3660808"/>
            <a:chExt cx="5970458" cy="4823384"/>
          </a:xfrm>
        </p:grpSpPr>
        <p:sp>
          <p:nvSpPr>
            <p:cNvPr id="10" name="Notes Placeholder 2">
              <a:extLst>
                <a:ext uri="{FF2B5EF4-FFF2-40B4-BE49-F238E27FC236}">
                  <a16:creationId xmlns:a16="http://schemas.microsoft.com/office/drawing/2014/main" id="{C47253BF-0556-1A49-907A-BCB8549BE94E}"/>
                </a:ext>
              </a:extLst>
            </p:cNvPr>
            <p:cNvSpPr txBox="1">
              <a:spLocks/>
            </p:cNvSpPr>
            <p:nvPr/>
          </p:nvSpPr>
          <p:spPr>
            <a:xfrm>
              <a:off x="949789" y="6184499"/>
              <a:ext cx="5796699" cy="2299693"/>
            </a:xfrm>
            <a:prstGeom prst="rect">
              <a:avLst/>
            </a:prstGeom>
          </p:spPr>
          <p:txBody>
            <a:bodyPr vert="horz" lIns="94229" tIns="47114" rIns="94229" bIns="471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dirty="0"/>
                <a:t> </a:t>
              </a:r>
              <a:endParaRPr lang="en-US" sz="1100" b="1" dirty="0"/>
            </a:p>
            <a:p>
              <a:r>
                <a:rPr lang="en-US" b="1" i="1" dirty="0"/>
                <a:t>VISUAL TIMELINE</a:t>
              </a:r>
              <a:endParaRPr lang="en-US" sz="1100" b="1" dirty="0"/>
            </a:p>
            <a:p>
              <a:pPr marL="628650" lvl="1" indent="-171450">
                <a:buFont typeface="Arial" panose="020B0604020202020204" pitchFamily="34" charset="0"/>
                <a:buChar char="•"/>
              </a:pPr>
              <a:r>
                <a:rPr lang="en-US" i="1" dirty="0"/>
                <a:t>“It’s 1920 . Look at your avatar card and </a:t>
              </a:r>
              <a:r>
                <a:rPr lang="en-US" b="1" i="1" u="sng" dirty="0"/>
                <a:t>STAND UP and join the timeline</a:t>
              </a:r>
              <a:r>
                <a:rPr lang="en-US" b="1" i="1" dirty="0"/>
                <a:t> </a:t>
              </a:r>
              <a:r>
                <a:rPr lang="en-US" i="1" dirty="0"/>
                <a:t>if you can vote.”</a:t>
              </a:r>
              <a:r>
                <a:rPr lang="en-US" dirty="0"/>
                <a:t> </a:t>
              </a:r>
              <a:br>
                <a:rPr lang="en-US" dirty="0"/>
              </a:br>
              <a:endParaRPr lang="en-US" dirty="0"/>
            </a:p>
            <a:p>
              <a:pPr marL="628650" lvl="1" indent="-171450">
                <a:buFont typeface="Arial" panose="020B0604020202020204" pitchFamily="34" charset="0"/>
                <a:buChar char="•"/>
              </a:pPr>
              <a:r>
                <a:rPr lang="en-US" dirty="0"/>
                <a:t>Give the </a:t>
              </a:r>
              <a:r>
                <a:rPr lang="en-US" b="1" dirty="0"/>
                <a:t>“19</a:t>
              </a:r>
              <a:r>
                <a:rPr lang="en-US" b="1" baseline="30000" dirty="0"/>
                <a:t>th</a:t>
              </a:r>
              <a:r>
                <a:rPr lang="en-US" b="1" dirty="0"/>
                <a:t> AMENDMENT”</a:t>
              </a:r>
              <a:r>
                <a:rPr lang="en-US" dirty="0"/>
                <a:t> Milestone Card to one of the “voters” to hold. </a:t>
              </a:r>
              <a:br>
                <a:rPr lang="en-US" dirty="0"/>
              </a:br>
              <a:endParaRPr lang="en-US" sz="1100" dirty="0"/>
            </a:p>
            <a:p>
              <a:pPr marL="628650" lvl="1" indent="-171450">
                <a:buFont typeface="Arial" panose="020B0604020202020204" pitchFamily="34" charset="0"/>
                <a:buChar char="•"/>
              </a:pPr>
              <a:r>
                <a:rPr lang="en-US" dirty="0"/>
                <a:t>Ask what requirement is left to eliminate. [21 year old].</a:t>
              </a:r>
            </a:p>
          </p:txBody>
        </p:sp>
        <p:grpSp>
          <p:nvGrpSpPr>
            <p:cNvPr id="11" name="Group 10">
              <a:extLst>
                <a:ext uri="{FF2B5EF4-FFF2-40B4-BE49-F238E27FC236}">
                  <a16:creationId xmlns:a16="http://schemas.microsoft.com/office/drawing/2014/main" id="{6203B64D-5DA9-8845-83B4-1803BAEC3DCD}"/>
                </a:ext>
              </a:extLst>
            </p:cNvPr>
            <p:cNvGrpSpPr/>
            <p:nvPr/>
          </p:nvGrpSpPr>
          <p:grpSpPr>
            <a:xfrm>
              <a:off x="776030" y="3660808"/>
              <a:ext cx="1951463" cy="2566006"/>
              <a:chOff x="-2537818" y="2959423"/>
              <a:chExt cx="1951463" cy="2566006"/>
            </a:xfrm>
          </p:grpSpPr>
          <p:pic>
            <p:nvPicPr>
              <p:cNvPr id="14" name="Picture 13">
                <a:extLst>
                  <a:ext uri="{FF2B5EF4-FFF2-40B4-BE49-F238E27FC236}">
                    <a16:creationId xmlns:a16="http://schemas.microsoft.com/office/drawing/2014/main" id="{B002EFB9-4DE9-F740-9A83-7588CD69B6C7}"/>
                  </a:ext>
                </a:extLst>
              </p:cNvPr>
              <p:cNvPicPr>
                <a:picLocks noChangeAspect="1"/>
              </p:cNvPicPr>
              <p:nvPr/>
            </p:nvPicPr>
            <p:blipFill rotWithShape="1">
              <a:blip r:embed="rId3"/>
              <a:srcRect l="19841" t="1009" r="21954" b="5051"/>
              <a:stretch/>
            </p:blipFill>
            <p:spPr>
              <a:xfrm>
                <a:off x="-2537818" y="2959423"/>
                <a:ext cx="1951463" cy="2566006"/>
              </a:xfrm>
              <a:prstGeom prst="rect">
                <a:avLst/>
              </a:prstGeom>
            </p:spPr>
          </p:pic>
          <p:sp>
            <p:nvSpPr>
              <p:cNvPr id="15" name="TextBox 14">
                <a:extLst>
                  <a:ext uri="{FF2B5EF4-FFF2-40B4-BE49-F238E27FC236}">
                    <a16:creationId xmlns:a16="http://schemas.microsoft.com/office/drawing/2014/main" id="{4A8187D5-B48C-F341-A5E5-7D16B92F0E61}"/>
                  </a:ext>
                </a:extLst>
              </p:cNvPr>
              <p:cNvSpPr txBox="1"/>
              <p:nvPr/>
            </p:nvSpPr>
            <p:spPr>
              <a:xfrm>
                <a:off x="-2312516" y="3409271"/>
                <a:ext cx="1460810" cy="784830"/>
              </a:xfrm>
              <a:prstGeom prst="rect">
                <a:avLst/>
              </a:prstGeom>
              <a:noFill/>
            </p:spPr>
            <p:txBody>
              <a:bodyPr wrap="square" rtlCol="0">
                <a:spAutoFit/>
              </a:bodyPr>
              <a:lstStyle/>
              <a:p>
                <a:pPr algn="ctr"/>
                <a:r>
                  <a:rPr lang="en-US" sz="900" dirty="0"/>
                  <a:t>WHITE </a:t>
                </a:r>
              </a:p>
              <a:p>
                <a:pPr algn="ctr"/>
                <a:r>
                  <a:rPr lang="en-US" sz="900" dirty="0"/>
                  <a:t>MEN</a:t>
                </a:r>
                <a:br>
                  <a:rPr lang="en-US" sz="900" dirty="0"/>
                </a:br>
                <a:r>
                  <a:rPr lang="en-US" sz="900" dirty="0"/>
                  <a:t>21 years and older</a:t>
                </a:r>
              </a:p>
              <a:p>
                <a:pPr algn="ctr"/>
                <a:r>
                  <a:rPr lang="en-US" sz="900" dirty="0"/>
                  <a:t>PROPERTY OWNER</a:t>
                </a:r>
              </a:p>
              <a:p>
                <a:pPr algn="ctr"/>
                <a:r>
                  <a:rPr lang="en-US" sz="900" dirty="0"/>
                  <a:t>CITIZEN</a:t>
                </a:r>
              </a:p>
            </p:txBody>
          </p:sp>
        </p:grpSp>
        <p:cxnSp>
          <p:nvCxnSpPr>
            <p:cNvPr id="12" name="Straight Connector 11">
              <a:extLst>
                <a:ext uri="{FF2B5EF4-FFF2-40B4-BE49-F238E27FC236}">
                  <a16:creationId xmlns:a16="http://schemas.microsoft.com/office/drawing/2014/main" id="{2C34A33C-1C35-514E-A983-CC02FA85C272}"/>
                </a:ext>
              </a:extLst>
            </p:cNvPr>
            <p:cNvCxnSpPr>
              <a:cxnSpLocks/>
            </p:cNvCxnSpPr>
            <p:nvPr/>
          </p:nvCxnSpPr>
          <p:spPr>
            <a:xfrm>
              <a:off x="1198885" y="4752848"/>
              <a:ext cx="9792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FA9D97-3B82-084E-AE38-5E6B9D1361C7}"/>
                </a:ext>
              </a:extLst>
            </p:cNvPr>
            <p:cNvCxnSpPr>
              <a:cxnSpLocks/>
            </p:cNvCxnSpPr>
            <p:nvPr/>
          </p:nvCxnSpPr>
          <p:spPr>
            <a:xfrm>
              <a:off x="1198885" y="4214736"/>
              <a:ext cx="9792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74A1D17-7E31-1C4C-89E5-59A3EEFFB292}"/>
                </a:ext>
              </a:extLst>
            </p:cNvPr>
            <p:cNvCxnSpPr>
              <a:cxnSpLocks/>
            </p:cNvCxnSpPr>
            <p:nvPr/>
          </p:nvCxnSpPr>
          <p:spPr>
            <a:xfrm>
              <a:off x="1250926" y="4367136"/>
              <a:ext cx="9792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7914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609600"/>
            <a:ext cx="5283200" cy="2971800"/>
          </a:xfrm>
        </p:spPr>
      </p:sp>
      <p:sp>
        <p:nvSpPr>
          <p:cNvPr id="3" name="Notes Placeholder 2"/>
          <p:cNvSpPr>
            <a:spLocks noGrp="1"/>
          </p:cNvSpPr>
          <p:nvPr>
            <p:ph type="body" idx="1"/>
          </p:nvPr>
        </p:nvSpPr>
        <p:spPr>
          <a:xfrm>
            <a:off x="710248" y="3906918"/>
            <a:ext cx="5681980" cy="4684985"/>
          </a:xfrm>
        </p:spPr>
        <p:txBody>
          <a:bodyPr/>
          <a:lstStyle/>
          <a:p>
            <a:pPr>
              <a:lnSpc>
                <a:spcPct val="110000"/>
              </a:lnSpc>
            </a:pPr>
            <a:r>
              <a:rPr lang="en-US" sz="1200" b="1" u="sng" kern="1200" dirty="0">
                <a:solidFill>
                  <a:schemeClr val="tx1"/>
                </a:solidFill>
                <a:effectLst/>
                <a:latin typeface="+mn-lt"/>
                <a:ea typeface="+mn-ea"/>
                <a:cs typeface="+mn-cs"/>
              </a:rPr>
              <a:t>MODULE ONE INTRODUCTION</a:t>
            </a:r>
          </a:p>
          <a:p>
            <a:pPr>
              <a:lnSpc>
                <a:spcPct val="110000"/>
              </a:lnSpc>
            </a:pPr>
            <a:endParaRPr lang="en-US" b="1" u="sng" dirty="0"/>
          </a:p>
          <a:p>
            <a:pPr>
              <a:lnSpc>
                <a:spcPct val="110000"/>
              </a:lnSpc>
            </a:pPr>
            <a:r>
              <a:rPr lang="en-US" dirty="0"/>
              <a:t>Here’s why it’s worth you time and our time to have this discussion:  </a:t>
            </a:r>
            <a:r>
              <a:rPr lang="en-US" b="1" dirty="0"/>
              <a:t>ELECTIONS HAVE CONSEQUENCES.  </a:t>
            </a:r>
            <a:r>
              <a:rPr lang="en-US" dirty="0"/>
              <a:t>Based on the outcome of elections and the people we have put in office, we have:</a:t>
            </a:r>
          </a:p>
          <a:p>
            <a:pPr marL="628650" lvl="1" indent="-171450">
              <a:lnSpc>
                <a:spcPct val="110000"/>
              </a:lnSpc>
              <a:buFont typeface="Arial"/>
              <a:buChar char="•"/>
            </a:pPr>
            <a:r>
              <a:rPr lang="en-US" dirty="0"/>
              <a:t>Allowed slavery--Outlawed slavery</a:t>
            </a:r>
          </a:p>
          <a:p>
            <a:pPr marL="628650" lvl="1" indent="-171450">
              <a:lnSpc>
                <a:spcPct val="110000"/>
              </a:lnSpc>
              <a:buFont typeface="Arial"/>
              <a:buChar char="•"/>
            </a:pPr>
            <a:r>
              <a:rPr lang="en-US" dirty="0"/>
              <a:t>Gone to war—Avoided war</a:t>
            </a:r>
          </a:p>
          <a:p>
            <a:pPr marL="628650" lvl="1" indent="-171450">
              <a:lnSpc>
                <a:spcPct val="110000"/>
              </a:lnSpc>
              <a:buFont typeface="Arial"/>
              <a:buChar char="•"/>
            </a:pPr>
            <a:r>
              <a:rPr lang="en-US" dirty="0"/>
              <a:t>Prohibited women from owning property </a:t>
            </a:r>
          </a:p>
          <a:p>
            <a:pPr marL="628650" lvl="1" indent="-171450">
              <a:lnSpc>
                <a:spcPct val="110000"/>
              </a:lnSpc>
              <a:buFont typeface="Arial"/>
              <a:buChar char="•"/>
            </a:pPr>
            <a:r>
              <a:rPr lang="en-US" dirty="0"/>
              <a:t>Drafted 18 year olds into the army</a:t>
            </a:r>
          </a:p>
          <a:p>
            <a:pPr marL="628650" lvl="1" indent="-171450">
              <a:lnSpc>
                <a:spcPct val="110000"/>
              </a:lnSpc>
              <a:buFont typeface="Arial"/>
              <a:buChar char="•"/>
            </a:pPr>
            <a:r>
              <a:rPr lang="en-US" dirty="0"/>
              <a:t>Imposed taxes—Given tax breaks</a:t>
            </a:r>
          </a:p>
          <a:p>
            <a:pPr marL="628650" lvl="1" indent="-171450">
              <a:lnSpc>
                <a:spcPct val="110000"/>
              </a:lnSpc>
              <a:buFont typeface="Arial"/>
              <a:buChar char="•"/>
            </a:pPr>
            <a:r>
              <a:rPr lang="en-US" dirty="0"/>
              <a:t>Closed our borders--Opened out borders</a:t>
            </a:r>
          </a:p>
          <a:p>
            <a:pPr marL="628650" lvl="1" indent="-171450">
              <a:lnSpc>
                <a:spcPct val="110000"/>
              </a:lnSpc>
              <a:buFont typeface="Arial"/>
              <a:buChar char="•"/>
            </a:pPr>
            <a:r>
              <a:rPr lang="en-US" dirty="0"/>
              <a:t>Outlawed abortion--Allowed abortion</a:t>
            </a:r>
          </a:p>
          <a:p>
            <a:pPr marL="628650" lvl="1" indent="-171450">
              <a:lnSpc>
                <a:spcPct val="110000"/>
              </a:lnSpc>
              <a:buFont typeface="Arial"/>
              <a:buChar char="•"/>
            </a:pPr>
            <a:r>
              <a:rPr lang="en-US" dirty="0"/>
              <a:t>Cleaned up dangerous chemicals in our air and water--Allowed dangerous chemicals to be poured into our air and water</a:t>
            </a:r>
          </a:p>
          <a:p>
            <a:pPr marL="628650" lvl="1" indent="-171450">
              <a:lnSpc>
                <a:spcPct val="110000"/>
              </a:lnSpc>
              <a:buFont typeface="Arial"/>
              <a:buChar char="•"/>
            </a:pPr>
            <a:r>
              <a:rPr lang="en-US" dirty="0"/>
              <a:t>Built parks</a:t>
            </a:r>
          </a:p>
          <a:p>
            <a:pPr marL="628650" lvl="1" indent="-171450">
              <a:lnSpc>
                <a:spcPct val="110000"/>
              </a:lnSpc>
              <a:buFont typeface="Arial"/>
              <a:buChar char="•"/>
            </a:pPr>
            <a:r>
              <a:rPr lang="en-US" dirty="0"/>
              <a:t>Closed schools—Opened schools</a:t>
            </a:r>
          </a:p>
          <a:p>
            <a:pPr marL="628650" lvl="1" indent="-171450">
              <a:lnSpc>
                <a:spcPct val="110000"/>
              </a:lnSpc>
              <a:buFont typeface="Arial"/>
              <a:buChar char="•"/>
            </a:pPr>
            <a:r>
              <a:rPr lang="en-US" dirty="0"/>
              <a:t>Funded and de-funded school arts and athletic programs</a:t>
            </a:r>
          </a:p>
          <a:p>
            <a:pPr marL="628650" lvl="1" indent="-171450">
              <a:lnSpc>
                <a:spcPct val="110000"/>
              </a:lnSpc>
              <a:buFont typeface="Arial"/>
              <a:buChar char="•"/>
            </a:pPr>
            <a:r>
              <a:rPr lang="en-US" dirty="0"/>
              <a:t>Changed school hours</a:t>
            </a:r>
          </a:p>
          <a:p>
            <a:pPr marL="628650" lvl="1" indent="-171450">
              <a:lnSpc>
                <a:spcPct val="110000"/>
              </a:lnSpc>
              <a:buFont typeface="Arial"/>
              <a:buChar char="•"/>
            </a:pPr>
            <a:r>
              <a:rPr lang="en-US" dirty="0"/>
              <a:t>Outlawed marijuana—Decriminalized and legalized marijuana</a:t>
            </a:r>
          </a:p>
          <a:p>
            <a:pPr marL="628650" lvl="1" indent="-171450">
              <a:lnSpc>
                <a:spcPct val="110000"/>
              </a:lnSpc>
              <a:buFont typeface="Arial"/>
              <a:buChar char="•"/>
            </a:pPr>
            <a:r>
              <a:rPr lang="en-US" dirty="0"/>
              <a:t>AND SO MUCH MORE THAT AFFECTS OUR LIVES AND THE VERY DEFINITIION OF WHO WE ARE</a:t>
            </a:r>
          </a:p>
          <a:p>
            <a:pPr marL="628650" lvl="1" indent="-171450">
              <a:buFont typeface="Arial"/>
              <a:buChar char="•"/>
            </a:pPr>
            <a:endParaRPr lang="en-US"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871373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2663" y="609600"/>
            <a:ext cx="5137150" cy="2890838"/>
          </a:xfrm>
        </p:spPr>
      </p:sp>
      <p:sp>
        <p:nvSpPr>
          <p:cNvPr id="3" name="Notes Placeholder 2"/>
          <p:cNvSpPr>
            <a:spLocks noGrp="1"/>
          </p:cNvSpPr>
          <p:nvPr>
            <p:ph type="body" idx="1"/>
          </p:nvPr>
        </p:nvSpPr>
        <p:spPr>
          <a:xfrm>
            <a:off x="756799" y="3850401"/>
            <a:ext cx="5919341" cy="4717057"/>
          </a:xfrm>
        </p:spPr>
        <p:txBody>
          <a:bodyPr/>
          <a:lstStyle/>
          <a:p>
            <a:r>
              <a:rPr lang="en-US" dirty="0"/>
              <a:t> </a:t>
            </a:r>
          </a:p>
          <a:p>
            <a:pPr marL="171450" lvl="0" indent="-171450">
              <a:buFont typeface="Arial" panose="020B0604020202020204" pitchFamily="34" charset="0"/>
              <a:buChar char="•"/>
            </a:pPr>
            <a:r>
              <a:rPr lang="en-US" dirty="0"/>
              <a:t>Explain that the </a:t>
            </a:r>
            <a:r>
              <a:rPr lang="en-US" b="1" dirty="0"/>
              <a:t>last change we made to the Constitution about suffrage </a:t>
            </a:r>
            <a:r>
              <a:rPr lang="en-US" dirty="0"/>
              <a:t>happened in 1971, when the </a:t>
            </a:r>
            <a:r>
              <a:rPr lang="en-US" b="1" dirty="0"/>
              <a:t>26</a:t>
            </a:r>
            <a:r>
              <a:rPr lang="en-US" b="1" baseline="30000" dirty="0"/>
              <a:t>th</a:t>
            </a:r>
            <a:r>
              <a:rPr lang="en-US" b="1" dirty="0"/>
              <a:t> Amendment </a:t>
            </a:r>
            <a:r>
              <a:rPr lang="en-US" dirty="0"/>
              <a:t>to the Constitution </a:t>
            </a:r>
            <a:r>
              <a:rPr lang="en-US" b="1" dirty="0"/>
              <a:t>lowered the voting age </a:t>
            </a:r>
            <a:r>
              <a:rPr lang="en-US" dirty="0"/>
              <a:t>to 18.  </a:t>
            </a:r>
            <a:br>
              <a:rPr lang="en-US" dirty="0"/>
            </a:br>
            <a:endParaRPr lang="en-US" dirty="0"/>
          </a:p>
          <a:p>
            <a:pPr marL="171450" lvl="0" indent="-171450">
              <a:buFont typeface="Arial" panose="020B0604020202020204" pitchFamily="34" charset="0"/>
              <a:buChar char="•"/>
            </a:pPr>
            <a:r>
              <a:rPr lang="en-US" i="1" dirty="0"/>
              <a:t>We’ve just seen that fight for the vote in two of the three cases we’ve covered </a:t>
            </a:r>
            <a:r>
              <a:rPr lang="en-US" b="1" i="1" dirty="0"/>
              <a:t>involved war</a:t>
            </a:r>
            <a:r>
              <a:rPr lang="en-US" i="1" dirty="0"/>
              <a:t>—The Revolution and the Civil War.  The 26</a:t>
            </a:r>
            <a:r>
              <a:rPr lang="en-US" i="1" baseline="30000" dirty="0"/>
              <a:t>th</a:t>
            </a:r>
            <a:r>
              <a:rPr lang="en-US" i="1" dirty="0"/>
              <a:t> amendment indirectly involved war, as well. Here’s the background.  </a:t>
            </a:r>
            <a:br>
              <a:rPr lang="en-US" i="1" dirty="0"/>
            </a:br>
            <a:endParaRPr lang="en-US" i="1" dirty="0"/>
          </a:p>
          <a:p>
            <a:pPr marL="628650" lvl="1" indent="-171450">
              <a:buFont typeface="Arial" panose="020B0604020202020204" pitchFamily="34" charset="0"/>
              <a:buChar char="•"/>
            </a:pPr>
            <a:r>
              <a:rPr lang="en-US" i="1" dirty="0"/>
              <a:t>The 1960s were a decade of unrest and protest in this country.  Much of the protest was against the </a:t>
            </a:r>
            <a:r>
              <a:rPr lang="en-US" b="1" i="1" dirty="0"/>
              <a:t>Vietnam War</a:t>
            </a:r>
            <a:r>
              <a:rPr lang="en-US" i="1" dirty="0"/>
              <a:t>.   Many Americans, especially the young, wanted to end our involvement.  </a:t>
            </a:r>
            <a:br>
              <a:rPr lang="en-US" i="1" dirty="0"/>
            </a:br>
            <a:endParaRPr lang="en-US" i="1" dirty="0"/>
          </a:p>
          <a:p>
            <a:pPr marL="628650" lvl="1" indent="-171450">
              <a:buFont typeface="Arial" panose="020B0604020202020204" pitchFamily="34" charset="0"/>
              <a:buChar char="•"/>
            </a:pPr>
            <a:r>
              <a:rPr lang="en-US" i="1" dirty="0"/>
              <a:t>At the time, the country had a </a:t>
            </a:r>
            <a:r>
              <a:rPr lang="en-US" b="1" i="1" dirty="0"/>
              <a:t>draft</a:t>
            </a:r>
            <a:r>
              <a:rPr lang="en-US" i="1" dirty="0"/>
              <a:t>—18-year-old men had to register with the government and from that pool the Army and other branches of the military drew names of men who had to serve.  In the 1960s, tens of thousands of these young men went to war in Vietnam.  </a:t>
            </a:r>
            <a:br>
              <a:rPr lang="en-US" i="1" dirty="0"/>
            </a:br>
            <a:endParaRPr lang="en-US" i="1" dirty="0"/>
          </a:p>
          <a:p>
            <a:pPr marL="628650" lvl="1" indent="-171450">
              <a:buFont typeface="Arial" panose="020B0604020202020204" pitchFamily="34" charset="0"/>
              <a:buChar char="•"/>
            </a:pPr>
            <a:r>
              <a:rPr lang="en-US" i="1" dirty="0"/>
              <a:t>More than half the American servicemen </a:t>
            </a:r>
            <a:r>
              <a:rPr lang="en-US" b="1" i="1" dirty="0"/>
              <a:t>killed in Vietnam were between 18 and 20 years old.</a:t>
            </a:r>
            <a:r>
              <a:rPr lang="en-US" b="1" dirty="0"/>
              <a:t>  </a:t>
            </a:r>
            <a:br>
              <a:rPr lang="en-US" dirty="0"/>
            </a:br>
            <a:endParaRPr lang="en-US" dirty="0"/>
          </a:p>
          <a:p>
            <a:pPr marL="628650" lvl="1" indent="-171450">
              <a:buFont typeface="Arial" panose="020B0604020202020204" pitchFamily="34" charset="0"/>
              <a:buChar char="•"/>
            </a:pPr>
            <a:r>
              <a:rPr lang="en-US" i="1" dirty="0"/>
              <a:t>The protesters asked: “If we are old enough to die for our country, how can it be that we are not old enough to vote?” They chanted </a:t>
            </a:r>
            <a:r>
              <a:rPr lang="en-US" b="1" i="1" dirty="0"/>
              <a:t>‘Old enough to fight, old enough to vote.’”</a:t>
            </a:r>
          </a:p>
          <a:p>
            <a:r>
              <a:rPr lang="en-US" dirty="0"/>
              <a:t> </a:t>
            </a:r>
            <a:endParaRPr lang="en-US" sz="1100" dirty="0"/>
          </a:p>
        </p:txBody>
      </p:sp>
      <p:sp>
        <p:nvSpPr>
          <p:cNvPr id="4" name="Slide Number Placeholder 3"/>
          <p:cNvSpPr>
            <a:spLocks noGrp="1"/>
          </p:cNvSpPr>
          <p:nvPr>
            <p:ph type="sldNum" sz="quarter" idx="5"/>
          </p:nvPr>
        </p:nvSpPr>
        <p:spPr>
          <a:xfrm>
            <a:off x="4023093" y="8945558"/>
            <a:ext cx="3077739" cy="471053"/>
          </a:xfrm>
        </p:spPr>
        <p:txBody>
          <a:bodyPr/>
          <a:lstStyle/>
          <a:p>
            <a:fld id="{A10C82FE-38E3-45DD-97C7-DB09F68FC4FB}" type="slidenum">
              <a:rPr lang="en-US" smtClean="0"/>
              <a:t>20</a:t>
            </a:fld>
            <a:endParaRPr lang="en-US" dirty="0"/>
          </a:p>
        </p:txBody>
      </p:sp>
    </p:spTree>
    <p:extLst>
      <p:ext uri="{BB962C8B-B14F-4D97-AF65-F5344CB8AC3E}">
        <p14:creationId xmlns:p14="http://schemas.microsoft.com/office/powerpoint/2010/main" val="3105972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25" y="588963"/>
            <a:ext cx="5019675" cy="2824162"/>
          </a:xfrm>
        </p:spPr>
      </p:sp>
      <p:sp>
        <p:nvSpPr>
          <p:cNvPr id="4" name="Slide Number Placeholder 3"/>
          <p:cNvSpPr>
            <a:spLocks noGrp="1"/>
          </p:cNvSpPr>
          <p:nvPr>
            <p:ph type="sldNum" sz="quarter" idx="5"/>
          </p:nvPr>
        </p:nvSpPr>
        <p:spPr/>
        <p:txBody>
          <a:bodyPr/>
          <a:lstStyle/>
          <a:p>
            <a:fld id="{A10C82FE-38E3-45DD-97C7-DB09F68FC4FB}" type="slidenum">
              <a:rPr lang="en-US" smtClean="0"/>
              <a:t>21</a:t>
            </a:fld>
            <a:endParaRPr lang="en-US"/>
          </a:p>
        </p:txBody>
      </p:sp>
      <p:sp>
        <p:nvSpPr>
          <p:cNvPr id="8" name="Notes Placeholder 2">
            <a:extLst>
              <a:ext uri="{FF2B5EF4-FFF2-40B4-BE49-F238E27FC236}">
                <a16:creationId xmlns:a16="http://schemas.microsoft.com/office/drawing/2014/main" id="{6A18AB8F-D629-8A41-8181-2C1994C6CBB7}"/>
              </a:ext>
            </a:extLst>
          </p:cNvPr>
          <p:cNvSpPr txBox="1">
            <a:spLocks/>
          </p:cNvSpPr>
          <p:nvPr/>
        </p:nvSpPr>
        <p:spPr>
          <a:xfrm>
            <a:off x="2671737" y="3879503"/>
            <a:ext cx="3702244" cy="1816380"/>
          </a:xfrm>
          <a:prstGeom prst="rect">
            <a:avLst/>
          </a:prstGeom>
        </p:spPr>
        <p:txBody>
          <a:bodyPr vert="horz" lIns="94229" tIns="47114" rIns="94229" bIns="471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i="1" dirty="0"/>
              <a:t>WHO CAN VOTE?</a:t>
            </a:r>
          </a:p>
          <a:p>
            <a:endParaRPr lang="en-US" sz="1100" dirty="0"/>
          </a:p>
          <a:p>
            <a:pPr marL="171450" indent="-171450">
              <a:buFont typeface="Arial" panose="020B0604020202020204" pitchFamily="34" charset="0"/>
              <a:buChar char="•"/>
            </a:pPr>
            <a:r>
              <a:rPr lang="en-US" i="1" dirty="0"/>
              <a:t>The </a:t>
            </a:r>
            <a:r>
              <a:rPr lang="en-US" b="1" i="1" dirty="0"/>
              <a:t>26</a:t>
            </a:r>
            <a:r>
              <a:rPr lang="en-US" b="1" i="1" baseline="30000" dirty="0"/>
              <a:t>th</a:t>
            </a:r>
            <a:r>
              <a:rPr lang="en-US" b="1" i="1" dirty="0"/>
              <a:t> AMENDMENT</a:t>
            </a:r>
            <a:r>
              <a:rPr lang="en-US" i="1" dirty="0"/>
              <a:t> </a:t>
            </a:r>
            <a:r>
              <a:rPr lang="en-US" b="1" i="1" dirty="0"/>
              <a:t>to the CONSTITUTION</a:t>
            </a:r>
            <a:r>
              <a:rPr lang="en-US" i="1" dirty="0"/>
              <a:t> guarantees that “The right of citizens of the United States, who are 18 years of age or older, to vote</a:t>
            </a:r>
            <a:r>
              <a:rPr lang="en-US" b="1" i="1" dirty="0"/>
              <a:t>, shall not be denied or abridged by the United States or any state on account of age.”</a:t>
            </a:r>
            <a:br>
              <a:rPr lang="en-US" i="1" dirty="0"/>
            </a:br>
            <a:endParaRPr lang="en-US" i="1" dirty="0"/>
          </a:p>
          <a:p>
            <a:pPr marL="171450" indent="-171450">
              <a:buFont typeface="Arial" panose="020B0604020202020204" pitchFamily="34" charset="0"/>
              <a:buChar char="•"/>
            </a:pPr>
            <a:r>
              <a:rPr lang="en-US" i="1" dirty="0"/>
              <a:t>Return to the easel sheet and cross out “21” and write in “18.”</a:t>
            </a:r>
            <a:endParaRPr lang="en-US" sz="1100" dirty="0"/>
          </a:p>
        </p:txBody>
      </p:sp>
      <p:grpSp>
        <p:nvGrpSpPr>
          <p:cNvPr id="9" name="Group 8">
            <a:extLst>
              <a:ext uri="{FF2B5EF4-FFF2-40B4-BE49-F238E27FC236}">
                <a16:creationId xmlns:a16="http://schemas.microsoft.com/office/drawing/2014/main" id="{51C818B8-BBA7-2042-8189-A47B459C1195}"/>
              </a:ext>
            </a:extLst>
          </p:cNvPr>
          <p:cNvGrpSpPr/>
          <p:nvPr/>
        </p:nvGrpSpPr>
        <p:grpSpPr>
          <a:xfrm>
            <a:off x="720274" y="3504690"/>
            <a:ext cx="5836643" cy="4430135"/>
            <a:chOff x="776030" y="3660808"/>
            <a:chExt cx="6022001" cy="4430135"/>
          </a:xfrm>
        </p:grpSpPr>
        <p:sp>
          <p:nvSpPr>
            <p:cNvPr id="10" name="Notes Placeholder 2">
              <a:extLst>
                <a:ext uri="{FF2B5EF4-FFF2-40B4-BE49-F238E27FC236}">
                  <a16:creationId xmlns:a16="http://schemas.microsoft.com/office/drawing/2014/main" id="{B5C9ED12-6062-C64B-885E-0A3BCB606834}"/>
                </a:ext>
              </a:extLst>
            </p:cNvPr>
            <p:cNvSpPr txBox="1">
              <a:spLocks/>
            </p:cNvSpPr>
            <p:nvPr/>
          </p:nvSpPr>
          <p:spPr>
            <a:xfrm>
              <a:off x="1001332" y="6213110"/>
              <a:ext cx="5796699" cy="1877833"/>
            </a:xfrm>
            <a:prstGeom prst="rect">
              <a:avLst/>
            </a:prstGeom>
          </p:spPr>
          <p:txBody>
            <a:bodyPr vert="horz" lIns="94229" tIns="47114" rIns="94229" bIns="471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dirty="0"/>
                <a:t> </a:t>
              </a:r>
              <a:endParaRPr lang="en-US" sz="1100" b="1" dirty="0"/>
            </a:p>
            <a:p>
              <a:r>
                <a:rPr lang="en-US" b="1" i="1" dirty="0"/>
                <a:t>VISUAL TIMELINE</a:t>
              </a:r>
            </a:p>
            <a:p>
              <a:endParaRPr lang="en-US" sz="1100" b="1" dirty="0"/>
            </a:p>
            <a:p>
              <a:pPr marL="171450" indent="-171450">
                <a:buFont typeface="Arial" panose="020B0604020202020204" pitchFamily="34" charset="0"/>
                <a:buChar char="•"/>
              </a:pPr>
              <a:r>
                <a:rPr lang="en-US" i="1" dirty="0"/>
                <a:t>“It’s 1971 . Look at your avatar card and </a:t>
              </a:r>
              <a:r>
                <a:rPr lang="en-US" b="1" i="1" u="sng" dirty="0"/>
                <a:t>STAND UP and join the timeline</a:t>
              </a:r>
              <a:r>
                <a:rPr lang="en-US" b="1" i="1" dirty="0"/>
                <a:t> </a:t>
              </a:r>
              <a:r>
                <a:rPr lang="en-US" i="1" dirty="0"/>
                <a:t>if you can vote.”</a:t>
              </a:r>
              <a:r>
                <a:rPr lang="en-US" dirty="0"/>
                <a:t> </a:t>
              </a:r>
              <a:br>
                <a:rPr lang="en-US" dirty="0"/>
              </a:br>
              <a:endParaRPr lang="en-US" dirty="0"/>
            </a:p>
            <a:p>
              <a:pPr marL="171450" indent="-171450">
                <a:buFont typeface="Arial" panose="020B0604020202020204" pitchFamily="34" charset="0"/>
                <a:buChar char="•"/>
              </a:pPr>
              <a:r>
                <a:rPr lang="en-US" dirty="0"/>
                <a:t>Give the </a:t>
              </a:r>
              <a:r>
                <a:rPr lang="en-US" b="1" dirty="0"/>
                <a:t>“26</a:t>
              </a:r>
              <a:r>
                <a:rPr lang="en-US" b="1" baseline="30000" dirty="0"/>
                <a:t>th</a:t>
              </a:r>
              <a:r>
                <a:rPr lang="en-US" b="1" dirty="0"/>
                <a:t> AMENDMENT”</a:t>
              </a:r>
              <a:r>
                <a:rPr lang="en-US" dirty="0"/>
                <a:t> Milestone Card to one of the “voters” to hold. </a:t>
              </a:r>
              <a:br>
                <a:rPr lang="en-US" dirty="0"/>
              </a:br>
              <a:endParaRPr lang="en-US" dirty="0"/>
            </a:p>
            <a:p>
              <a:pPr marL="171450" indent="-171450">
                <a:buFont typeface="Arial" panose="020B0604020202020204" pitchFamily="34" charset="0"/>
                <a:buChar char="•"/>
              </a:pPr>
              <a:r>
                <a:rPr lang="en-US" dirty="0"/>
                <a:t>Ask seated students why they can’t vote.</a:t>
              </a:r>
            </a:p>
          </p:txBody>
        </p:sp>
        <p:grpSp>
          <p:nvGrpSpPr>
            <p:cNvPr id="11" name="Group 10">
              <a:extLst>
                <a:ext uri="{FF2B5EF4-FFF2-40B4-BE49-F238E27FC236}">
                  <a16:creationId xmlns:a16="http://schemas.microsoft.com/office/drawing/2014/main" id="{B0FAF67C-625B-3D41-B439-89CFA25717FE}"/>
                </a:ext>
              </a:extLst>
            </p:cNvPr>
            <p:cNvGrpSpPr/>
            <p:nvPr/>
          </p:nvGrpSpPr>
          <p:grpSpPr>
            <a:xfrm>
              <a:off x="776030" y="3660808"/>
              <a:ext cx="1951463" cy="2566006"/>
              <a:chOff x="-2537818" y="2959423"/>
              <a:chExt cx="1951463" cy="2566006"/>
            </a:xfrm>
          </p:grpSpPr>
          <p:pic>
            <p:nvPicPr>
              <p:cNvPr id="15" name="Picture 14">
                <a:extLst>
                  <a:ext uri="{FF2B5EF4-FFF2-40B4-BE49-F238E27FC236}">
                    <a16:creationId xmlns:a16="http://schemas.microsoft.com/office/drawing/2014/main" id="{9A9C25D7-01EC-CF4D-B1A3-E06CEC48567C}"/>
                  </a:ext>
                </a:extLst>
              </p:cNvPr>
              <p:cNvPicPr>
                <a:picLocks noChangeAspect="1"/>
              </p:cNvPicPr>
              <p:nvPr/>
            </p:nvPicPr>
            <p:blipFill rotWithShape="1">
              <a:blip r:embed="rId3"/>
              <a:srcRect l="19841" t="1009" r="21954" b="5051"/>
              <a:stretch/>
            </p:blipFill>
            <p:spPr>
              <a:xfrm>
                <a:off x="-2537818" y="2959423"/>
                <a:ext cx="1951463" cy="2566006"/>
              </a:xfrm>
              <a:prstGeom prst="rect">
                <a:avLst/>
              </a:prstGeom>
            </p:spPr>
          </p:pic>
          <p:sp>
            <p:nvSpPr>
              <p:cNvPr id="16" name="TextBox 15">
                <a:extLst>
                  <a:ext uri="{FF2B5EF4-FFF2-40B4-BE49-F238E27FC236}">
                    <a16:creationId xmlns:a16="http://schemas.microsoft.com/office/drawing/2014/main" id="{2C8D5105-425A-254C-9F78-52689C7DFB1B}"/>
                  </a:ext>
                </a:extLst>
              </p:cNvPr>
              <p:cNvSpPr txBox="1"/>
              <p:nvPr/>
            </p:nvSpPr>
            <p:spPr>
              <a:xfrm>
                <a:off x="-2312516" y="3409271"/>
                <a:ext cx="1460810" cy="784830"/>
              </a:xfrm>
              <a:prstGeom prst="rect">
                <a:avLst/>
              </a:prstGeom>
              <a:noFill/>
            </p:spPr>
            <p:txBody>
              <a:bodyPr wrap="square" rtlCol="0">
                <a:spAutoFit/>
              </a:bodyPr>
              <a:lstStyle/>
              <a:p>
                <a:pPr algn="ctr"/>
                <a:r>
                  <a:rPr lang="en-US" sz="900" dirty="0"/>
                  <a:t>WHITE </a:t>
                </a:r>
              </a:p>
              <a:p>
                <a:pPr algn="ctr"/>
                <a:r>
                  <a:rPr lang="en-US" sz="900" dirty="0"/>
                  <a:t>MEN</a:t>
                </a:r>
                <a:br>
                  <a:rPr lang="en-US" sz="900" dirty="0"/>
                </a:br>
                <a:r>
                  <a:rPr lang="en-US" sz="900" dirty="0"/>
                  <a:t>21 years and older</a:t>
                </a:r>
              </a:p>
              <a:p>
                <a:pPr algn="ctr"/>
                <a:r>
                  <a:rPr lang="en-US" sz="900" dirty="0"/>
                  <a:t>PROPERTY OWNER</a:t>
                </a:r>
              </a:p>
              <a:p>
                <a:pPr algn="ctr"/>
                <a:r>
                  <a:rPr lang="en-US" sz="900" dirty="0"/>
                  <a:t>CITIZEN</a:t>
                </a:r>
              </a:p>
            </p:txBody>
          </p:sp>
        </p:grpSp>
        <p:cxnSp>
          <p:nvCxnSpPr>
            <p:cNvPr id="12" name="Straight Connector 11">
              <a:extLst>
                <a:ext uri="{FF2B5EF4-FFF2-40B4-BE49-F238E27FC236}">
                  <a16:creationId xmlns:a16="http://schemas.microsoft.com/office/drawing/2014/main" id="{0BE46C07-818D-EA42-AA98-FBDC2787F4FC}"/>
                </a:ext>
              </a:extLst>
            </p:cNvPr>
            <p:cNvCxnSpPr>
              <a:cxnSpLocks/>
            </p:cNvCxnSpPr>
            <p:nvPr/>
          </p:nvCxnSpPr>
          <p:spPr>
            <a:xfrm>
              <a:off x="1198885" y="4630187"/>
              <a:ext cx="9792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F485E23-44CF-6C48-BC44-03AE1EE2CBAC}"/>
                </a:ext>
              </a:extLst>
            </p:cNvPr>
            <p:cNvCxnSpPr>
              <a:cxnSpLocks/>
            </p:cNvCxnSpPr>
            <p:nvPr/>
          </p:nvCxnSpPr>
          <p:spPr>
            <a:xfrm>
              <a:off x="1198885" y="4214736"/>
              <a:ext cx="9792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B60CD8A-89E1-5D46-87FD-0511C44D0AB4}"/>
                </a:ext>
              </a:extLst>
            </p:cNvPr>
            <p:cNvCxnSpPr>
              <a:cxnSpLocks/>
            </p:cNvCxnSpPr>
            <p:nvPr/>
          </p:nvCxnSpPr>
          <p:spPr>
            <a:xfrm>
              <a:off x="1250926" y="4367136"/>
              <a:ext cx="9792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A74FC0C-98F7-7649-948D-FFBC4B84B9F3}"/>
                </a:ext>
              </a:extLst>
            </p:cNvPr>
            <p:cNvCxnSpPr>
              <a:cxnSpLocks/>
            </p:cNvCxnSpPr>
            <p:nvPr/>
          </p:nvCxnSpPr>
          <p:spPr>
            <a:xfrm>
              <a:off x="1182881" y="4503071"/>
              <a:ext cx="2444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5146366B-E025-DE45-A28B-BFEE7E8DDEA0}"/>
              </a:ext>
            </a:extLst>
          </p:cNvPr>
          <p:cNvSpPr txBox="1"/>
          <p:nvPr/>
        </p:nvSpPr>
        <p:spPr>
          <a:xfrm>
            <a:off x="1127125" y="4110196"/>
            <a:ext cx="430342" cy="261610"/>
          </a:xfrm>
          <a:prstGeom prst="rect">
            <a:avLst/>
          </a:prstGeom>
          <a:noFill/>
        </p:spPr>
        <p:txBody>
          <a:bodyPr wrap="square" rtlCol="0">
            <a:spAutoFit/>
          </a:bodyPr>
          <a:lstStyle/>
          <a:p>
            <a:r>
              <a:rPr lang="en-US" sz="1100" dirty="0">
                <a:solidFill>
                  <a:srgbClr val="FF0000"/>
                </a:solidFill>
              </a:rPr>
              <a:t>18</a:t>
            </a:r>
          </a:p>
        </p:txBody>
      </p:sp>
    </p:spTree>
    <p:extLst>
      <p:ext uri="{BB962C8B-B14F-4D97-AF65-F5344CB8AC3E}">
        <p14:creationId xmlns:p14="http://schemas.microsoft.com/office/powerpoint/2010/main" val="4159353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WRAP UP THE TIMELINE</a:t>
            </a:r>
          </a:p>
          <a:p>
            <a:endParaRPr lang="en-US" dirty="0"/>
          </a:p>
          <a:p>
            <a:pPr marL="171450" lvl="0" indent="-171450">
              <a:buFont typeface="Arial" panose="020B0604020202020204" pitchFamily="34" charset="0"/>
              <a:buChar char="•"/>
            </a:pPr>
            <a:r>
              <a:rPr lang="en-US" b="1" dirty="0"/>
              <a:t>The suffrage timeline is complete</a:t>
            </a:r>
            <a:r>
              <a:rPr lang="en-US" dirty="0"/>
              <a:t>.  </a:t>
            </a:r>
          </a:p>
          <a:p>
            <a:pPr lvl="0"/>
            <a:endParaRPr lang="en-US" dirty="0"/>
          </a:p>
          <a:p>
            <a:pPr marL="171450" lvl="0" indent="-171450">
              <a:buFont typeface="Arial" panose="020B0604020202020204" pitchFamily="34" charset="0"/>
              <a:buChar char="•"/>
            </a:pPr>
            <a:r>
              <a:rPr lang="en-US" dirty="0"/>
              <a:t>Quickly </a:t>
            </a:r>
            <a:r>
              <a:rPr lang="en-US" b="1" dirty="0"/>
              <a:t>read</a:t>
            </a:r>
            <a:r>
              <a:rPr lang="en-US" dirty="0"/>
              <a:t> </a:t>
            </a:r>
            <a:r>
              <a:rPr lang="en-US" b="1" dirty="0"/>
              <a:t>each Milestone Card </a:t>
            </a:r>
            <a:r>
              <a:rPr lang="en-US" dirty="0"/>
              <a:t>and remind the class what happened at that point in the suffrage timeline.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b="1" dirty="0"/>
              <a:t>Thank the standing students </a:t>
            </a:r>
            <a:r>
              <a:rPr lang="en-US" dirty="0"/>
              <a:t>for their help, </a:t>
            </a:r>
            <a:r>
              <a:rPr lang="en-US" b="1" dirty="0"/>
              <a:t>collect their milestone and avatar cards</a:t>
            </a:r>
            <a:r>
              <a:rPr lang="en-US" dirty="0"/>
              <a:t>, and invite them to sit down. </a:t>
            </a:r>
            <a:r>
              <a:rPr lang="en-US" b="1" dirty="0"/>
              <a:t>Collect the avatar cards from those still in their chairs</a:t>
            </a:r>
            <a:r>
              <a:rPr lang="en-US" dirty="0"/>
              <a:t>.</a:t>
            </a:r>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22</a:t>
            </a:fld>
            <a:endParaRPr lang="en-US"/>
          </a:p>
        </p:txBody>
      </p:sp>
    </p:spTree>
    <p:extLst>
      <p:ext uri="{BB962C8B-B14F-4D97-AF65-F5344CB8AC3E}">
        <p14:creationId xmlns:p14="http://schemas.microsoft.com/office/powerpoint/2010/main" val="2297851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“We’ve seen how the state laws and the Constitution itself have </a:t>
            </a:r>
            <a:r>
              <a:rPr lang="en-US" b="1" i="1" dirty="0"/>
              <a:t>changed over two centuries to remove barriers to voting</a:t>
            </a:r>
            <a:r>
              <a:rPr lang="en-US" i="1" dirty="0"/>
              <a:t>—to include the poor, African-Americans, women, and young adults. </a:t>
            </a:r>
            <a:r>
              <a:rPr lang="en-US" b="1" i="1" dirty="0"/>
              <a:t>But there is more to the story.</a:t>
            </a:r>
            <a:r>
              <a:rPr lang="en-US" i="1" dirty="0"/>
              <a:t> </a:t>
            </a:r>
            <a:br>
              <a:rPr lang="en-US" i="1" dirty="0"/>
            </a:br>
            <a:r>
              <a:rPr lang="en-US" i="1" dirty="0"/>
              <a:t> </a:t>
            </a:r>
            <a:endParaRPr lang="en-US" sz="1100" dirty="0"/>
          </a:p>
          <a:p>
            <a:pPr marL="171450" indent="-171450">
              <a:buFont typeface="Arial" panose="020B0604020202020204" pitchFamily="34" charset="0"/>
              <a:buChar char="•"/>
            </a:pPr>
            <a:r>
              <a:rPr lang="en-US" i="1" dirty="0"/>
              <a:t>“Despite the trend toward greater suffrage, there has been </a:t>
            </a:r>
            <a:r>
              <a:rPr lang="en-US" b="1" i="1" dirty="0"/>
              <a:t>a consistent push in the other direction</a:t>
            </a:r>
            <a:r>
              <a:rPr lang="en-US" i="1" dirty="0"/>
              <a:t>.  Throughout our history, there has been powerful </a:t>
            </a:r>
            <a:r>
              <a:rPr lang="en-US" b="1" i="1" dirty="0"/>
              <a:t>resistance to allowing certain groups to cast their votes</a:t>
            </a:r>
            <a:r>
              <a:rPr lang="en-US" i="1" dirty="0"/>
              <a:t>—even when the law has given them this right.“</a:t>
            </a:r>
            <a:br>
              <a:rPr lang="en-US" i="1" dirty="0"/>
            </a:br>
            <a:endParaRPr lang="en-US" sz="1100" dirty="0"/>
          </a:p>
          <a:p>
            <a:pPr marL="628650" lvl="1" indent="-171450">
              <a:buFont typeface="Arial" panose="020B0604020202020204" pitchFamily="34" charset="0"/>
              <a:buChar char="•"/>
            </a:pPr>
            <a:r>
              <a:rPr lang="en-US" i="1" dirty="0"/>
              <a:t>Over the years, </a:t>
            </a:r>
            <a:r>
              <a:rPr lang="en-US" b="1" i="1" u="sng" dirty="0"/>
              <a:t>Native Americans</a:t>
            </a:r>
            <a:r>
              <a:rPr lang="en-US" i="1" dirty="0"/>
              <a:t>, citizens of </a:t>
            </a:r>
            <a:r>
              <a:rPr lang="en-US" b="1" i="1" u="sng" dirty="0"/>
              <a:t>Asian descent</a:t>
            </a:r>
            <a:r>
              <a:rPr lang="en-US" b="1" i="1" dirty="0"/>
              <a:t>, </a:t>
            </a:r>
            <a:r>
              <a:rPr lang="en-US" b="1" i="1" u="sng" dirty="0"/>
              <a:t>felons and former felons</a:t>
            </a:r>
            <a:r>
              <a:rPr lang="en-US" b="1" i="1" dirty="0"/>
              <a:t> have been denied the vote</a:t>
            </a:r>
            <a:r>
              <a:rPr lang="en-US" i="1" dirty="0"/>
              <a:t>.  One by one, at the state and at the federal level, things have improved.</a:t>
            </a:r>
            <a:r>
              <a:rPr lang="en-US" dirty="0"/>
              <a:t>” </a:t>
            </a:r>
            <a:br>
              <a:rPr lang="en-US" dirty="0"/>
            </a:br>
            <a:endParaRPr lang="en-US" sz="1100" dirty="0"/>
          </a:p>
          <a:p>
            <a:pPr marL="628650" lvl="1" indent="-171450">
              <a:buFont typeface="Arial" panose="020B0604020202020204" pitchFamily="34" charset="0"/>
              <a:buChar char="•"/>
            </a:pPr>
            <a:r>
              <a:rPr lang="en-US" i="1" dirty="0"/>
              <a:t>“So even though we’ve worked through major milestones in the Fight for the Vote, we’re not done.</a:t>
            </a:r>
            <a:r>
              <a:rPr lang="en-US" dirty="0"/>
              <a:t>  </a:t>
            </a:r>
            <a:r>
              <a:rPr lang="en-US" i="1" dirty="0"/>
              <a:t>There are </a:t>
            </a:r>
            <a:r>
              <a:rPr lang="en-US" b="1" i="1" dirty="0"/>
              <a:t>setbacks and breakthroughs we need to talk about</a:t>
            </a:r>
            <a:r>
              <a:rPr lang="en-US" i="1" dirty="0"/>
              <a:t>.”</a:t>
            </a:r>
            <a:endParaRPr lang="en-US" sz="1100" dirty="0"/>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23</a:t>
            </a:fld>
            <a:endParaRPr lang="en-US"/>
          </a:p>
        </p:txBody>
      </p:sp>
    </p:spTree>
    <p:extLst>
      <p:ext uri="{BB962C8B-B14F-4D97-AF65-F5344CB8AC3E}">
        <p14:creationId xmlns:p14="http://schemas.microsoft.com/office/powerpoint/2010/main" val="2060708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863600"/>
            <a:ext cx="5229225" cy="2941638"/>
          </a:xfrm>
        </p:spPr>
      </p:sp>
      <p:sp>
        <p:nvSpPr>
          <p:cNvPr id="3" name="Notes Placeholder 2"/>
          <p:cNvSpPr>
            <a:spLocks noGrp="1"/>
          </p:cNvSpPr>
          <p:nvPr>
            <p:ph type="body" idx="1"/>
          </p:nvPr>
        </p:nvSpPr>
        <p:spPr>
          <a:xfrm>
            <a:off x="442277" y="4273514"/>
            <a:ext cx="6217920" cy="4175631"/>
          </a:xfrm>
        </p:spPr>
        <p:txBody>
          <a:bodyPr/>
          <a:lstStyle/>
          <a:p>
            <a:pPr marL="628650" lvl="1" indent="-171450">
              <a:buFont typeface="Arial" panose="020B0604020202020204" pitchFamily="34" charset="0"/>
              <a:buChar char="•"/>
            </a:pPr>
            <a:r>
              <a:rPr lang="en-US" sz="1100" i="1" dirty="0"/>
              <a:t>“</a:t>
            </a:r>
            <a:r>
              <a:rPr lang="en-US" sz="1100" b="1" i="1" dirty="0"/>
              <a:t>The first setback we need to explore happened after the Civil War</a:t>
            </a:r>
            <a:r>
              <a:rPr lang="en-US" sz="1100" i="1" dirty="0"/>
              <a:t>—in response to the 15</a:t>
            </a:r>
            <a:r>
              <a:rPr lang="en-US" sz="1100" i="1" baseline="30000" dirty="0"/>
              <a:t>th</a:t>
            </a:r>
            <a:r>
              <a:rPr lang="en-US" sz="1100" i="1" dirty="0"/>
              <a:t> Amendment that gave African Americans the right to vote.”</a:t>
            </a:r>
            <a:br>
              <a:rPr lang="en-US" sz="1100" i="1" dirty="0"/>
            </a:br>
            <a:endParaRPr lang="en-US" sz="1050" dirty="0"/>
          </a:p>
          <a:p>
            <a:pPr marL="628650" lvl="1" indent="-171450">
              <a:buFont typeface="Arial" panose="020B0604020202020204" pitchFamily="34" charset="0"/>
              <a:buChar char="•"/>
            </a:pPr>
            <a:r>
              <a:rPr lang="en-US" sz="1100" dirty="0"/>
              <a:t> </a:t>
            </a:r>
            <a:r>
              <a:rPr lang="en-US" sz="1100" i="1" dirty="0"/>
              <a:t>“The Constitution said that African Americans could vote—but there were places in the country where people went to </a:t>
            </a:r>
            <a:r>
              <a:rPr lang="en-US" sz="1100" b="1" i="1" dirty="0"/>
              <a:t>extreme lengths to ensure they did not</a:t>
            </a:r>
            <a:r>
              <a:rPr lang="en-US" sz="1100" i="1" dirty="0"/>
              <a:t>. </a:t>
            </a:r>
            <a:br>
              <a:rPr lang="en-US" sz="1100" i="1" dirty="0"/>
            </a:br>
            <a:endParaRPr lang="en-US" sz="1050" dirty="0"/>
          </a:p>
          <a:p>
            <a:pPr marL="628650" lvl="1" indent="-171450">
              <a:buFont typeface="Arial" panose="020B0604020202020204" pitchFamily="34" charset="0"/>
              <a:buChar char="•"/>
            </a:pPr>
            <a:r>
              <a:rPr lang="en-US" sz="1100" i="1" dirty="0"/>
              <a:t>“In the South, after the Civil War</a:t>
            </a:r>
            <a:r>
              <a:rPr lang="en-US" sz="1100" b="1" i="1" dirty="0"/>
              <a:t>, local and state laws </a:t>
            </a:r>
            <a:r>
              <a:rPr lang="en-US" sz="1100" i="1" dirty="0"/>
              <a:t>were passed that kept the races separate and did everything possible </a:t>
            </a:r>
            <a:r>
              <a:rPr lang="en-US" sz="1100" b="1" i="1" dirty="0"/>
              <a:t>to prevent black citizens from voting.</a:t>
            </a:r>
            <a:r>
              <a:rPr lang="en-US" sz="1100" i="1" dirty="0"/>
              <a:t> </a:t>
            </a:r>
            <a:br>
              <a:rPr lang="en-US" sz="1100" i="1" dirty="0"/>
            </a:br>
            <a:endParaRPr lang="en-US" sz="1100" i="1" dirty="0"/>
          </a:p>
          <a:p>
            <a:pPr marL="1085850" lvl="2" indent="-171450">
              <a:buFont typeface="Arial" panose="020B0604020202020204" pitchFamily="34" charset="0"/>
              <a:buChar char="•"/>
            </a:pPr>
            <a:r>
              <a:rPr lang="en-US" sz="1100" i="1" dirty="0"/>
              <a:t>They were called </a:t>
            </a:r>
            <a:r>
              <a:rPr lang="en-US" sz="1100" b="1" i="1" dirty="0"/>
              <a:t>JIM CROW LAWS</a:t>
            </a:r>
            <a:r>
              <a:rPr lang="en-US" sz="1100" i="1" dirty="0"/>
              <a:t>. </a:t>
            </a:r>
            <a:br>
              <a:rPr lang="en-US" sz="1100" i="1" dirty="0"/>
            </a:br>
            <a:endParaRPr lang="en-US" sz="1100" i="1" dirty="0"/>
          </a:p>
          <a:p>
            <a:pPr marL="1085850" lvl="2" indent="-171450">
              <a:buFont typeface="Arial" panose="020B0604020202020204" pitchFamily="34" charset="0"/>
              <a:buChar char="•"/>
            </a:pPr>
            <a:r>
              <a:rPr lang="en-US" sz="1100" i="1" dirty="0"/>
              <a:t>Punishment for defying Jim Crow laws was severe.  Into the 20</a:t>
            </a:r>
            <a:r>
              <a:rPr lang="en-US" sz="1100" i="1" baseline="30000" dirty="0"/>
              <a:t>th</a:t>
            </a:r>
            <a:r>
              <a:rPr lang="en-US" sz="1100" i="1" dirty="0"/>
              <a:t> century, men were </a:t>
            </a:r>
            <a:r>
              <a:rPr lang="en-US" sz="1100" b="1" i="1" dirty="0"/>
              <a:t>lynched </a:t>
            </a:r>
            <a:r>
              <a:rPr lang="en-US" sz="1100" i="1" dirty="0"/>
              <a:t>(hanged) for trying to vote.  Obstacles were put in the way: </a:t>
            </a:r>
            <a:r>
              <a:rPr lang="en-US" sz="1100" b="1" i="1" dirty="0"/>
              <a:t>literacy tests, property requirement</a:t>
            </a:r>
            <a:r>
              <a:rPr lang="en-US" sz="1100" i="1" dirty="0"/>
              <a:t>s removing the names of blacks from the list of voters for made-up reasons, preventing anyone who had served time in prison from voting, making people </a:t>
            </a:r>
            <a:r>
              <a:rPr lang="en-US" sz="1100" b="1" i="1" dirty="0"/>
              <a:t>pay a tax to vote</a:t>
            </a:r>
            <a:r>
              <a:rPr lang="en-US" sz="1100" i="1" dirty="0"/>
              <a:t>.”</a:t>
            </a:r>
            <a:br>
              <a:rPr lang="en-US" sz="1100" i="1" dirty="0"/>
            </a:br>
            <a:endParaRPr lang="en-US" sz="1050" dirty="0"/>
          </a:p>
          <a:p>
            <a:pPr marL="628650" lvl="1" indent="-171450">
              <a:buFont typeface="Arial" panose="020B0604020202020204" pitchFamily="34" charset="0"/>
              <a:buChar char="•"/>
            </a:pPr>
            <a:r>
              <a:rPr lang="en-US" sz="1100" i="1" dirty="0"/>
              <a:t>Remember we talked about the </a:t>
            </a:r>
            <a:r>
              <a:rPr lang="en-US" sz="1100" b="1" i="1" dirty="0"/>
              <a:t>social upheaval of the 1960s that led to the 26</a:t>
            </a:r>
            <a:r>
              <a:rPr lang="en-US" sz="1100" b="1" i="1" baseline="30000" dirty="0"/>
              <a:t>th</a:t>
            </a:r>
            <a:r>
              <a:rPr lang="en-US" sz="1100" b="1" i="1" dirty="0"/>
              <a:t> Amendment </a:t>
            </a:r>
            <a:r>
              <a:rPr lang="en-US" sz="1100" i="1" dirty="0"/>
              <a:t>lowering the voting age.  That upheaval included a </a:t>
            </a:r>
            <a:r>
              <a:rPr lang="en-US" sz="1100" b="1" i="1" dirty="0"/>
              <a:t>national movement to end Jim Crow</a:t>
            </a:r>
            <a:r>
              <a:rPr lang="en-US" sz="1100" i="1" dirty="0"/>
              <a:t>—the address the unfair treatment of African Americans, </a:t>
            </a:r>
            <a:r>
              <a:rPr lang="en-US" sz="1100" b="1" i="1" dirty="0"/>
              <a:t>including denying the right to vote</a:t>
            </a:r>
            <a:r>
              <a:rPr lang="en-US" sz="1100" i="1" dirty="0"/>
              <a:t>. </a:t>
            </a:r>
          </a:p>
          <a:p>
            <a:pPr marL="628650" lvl="1" indent="-171450">
              <a:buFont typeface="Arial" panose="020B0604020202020204" pitchFamily="34" charset="0"/>
              <a:buChar char="•"/>
            </a:pPr>
            <a:endParaRPr lang="en-US" sz="1100" i="1" dirty="0"/>
          </a:p>
          <a:p>
            <a:pPr marL="628650" lvl="1" indent="-171450">
              <a:buFont typeface="Arial" panose="020B0604020202020204" pitchFamily="34" charset="0"/>
              <a:buChar char="•"/>
            </a:pPr>
            <a:r>
              <a:rPr lang="en-US" sz="1100" b="1" i="1" dirty="0"/>
              <a:t>Civil Rights and Voting Rights champions </a:t>
            </a:r>
            <a:r>
              <a:rPr lang="en-US" sz="1100" i="1" dirty="0"/>
              <a:t>emerged.  </a:t>
            </a:r>
            <a:r>
              <a:rPr lang="en-US" sz="1100" b="1" i="1" dirty="0"/>
              <a:t>Martin Luther King </a:t>
            </a:r>
            <a:r>
              <a:rPr lang="en-US" sz="1100" i="1" dirty="0"/>
              <a:t>advocated nonviolent resistance. Under his leadership and inspiration, </a:t>
            </a:r>
            <a:r>
              <a:rPr lang="en-US" sz="1100" b="1" i="1" dirty="0"/>
              <a:t>blacks and whites marched, demonstrated, held sit-ins, and risked their lives to stand for African American rights</a:t>
            </a:r>
            <a:r>
              <a:rPr lang="en-US" sz="1100" i="1" dirty="0"/>
              <a:t>.”</a:t>
            </a:r>
            <a:r>
              <a:rPr lang="en-US" sz="1100" dirty="0"/>
              <a:t> </a:t>
            </a:r>
            <a:endParaRPr lang="en-US" sz="1050" dirty="0"/>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24</a:t>
            </a:fld>
            <a:endParaRPr lang="en-US"/>
          </a:p>
        </p:txBody>
      </p:sp>
    </p:spTree>
    <p:extLst>
      <p:ext uri="{BB962C8B-B14F-4D97-AF65-F5344CB8AC3E}">
        <p14:creationId xmlns:p14="http://schemas.microsoft.com/office/powerpoint/2010/main" val="3107523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708025"/>
            <a:ext cx="5632450" cy="3168650"/>
          </a:xfrm>
        </p:spPr>
      </p:sp>
      <p:sp>
        <p:nvSpPr>
          <p:cNvPr id="3" name="Notes Placeholder 2"/>
          <p:cNvSpPr>
            <a:spLocks noGrp="1"/>
          </p:cNvSpPr>
          <p:nvPr>
            <p:ph type="body" idx="1"/>
          </p:nvPr>
        </p:nvSpPr>
        <p:spPr>
          <a:xfrm>
            <a:off x="735013" y="4180579"/>
            <a:ext cx="5845297" cy="4161563"/>
          </a:xfrm>
        </p:spPr>
        <p:txBody>
          <a:bodyPr/>
          <a:lstStyle/>
          <a:p>
            <a:pPr marL="171450" indent="-171450">
              <a:buFont typeface="Arial" panose="020B0604020202020204" pitchFamily="34" charset="0"/>
              <a:buChar char="•"/>
            </a:pPr>
            <a:r>
              <a:rPr lang="en-US" b="1" dirty="0"/>
              <a:t>Show the poster </a:t>
            </a:r>
            <a:r>
              <a:rPr lang="en-US" dirty="0"/>
              <a:t>of the voting rights protester being arrested.  </a:t>
            </a:r>
            <a:br>
              <a:rPr lang="en-US" dirty="0"/>
            </a:br>
            <a:endParaRPr lang="en-US" dirty="0"/>
          </a:p>
          <a:p>
            <a:pPr marL="171450" lvl="0" indent="-171450">
              <a:buFont typeface="Arial" panose="020B0604020202020204" pitchFamily="34" charset="0"/>
              <a:buChar char="•"/>
            </a:pPr>
            <a:r>
              <a:rPr lang="en-US" i="1" dirty="0"/>
              <a:t>The civil and </a:t>
            </a:r>
            <a:r>
              <a:rPr lang="en-US" b="1" i="1" dirty="0"/>
              <a:t>voting rights activists </a:t>
            </a:r>
            <a:r>
              <a:rPr lang="en-US" i="1" dirty="0"/>
              <a:t>in the South </a:t>
            </a:r>
            <a:r>
              <a:rPr lang="en-US" b="1" i="1" dirty="0"/>
              <a:t>were beaten, arrested</a:t>
            </a:r>
            <a:r>
              <a:rPr lang="en-US" i="1" dirty="0"/>
              <a:t>, and some were </a:t>
            </a:r>
            <a:r>
              <a:rPr lang="en-US" b="1" i="1" dirty="0"/>
              <a:t>killed</a:t>
            </a:r>
            <a:r>
              <a:rPr lang="en-US" i="1" dirty="0"/>
              <a:t>. </a:t>
            </a:r>
            <a:r>
              <a:rPr lang="en-US" b="1" i="1" dirty="0"/>
              <a:t>Martin Luther King was assassinated</a:t>
            </a:r>
            <a:r>
              <a:rPr lang="en-US" i="1" dirty="0"/>
              <a:t>. A man was murdered for registering black voters.  Four young girls were killed when the church they attended, which was a center for civil and voting rights meetings, was bombed. </a:t>
            </a:r>
            <a:r>
              <a:rPr lang="en-US" b="1" i="1" dirty="0"/>
              <a:t>Dozens of activists were shot</a:t>
            </a:r>
            <a:r>
              <a:rPr lang="en-US" i="1" dirty="0"/>
              <a:t>.</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i="1" dirty="0"/>
              <a:t>But the activists </a:t>
            </a:r>
            <a:r>
              <a:rPr lang="en-US" b="1" i="1" dirty="0"/>
              <a:t>continued to march and demonstrate</a:t>
            </a:r>
            <a:r>
              <a:rPr lang="en-US" i="1" dirty="0"/>
              <a:t>.  On the </a:t>
            </a:r>
            <a:r>
              <a:rPr lang="en-US" b="1" i="1" dirty="0"/>
              <a:t>Selma to Montgomery march for voting right</a:t>
            </a:r>
            <a:r>
              <a:rPr lang="en-US" i="1" dirty="0"/>
              <a:t>s in 1965, </a:t>
            </a:r>
            <a:r>
              <a:rPr lang="en-US" b="1" i="1" dirty="0"/>
              <a:t>state troopers attacked marchers</a:t>
            </a:r>
            <a:r>
              <a:rPr lang="en-US" i="1" dirty="0"/>
              <a:t> with nightsticks, tear gas, and whips. The violence was shown on </a:t>
            </a:r>
            <a:r>
              <a:rPr lang="en-US" b="1" i="1" dirty="0"/>
              <a:t>national television </a:t>
            </a:r>
            <a:r>
              <a:rPr lang="en-US" i="1" dirty="0"/>
              <a:t>and helped shock the nation and move the President to act. </a:t>
            </a:r>
            <a:br>
              <a:rPr lang="en-US" i="1" dirty="0"/>
            </a:br>
            <a:endParaRPr lang="en-US" dirty="0"/>
          </a:p>
          <a:p>
            <a:pPr marL="171450" lvl="0" indent="-171450">
              <a:buFont typeface="Arial" panose="020B0604020202020204" pitchFamily="34" charset="0"/>
              <a:buChar char="•"/>
            </a:pPr>
            <a:r>
              <a:rPr lang="en-US" i="1" dirty="0"/>
              <a:t>“In response, on </a:t>
            </a:r>
            <a:r>
              <a:rPr lang="en-US" b="1" i="1" dirty="0"/>
              <a:t>August 6, 1965, President Lyndon Johnson signed the VOTING RIGHTS ACT</a:t>
            </a:r>
            <a:r>
              <a:rPr lang="en-US" i="1" dirty="0"/>
              <a:t> into law. </a:t>
            </a:r>
            <a:br>
              <a:rPr lang="en-US" i="1" dirty="0"/>
            </a:br>
            <a:endParaRPr lang="en-US" i="1" dirty="0"/>
          </a:p>
          <a:p>
            <a:pPr marL="628650" lvl="1" indent="-171450">
              <a:buFont typeface="Arial" panose="020B0604020202020204" pitchFamily="34" charset="0"/>
              <a:buChar char="•"/>
            </a:pPr>
            <a:r>
              <a:rPr lang="en-US" i="1" dirty="0"/>
              <a:t>The Voting Rights Act, though not an Amendment, was </a:t>
            </a:r>
            <a:r>
              <a:rPr lang="en-US" b="1" i="1" dirty="0"/>
              <a:t>a federal law that outlawed unfair voting practices nationwide</a:t>
            </a:r>
            <a:r>
              <a:rPr lang="en-US" i="1" dirty="0"/>
              <a:t>. </a:t>
            </a:r>
            <a:br>
              <a:rPr lang="en-US" i="1" dirty="0"/>
            </a:br>
            <a:endParaRPr lang="en-US" i="1" dirty="0"/>
          </a:p>
          <a:p>
            <a:pPr marL="628650" lvl="1" indent="-171450">
              <a:buFont typeface="Arial" panose="020B0604020202020204" pitchFamily="34" charset="0"/>
              <a:buChar char="•"/>
            </a:pPr>
            <a:r>
              <a:rPr lang="en-US" i="1" dirty="0"/>
              <a:t>It gave the </a:t>
            </a:r>
            <a:r>
              <a:rPr lang="en-US" b="1" i="1" dirty="0"/>
              <a:t>federal government the right to look into elections </a:t>
            </a:r>
            <a:r>
              <a:rPr lang="en-US" i="1" dirty="0"/>
              <a:t>where the voting rights of the non-white population appeared to be denied and gave </a:t>
            </a:r>
            <a:r>
              <a:rPr lang="en-US" b="1" i="1" dirty="0"/>
              <a:t>African-American voters the legal means to challenge</a:t>
            </a:r>
            <a:r>
              <a:rPr lang="en-US" i="1" dirty="0"/>
              <a:t> </a:t>
            </a:r>
            <a:r>
              <a:rPr lang="en-US" b="1" i="1" dirty="0"/>
              <a:t>voting restrictions</a:t>
            </a:r>
            <a:r>
              <a:rPr lang="en-US" i="1" dirty="0"/>
              <a:t>.”</a:t>
            </a:r>
            <a:r>
              <a:rPr lang="en-US" i="1" baseline="30000" dirty="0">
                <a:sym typeface="Symbol" pitchFamily="2" charset="2"/>
                <a:hlinkClick r:id="rId3"/>
              </a:rPr>
              <a:t></a:t>
            </a:r>
            <a:r>
              <a:rPr lang="en-US" i="1" dirty="0"/>
              <a:t> </a:t>
            </a:r>
            <a:br>
              <a:rPr lang="en-US" i="1" dirty="0"/>
            </a:br>
            <a:r>
              <a:rPr lang="fr-FR" dirty="0"/>
              <a:t> </a:t>
            </a:r>
            <a:endParaRPr lang="en-US" dirty="0"/>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25</a:t>
            </a:fld>
            <a:endParaRPr lang="en-US"/>
          </a:p>
        </p:txBody>
      </p:sp>
    </p:spTree>
    <p:extLst>
      <p:ext uri="{BB962C8B-B14F-4D97-AF65-F5344CB8AC3E}">
        <p14:creationId xmlns:p14="http://schemas.microsoft.com/office/powerpoint/2010/main" val="3827611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i="1" dirty="0"/>
              <a:t>Unfortunately, even the Voting Rights Act </a:t>
            </a:r>
            <a:r>
              <a:rPr lang="en-US" b="1" i="1" dirty="0"/>
              <a:t>did not end efforts to make it difficult </a:t>
            </a:r>
            <a:r>
              <a:rPr lang="en-US" i="1" dirty="0"/>
              <a:t>or impossible for certain groups (particularly African Americans) to vote.  </a:t>
            </a:r>
            <a:br>
              <a:rPr lang="en-US" i="1" dirty="0"/>
            </a:br>
            <a:endParaRPr lang="en-US" i="1" dirty="0"/>
          </a:p>
          <a:p>
            <a:pPr marL="628650" lvl="1" indent="-171450">
              <a:buFont typeface="Arial" panose="020B0604020202020204" pitchFamily="34" charset="0"/>
              <a:buChar char="•"/>
            </a:pPr>
            <a:r>
              <a:rPr lang="en-US" b="1" i="1" dirty="0"/>
              <a:t>Some states today are trying to put laws in place to discourage voting.  </a:t>
            </a:r>
            <a:r>
              <a:rPr lang="en-US" i="1" dirty="0"/>
              <a:t>They are imposing </a:t>
            </a:r>
            <a:r>
              <a:rPr lang="en-US" i="1" u="sng" dirty="0"/>
              <a:t>voter identification requirements</a:t>
            </a:r>
            <a:r>
              <a:rPr lang="en-US" i="1" dirty="0"/>
              <a:t> at the polls, they are </a:t>
            </a:r>
            <a:r>
              <a:rPr lang="en-US" i="1" u="sng" dirty="0"/>
              <a:t>eliminating voting places</a:t>
            </a:r>
            <a:r>
              <a:rPr lang="en-US" i="1" dirty="0"/>
              <a:t> making for long lines and long waits to vote, they are </a:t>
            </a:r>
            <a:r>
              <a:rPr lang="en-US" i="1" u="sng" dirty="0"/>
              <a:t>requiring street addresses</a:t>
            </a:r>
            <a:r>
              <a:rPr lang="en-US" i="1" dirty="0"/>
              <a:t> on voter registration form for Native Americans on reservations where there are no street addresses, and more.  </a:t>
            </a:r>
            <a:br>
              <a:rPr lang="en-US" i="1" dirty="0"/>
            </a:br>
            <a:endParaRPr lang="en-US" i="1" dirty="0"/>
          </a:p>
          <a:p>
            <a:pPr marL="628650" lvl="1" indent="-171450">
              <a:buFont typeface="Arial" panose="020B0604020202020204" pitchFamily="34" charset="0"/>
              <a:buChar char="•"/>
            </a:pPr>
            <a:r>
              <a:rPr lang="en-US" i="1" dirty="0"/>
              <a:t>The </a:t>
            </a:r>
            <a:r>
              <a:rPr lang="en-US" b="1" i="1" dirty="0"/>
              <a:t>League of Women Voters is among the organizations fighting </a:t>
            </a:r>
            <a:r>
              <a:rPr lang="en-US" i="1" dirty="0"/>
              <a:t>these practices.”</a:t>
            </a:r>
            <a:br>
              <a:rPr lang="en-US" i="1" dirty="0"/>
            </a:br>
            <a:endParaRPr lang="en-US" dirty="0"/>
          </a:p>
          <a:p>
            <a:pPr marL="171450" lvl="0" indent="-171450">
              <a:buFont typeface="Arial" panose="020B0604020202020204" pitchFamily="34" charset="0"/>
              <a:buChar char="•"/>
            </a:pPr>
            <a:r>
              <a:rPr lang="en-US" i="1" dirty="0"/>
              <a:t>In </a:t>
            </a:r>
            <a:r>
              <a:rPr lang="en-US" b="1" i="1" dirty="0"/>
              <a:t>2013, the Supreme Court overturned an important part of the 1965 Voting Rights Act</a:t>
            </a:r>
            <a:r>
              <a:rPr lang="en-US" i="1" dirty="0"/>
              <a:t>, opening the door to the return of voter suppression practices in some states (cutting back early voting, restricting private groups from conducting voter-registration drives, eliminating election-day voter registration, imposing strict voter ID rules, etc.).</a:t>
            </a:r>
            <a:br>
              <a:rPr lang="en-US" b="1" i="1" dirty="0"/>
            </a:br>
            <a:r>
              <a:rPr lang="en-US" dirty="0"/>
              <a:t> </a:t>
            </a:r>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26</a:t>
            </a:fld>
            <a:endParaRPr lang="en-US"/>
          </a:p>
        </p:txBody>
      </p:sp>
    </p:spTree>
    <p:extLst>
      <p:ext uri="{BB962C8B-B14F-4D97-AF65-F5344CB8AC3E}">
        <p14:creationId xmlns:p14="http://schemas.microsoft.com/office/powerpoint/2010/main" val="1518138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525" y="539750"/>
            <a:ext cx="4003675" cy="2252663"/>
          </a:xfrm>
        </p:spPr>
      </p:sp>
      <p:sp>
        <p:nvSpPr>
          <p:cNvPr id="3" name="Notes Placeholder 2"/>
          <p:cNvSpPr>
            <a:spLocks noGrp="1"/>
          </p:cNvSpPr>
          <p:nvPr>
            <p:ph type="body" idx="1"/>
          </p:nvPr>
        </p:nvSpPr>
        <p:spPr>
          <a:xfrm>
            <a:off x="564184" y="2845880"/>
            <a:ext cx="5974105" cy="5791683"/>
          </a:xfrm>
        </p:spPr>
        <p:txBody>
          <a:bodyPr/>
          <a:lstStyle/>
          <a:p>
            <a:r>
              <a:rPr lang="en-US" sz="1100" b="1" i="1" dirty="0"/>
              <a:t>Citizenship for Asian American</a:t>
            </a:r>
            <a:br>
              <a:rPr lang="en-US" sz="1100" b="1" i="1" dirty="0"/>
            </a:br>
            <a:endParaRPr lang="en-US" sz="1050" dirty="0"/>
          </a:p>
          <a:p>
            <a:pPr marL="628650" lvl="1" indent="-171450">
              <a:buFont typeface="Arial" panose="020B0604020202020204" pitchFamily="34" charset="0"/>
              <a:buChar char="•"/>
            </a:pPr>
            <a:r>
              <a:rPr lang="en-US" sz="1100" i="1" dirty="0"/>
              <a:t>Before we move on, we need to at least acknowledge that </a:t>
            </a:r>
            <a:r>
              <a:rPr lang="en-US" sz="1100" b="1" i="1" dirty="0"/>
              <a:t>is hasn’t been only African Americans, women, and the young would were deprived of the vote</a:t>
            </a:r>
            <a:r>
              <a:rPr lang="en-US" sz="1100" i="1" dirty="0"/>
              <a:t>.</a:t>
            </a:r>
            <a:br>
              <a:rPr lang="en-US" sz="1100" i="1" dirty="0"/>
            </a:br>
            <a:endParaRPr lang="en-US" sz="1050" dirty="0"/>
          </a:p>
          <a:p>
            <a:pPr marL="628650" lvl="1" indent="-171450">
              <a:buFont typeface="Arial" panose="020B0604020202020204" pitchFamily="34" charset="0"/>
              <a:buChar char="•"/>
            </a:pPr>
            <a:r>
              <a:rPr lang="en-US" sz="1100" i="1" dirty="0"/>
              <a:t>In 1882, a law was passed </a:t>
            </a:r>
            <a:r>
              <a:rPr lang="en-US" sz="1100" b="1" i="1" dirty="0"/>
              <a:t>forbidding people of Chinese ancestry who moved to the United States to become U.S. citizens</a:t>
            </a:r>
            <a:r>
              <a:rPr lang="en-US" sz="1100" i="1" dirty="0"/>
              <a:t>. In the </a:t>
            </a:r>
            <a:r>
              <a:rPr lang="en-US" sz="1100" b="1" i="1" dirty="0"/>
              <a:t>1920s, the Supreme Court ruled that people of Japanese or Asian Indian descent who moved to the United States could not become naturalized citizen</a:t>
            </a:r>
            <a:r>
              <a:rPr lang="en-US" sz="1100" i="1" dirty="0"/>
              <a:t>s. </a:t>
            </a:r>
            <a:br>
              <a:rPr lang="en-US" sz="1100" i="1" dirty="0"/>
            </a:br>
            <a:endParaRPr lang="en-US" sz="1100" i="1" dirty="0"/>
          </a:p>
          <a:p>
            <a:pPr marL="628650" lvl="1" indent="-171450">
              <a:buFont typeface="Arial" panose="020B0604020202020204" pitchFamily="34" charset="0"/>
              <a:buChar char="•"/>
            </a:pPr>
            <a:r>
              <a:rPr lang="en-US" sz="1100" i="1" dirty="0"/>
              <a:t>These rules stayed in place until </a:t>
            </a:r>
            <a:r>
              <a:rPr lang="en-US" sz="1100" b="1" i="1" dirty="0"/>
              <a:t>1952</a:t>
            </a:r>
            <a:r>
              <a:rPr lang="en-US" sz="1100" i="1" dirty="0"/>
              <a:t> when Congress passed a law granting all people of </a:t>
            </a:r>
            <a:r>
              <a:rPr lang="en-US" sz="1100" b="1" i="1" dirty="0"/>
              <a:t>Asian descent to become citizens</a:t>
            </a:r>
            <a:r>
              <a:rPr lang="en-US" sz="1100" i="1" dirty="0"/>
              <a:t>. </a:t>
            </a:r>
          </a:p>
          <a:p>
            <a:pPr marL="628650" lvl="1" indent="-171450">
              <a:buFont typeface="Arial" panose="020B0604020202020204" pitchFamily="34" charset="0"/>
              <a:buChar char="•"/>
            </a:pPr>
            <a:endParaRPr lang="en-US" sz="1050" dirty="0"/>
          </a:p>
          <a:p>
            <a:r>
              <a:rPr lang="en-US" sz="1100" b="1" i="1" dirty="0"/>
              <a:t>Citizenship for Native Americans</a:t>
            </a:r>
          </a:p>
          <a:p>
            <a:endParaRPr lang="en-US" sz="1050" dirty="0"/>
          </a:p>
          <a:p>
            <a:pPr marL="628650" lvl="1" indent="-171450">
              <a:buFont typeface="Arial" panose="020B0604020202020204" pitchFamily="34" charset="0"/>
              <a:buChar char="•"/>
            </a:pPr>
            <a:r>
              <a:rPr lang="en-US" sz="1100" i="1" dirty="0"/>
              <a:t>The </a:t>
            </a:r>
            <a:r>
              <a:rPr lang="en-US" sz="1100" b="1" i="1" dirty="0"/>
              <a:t>Native American tribes </a:t>
            </a:r>
            <a:r>
              <a:rPr lang="en-US" sz="1100" i="1" dirty="0"/>
              <a:t>were considered </a:t>
            </a:r>
            <a:r>
              <a:rPr lang="en-US" sz="1100" b="1" i="1" dirty="0"/>
              <a:t>separate nations</a:t>
            </a:r>
            <a:r>
              <a:rPr lang="en-US" sz="1100" i="1" dirty="0"/>
              <a:t>. Native Americans were </a:t>
            </a:r>
            <a:r>
              <a:rPr lang="en-US" sz="1100" b="1" i="1" dirty="0"/>
              <a:t>not considered citizens</a:t>
            </a:r>
            <a:r>
              <a:rPr lang="en-US" sz="1100" i="1" dirty="0"/>
              <a:t> and therefore could not vote.  In </a:t>
            </a:r>
            <a:r>
              <a:rPr lang="en-US" sz="1100" b="1" i="1" dirty="0"/>
              <a:t>1924, </a:t>
            </a:r>
            <a:r>
              <a:rPr lang="en-US" sz="1100" i="1" dirty="0"/>
              <a:t>a law passed making Native Americans born in the United States </a:t>
            </a:r>
            <a:r>
              <a:rPr lang="en-US" sz="1100" b="1" i="1" dirty="0"/>
              <a:t>citizens</a:t>
            </a:r>
            <a:r>
              <a:rPr lang="en-US" sz="1100" i="1" dirty="0"/>
              <a:t>. Even after 1924, there were states where Native Americans could not vote.  </a:t>
            </a:r>
          </a:p>
          <a:p>
            <a:pPr marL="628650" lvl="1" indent="-171450">
              <a:buFont typeface="Arial" panose="020B0604020202020204" pitchFamily="34" charset="0"/>
              <a:buChar char="•"/>
            </a:pPr>
            <a:endParaRPr lang="en-US" sz="1100" i="1" dirty="0"/>
          </a:p>
          <a:p>
            <a:pPr marL="628650" lvl="1" indent="-171450">
              <a:buFont typeface="Arial" panose="020B0604020202020204" pitchFamily="34" charset="0"/>
              <a:buChar char="•"/>
            </a:pPr>
            <a:r>
              <a:rPr lang="en-US" sz="1100" i="1" dirty="0"/>
              <a:t>It was 1</a:t>
            </a:r>
            <a:r>
              <a:rPr lang="en-US" sz="1100" b="1" i="1" dirty="0"/>
              <a:t>957 before all the states allowed Native Americans to vote.</a:t>
            </a:r>
          </a:p>
          <a:p>
            <a:pPr lvl="1"/>
            <a:endParaRPr lang="en-US" sz="1050" dirty="0"/>
          </a:p>
          <a:p>
            <a:r>
              <a:rPr lang="en-US" sz="1100" b="1" i="1" dirty="0"/>
              <a:t>Voting rights for felons and former felons</a:t>
            </a:r>
          </a:p>
          <a:p>
            <a:endParaRPr lang="en-US" sz="1050" dirty="0"/>
          </a:p>
          <a:p>
            <a:pPr marL="628650" lvl="1" indent="-171450">
              <a:buFont typeface="Arial" panose="020B0604020202020204" pitchFamily="34" charset="0"/>
              <a:buChar char="•"/>
            </a:pPr>
            <a:r>
              <a:rPr lang="en-US" sz="1100" i="1" dirty="0"/>
              <a:t>Over the years, all but two states (Maine and Vermont) </a:t>
            </a:r>
            <a:r>
              <a:rPr lang="en-US" sz="1100" b="1" i="1" dirty="0"/>
              <a:t>have taken voting rights away from people who are serving in prison on a felony charge.</a:t>
            </a:r>
            <a:r>
              <a:rPr lang="en-US" sz="1100" i="1" dirty="0"/>
              <a:t>  Some states refuse to restore voting rights even after former felons have served their time and completed parole and probation.  This means that nearly 4 million U.S. citizens, disproportionately African American, lose their right to vote for life because of a past felony</a:t>
            </a:r>
          </a:p>
          <a:p>
            <a:pPr marL="628650" lvl="1" indent="-171450">
              <a:buFont typeface="Arial" panose="020B0604020202020204" pitchFamily="34" charset="0"/>
              <a:buChar char="•"/>
            </a:pPr>
            <a:endParaRPr lang="en-US" sz="1100" i="1" dirty="0"/>
          </a:p>
          <a:p>
            <a:pPr marL="628650" lvl="1" indent="-171450">
              <a:buFont typeface="Arial" panose="020B0604020202020204" pitchFamily="34" charset="0"/>
              <a:buChar char="•"/>
            </a:pPr>
            <a:r>
              <a:rPr lang="en-US" sz="1100" b="1" i="1" dirty="0"/>
              <a:t> IN NEW JERSEY, former felons who have served their sentence, parole, and probation are ELIGIBLE TO VOTE, BUT THEY MUST RE-REGISTER. </a:t>
            </a:r>
            <a:r>
              <a:rPr lang="en-US" sz="1100" i="1" dirty="0"/>
              <a:t>The League of Women Voters is active in re-registering former felons.</a:t>
            </a:r>
            <a:r>
              <a:rPr lang="en-US" sz="1100" b="1" i="1" dirty="0"/>
              <a:t>”</a:t>
            </a:r>
            <a:r>
              <a:rPr lang="en-US" sz="1100" b="1" dirty="0"/>
              <a:t> </a:t>
            </a:r>
            <a:endParaRPr lang="en-US" sz="1050" dirty="0"/>
          </a:p>
          <a:p>
            <a:endParaRPr lang="en-US" sz="1100" dirty="0"/>
          </a:p>
        </p:txBody>
      </p:sp>
      <p:sp>
        <p:nvSpPr>
          <p:cNvPr id="4" name="Slide Number Placeholder 3"/>
          <p:cNvSpPr>
            <a:spLocks noGrp="1"/>
          </p:cNvSpPr>
          <p:nvPr>
            <p:ph type="sldNum" sz="quarter" idx="5"/>
          </p:nvPr>
        </p:nvSpPr>
        <p:spPr/>
        <p:txBody>
          <a:bodyPr/>
          <a:lstStyle/>
          <a:p>
            <a:fld id="{A10C82FE-38E3-45DD-97C7-DB09F68FC4FB}" type="slidenum">
              <a:rPr lang="en-US" smtClean="0"/>
              <a:t>27</a:t>
            </a:fld>
            <a:endParaRPr lang="en-US"/>
          </a:p>
        </p:txBody>
      </p:sp>
    </p:spTree>
    <p:extLst>
      <p:ext uri="{BB962C8B-B14F-4D97-AF65-F5344CB8AC3E}">
        <p14:creationId xmlns:p14="http://schemas.microsoft.com/office/powerpoint/2010/main" val="1636700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DE-BRIEF THE TIMELINE ROLE-PLAY</a:t>
            </a:r>
            <a:endParaRPr lang="en-US" dirty="0"/>
          </a:p>
          <a:p>
            <a:r>
              <a:rPr lang="en-US" b="1" dirty="0"/>
              <a:t> </a:t>
            </a:r>
            <a:endParaRPr lang="en-US" dirty="0"/>
          </a:p>
          <a:p>
            <a:pPr marL="171450" lvl="0" indent="-171450">
              <a:buFont typeface="Arial" panose="020B0604020202020204" pitchFamily="34" charset="0"/>
              <a:buChar char="•"/>
            </a:pPr>
            <a:r>
              <a:rPr lang="en-US" dirty="0"/>
              <a:t>Ask the students to take a few seconds to </a:t>
            </a:r>
            <a:r>
              <a:rPr lang="en-US" b="1" dirty="0"/>
              <a:t>look at the answer they wrote down </a:t>
            </a:r>
            <a:r>
              <a:rPr lang="en-US" dirty="0"/>
              <a:t>at the start of the lesson to the question “What would you be willing to go to jail for?  To go to war for?”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Restate that throughout our history, the </a:t>
            </a:r>
            <a:r>
              <a:rPr lang="en-US" b="1" dirty="0"/>
              <a:t>answer for thousands has been “THE RIGHT TO VOTE.”</a:t>
            </a:r>
          </a:p>
          <a:p>
            <a:pPr lvl="0"/>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28</a:t>
            </a:fld>
            <a:endParaRPr lang="en-US"/>
          </a:p>
        </p:txBody>
      </p:sp>
    </p:spTree>
    <p:extLst>
      <p:ext uri="{BB962C8B-B14F-4D97-AF65-F5344CB8AC3E}">
        <p14:creationId xmlns:p14="http://schemas.microsoft.com/office/powerpoint/2010/main" val="2289820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TRANSITION TO MODULE 2</a:t>
            </a:r>
            <a:endParaRPr lang="en-US" dirty="0"/>
          </a:p>
          <a:p>
            <a:endParaRPr lang="en-US" dirty="0"/>
          </a:p>
          <a:p>
            <a:pPr marL="171450" indent="-171450">
              <a:buFont typeface="Arial" panose="020B0604020202020204" pitchFamily="34" charset="0"/>
              <a:buChar char="•"/>
            </a:pPr>
            <a:r>
              <a:rPr lang="en-US" dirty="0"/>
              <a:t>Ask: </a:t>
            </a:r>
            <a:r>
              <a:rPr lang="en-US" i="1" dirty="0"/>
              <a:t>“Voting is a hard-fought-for right. Who is using its power?</a:t>
            </a:r>
            <a:endParaRPr lang="en-US" dirty="0"/>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29</a:t>
            </a:fld>
            <a:endParaRPr lang="en-US"/>
          </a:p>
        </p:txBody>
      </p:sp>
    </p:spTree>
    <p:extLst>
      <p:ext uri="{BB962C8B-B14F-4D97-AF65-F5344CB8AC3E}">
        <p14:creationId xmlns:p14="http://schemas.microsoft.com/office/powerpoint/2010/main" val="3979485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0413" y="669925"/>
            <a:ext cx="5632450" cy="3168650"/>
          </a:xfrm>
        </p:spPr>
      </p:sp>
      <p:sp>
        <p:nvSpPr>
          <p:cNvPr id="3" name="Notes Placeholder 2"/>
          <p:cNvSpPr>
            <a:spLocks noGrp="1"/>
          </p:cNvSpPr>
          <p:nvPr>
            <p:ph type="body" idx="1"/>
          </p:nvPr>
        </p:nvSpPr>
        <p:spPr>
          <a:xfrm>
            <a:off x="710248" y="4177662"/>
            <a:ext cx="5681980" cy="4540888"/>
          </a:xfrm>
        </p:spPr>
        <p:txBody>
          <a:bodyPr/>
          <a:lstStyle/>
          <a:p>
            <a:pPr>
              <a:lnSpc>
                <a:spcPct val="110000"/>
              </a:lnSpc>
            </a:pPr>
            <a:r>
              <a:rPr lang="en-US" sz="1200" b="1" u="sng" kern="1200" dirty="0">
                <a:solidFill>
                  <a:schemeClr val="tx1"/>
                </a:solidFill>
                <a:effectLst/>
                <a:latin typeface="+mn-lt"/>
                <a:ea typeface="+mn-ea"/>
                <a:cs typeface="+mn-cs"/>
              </a:rPr>
              <a:t>MODULE ONE INTRODUCTION</a:t>
            </a:r>
          </a:p>
          <a:p>
            <a:pPr>
              <a:lnSpc>
                <a:spcPct val="110000"/>
              </a:lnSpc>
            </a:pPr>
            <a:endParaRPr lang="en-US" b="1" u="sng" dirty="0"/>
          </a:p>
          <a:p>
            <a:pPr marL="171450" indent="-171450">
              <a:lnSpc>
                <a:spcPct val="110000"/>
              </a:lnSpc>
              <a:buFont typeface="Arial"/>
              <a:buChar char="•"/>
            </a:pPr>
            <a:r>
              <a:rPr lang="en-US" b="1" dirty="0"/>
              <a:t>DEFINE </a:t>
            </a:r>
            <a:r>
              <a:rPr lang="en-US" b="1" i="1" dirty="0"/>
              <a:t>SUFFRAGE</a:t>
            </a:r>
          </a:p>
          <a:p>
            <a:pPr marL="342900" lvl="1" indent="-171450">
              <a:lnSpc>
                <a:spcPct val="110000"/>
              </a:lnSpc>
              <a:buFont typeface="Arial"/>
              <a:buChar char="•"/>
            </a:pPr>
            <a:r>
              <a:rPr lang="en-US" dirty="0"/>
              <a:t>Is this a familiar term? (Give a chance for students to answer)</a:t>
            </a:r>
          </a:p>
          <a:p>
            <a:pPr marL="342900" lvl="1" indent="-171450">
              <a:lnSpc>
                <a:spcPct val="110000"/>
              </a:lnSpc>
              <a:buFont typeface="Arial"/>
              <a:buChar char="•"/>
            </a:pPr>
            <a:r>
              <a:rPr lang="en-US" dirty="0"/>
              <a:t>If needed, explain it means “The right to vote”</a:t>
            </a:r>
          </a:p>
          <a:p>
            <a:pPr marL="342900" lvl="1" indent="-171450">
              <a:lnSpc>
                <a:spcPct val="110000"/>
              </a:lnSpc>
              <a:buFont typeface="Arial"/>
              <a:buChar char="•"/>
            </a:pPr>
            <a:r>
              <a:rPr lang="en-US" dirty="0"/>
              <a:t>Mention the similarity to “suffer”—a coincidence, since many suffered to get the right to vote</a:t>
            </a:r>
          </a:p>
          <a:p>
            <a:pPr marL="171450" indent="-171450">
              <a:lnSpc>
                <a:spcPct val="110000"/>
              </a:lnSpc>
              <a:buFont typeface="Arial"/>
              <a:buChar char="•"/>
            </a:pPr>
            <a:endParaRPr lang="en-US" dirty="0"/>
          </a:p>
          <a:p>
            <a:pPr marL="171450" indent="-171450">
              <a:lnSpc>
                <a:spcPct val="110000"/>
              </a:lnSpc>
              <a:buFont typeface="Arial"/>
              <a:buChar char="•"/>
            </a:pPr>
            <a:r>
              <a:rPr lang="en-US" b="1" dirty="0"/>
              <a:t>MAKE THE EMOTIONAL POINT: VOTING = POWER</a:t>
            </a:r>
          </a:p>
          <a:p>
            <a:pPr marL="342900" lvl="1" indent="-171450">
              <a:lnSpc>
                <a:spcPct val="110000"/>
              </a:lnSpc>
              <a:buFont typeface="Arial"/>
              <a:buChar char="•"/>
            </a:pPr>
            <a:r>
              <a:rPr lang="en-US" dirty="0"/>
              <a:t>The people who win elections make make the law. Voters decide who wins elections. </a:t>
            </a:r>
          </a:p>
          <a:p>
            <a:pPr marL="342900" lvl="1" indent="-171450">
              <a:lnSpc>
                <a:spcPct val="110000"/>
              </a:lnSpc>
              <a:buFont typeface="Arial"/>
              <a:buChar char="•"/>
            </a:pPr>
            <a:r>
              <a:rPr lang="en-US" dirty="0"/>
              <a:t>People without the vote are without power.  Those in office do not listen to them.  They paid attention to the voices and the needs of those who will keep them in office.</a:t>
            </a:r>
          </a:p>
          <a:p>
            <a:pPr marL="342900" lvl="1" indent="-171450">
              <a:lnSpc>
                <a:spcPct val="110000"/>
              </a:lnSpc>
              <a:buFont typeface="Arial"/>
              <a:buChar char="•"/>
            </a:pPr>
            <a:r>
              <a:rPr lang="en-US" dirty="0"/>
              <a:t>For this reason, from the birth of our nation, people have fought, gone to war, gone to jail, and died for the right to vote.</a:t>
            </a:r>
          </a:p>
          <a:p>
            <a:pPr marL="342900" lvl="1" indent="-171450">
              <a:lnSpc>
                <a:spcPct val="110000"/>
              </a:lnSpc>
              <a:buFont typeface="Arial"/>
              <a:buChar char="•"/>
            </a:pPr>
            <a:r>
              <a:rPr lang="en-US" dirty="0"/>
              <a:t>I’m going to ask you to open your minds and shift your perspective to see the world as they saw it.</a:t>
            </a:r>
          </a:p>
          <a:p>
            <a:pPr marL="171450" indent="-171450">
              <a:lnSpc>
                <a:spcPct val="110000"/>
              </a:lnSpc>
              <a:buFont typeface="Arial"/>
              <a:buChar char="•"/>
            </a:pPr>
            <a:endParaRPr lang="en-US" dirty="0"/>
          </a:p>
          <a:p>
            <a:pPr marL="628650" lvl="1" indent="-171450">
              <a:lnSpc>
                <a:spcPct val="110000"/>
              </a:lnSpc>
              <a:buFont typeface="Arial"/>
              <a:buChar char="•"/>
            </a:pPr>
            <a:endParaRPr lang="en-US" kern="1200" dirty="0">
              <a:solidFill>
                <a:schemeClr val="tx1"/>
              </a:solidFill>
              <a:effectLst/>
              <a:latin typeface="+mn-lt"/>
              <a:ea typeface="+mn-ea"/>
              <a:cs typeface="+mn-cs"/>
            </a:endParaRPr>
          </a:p>
          <a:p>
            <a:pPr>
              <a:lnSpc>
                <a:spcPct val="110000"/>
              </a:lnSpc>
            </a:pPr>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871373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we’ve seen all that was sacrificed and done so that we can vote.  The interesting question is: “Are people taking advantage of this hard-won right to vote?”</a:t>
            </a:r>
          </a:p>
          <a:p>
            <a:endParaRPr lang="en-US" dirty="0"/>
          </a:p>
          <a:p>
            <a:r>
              <a:rPr lang="en-US" dirty="0">
                <a:solidFill>
                  <a:srgbClr val="FF0000"/>
                </a:solidFill>
              </a:rPr>
              <a:t>Go to next slide</a:t>
            </a:r>
          </a:p>
          <a:p>
            <a:endParaRPr lang="en-US" dirty="0"/>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30</a:t>
            </a:fld>
            <a:endParaRPr lang="en-US"/>
          </a:p>
        </p:txBody>
      </p:sp>
    </p:spTree>
    <p:extLst>
      <p:ext uri="{BB962C8B-B14F-4D97-AF65-F5344CB8AC3E}">
        <p14:creationId xmlns:p14="http://schemas.microsoft.com/office/powerpoint/2010/main" val="35769119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2460" y="4518203"/>
            <a:ext cx="5759768" cy="3696713"/>
          </a:xfrm>
        </p:spPr>
        <p:txBody>
          <a:bodyPr/>
          <a:lstStyle/>
          <a:p>
            <a:r>
              <a:rPr lang="en-US" dirty="0">
                <a:solidFill>
                  <a:srgbClr val="FF0000"/>
                </a:solidFill>
              </a:rPr>
              <a:t>Leave the question exposed</a:t>
            </a:r>
            <a:r>
              <a:rPr lang="en-US" dirty="0"/>
              <a:t>  </a:t>
            </a:r>
            <a:r>
              <a:rPr lang="en-US" dirty="0">
                <a:solidFill>
                  <a:srgbClr val="FF0000"/>
                </a:solidFill>
              </a:rPr>
              <a:t>but not the pie graph</a:t>
            </a:r>
            <a:endParaRPr lang="en-US" dirty="0"/>
          </a:p>
          <a:p>
            <a:pPr marL="171450" indent="-171450">
              <a:buFont typeface="Wingdings" panose="05000000000000000000" pitchFamily="2" charset="2"/>
              <a:buChar char="§"/>
            </a:pPr>
            <a:r>
              <a:rPr lang="en-US" dirty="0"/>
              <a:t>Ask students to write on their paper the percentage of eligible voters (those who are citizens and over 18 whether or not they are registered) they think voted in the 2018 election.  </a:t>
            </a:r>
          </a:p>
          <a:p>
            <a:pPr marL="171450" indent="-171450">
              <a:buFont typeface="Wingdings" panose="05000000000000000000" pitchFamily="2" charset="2"/>
              <a:buChar char="§"/>
            </a:pPr>
            <a:r>
              <a:rPr lang="en-US" dirty="0"/>
              <a:t>Ask for hands: How many wrote over 50%     Under 50%	    Exactly 50%</a:t>
            </a:r>
          </a:p>
          <a:p>
            <a:endParaRPr lang="en-US" dirty="0"/>
          </a:p>
          <a:p>
            <a:r>
              <a:rPr lang="en-US" dirty="0">
                <a:solidFill>
                  <a:srgbClr val="FF0000"/>
                </a:solidFill>
              </a:rPr>
              <a:t>Click to reveal the pie graph showing 50% of the population voting </a:t>
            </a:r>
            <a:r>
              <a:rPr lang="en-US" dirty="0"/>
              <a:t>(prize awarded to anyone who wrote 50%)</a:t>
            </a:r>
          </a:p>
          <a:p>
            <a:endParaRPr lang="en-US" dirty="0"/>
          </a:p>
          <a:p>
            <a:r>
              <a:rPr lang="en-US" dirty="0"/>
              <a:t>Ask: “Are you surprised?” “Does it worry you that such a small part of the population is making decisions for all of us?”</a:t>
            </a:r>
          </a:p>
          <a:p>
            <a:endParaRPr lang="en-US" dirty="0"/>
          </a:p>
          <a:p>
            <a:r>
              <a:rPr lang="en-US" sz="1400" dirty="0">
                <a:solidFill>
                  <a:srgbClr val="FF0000"/>
                </a:solidFill>
              </a:rPr>
              <a:t>Go to next slide</a:t>
            </a: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31</a:t>
            </a:fld>
            <a:endParaRPr lang="en-US"/>
          </a:p>
        </p:txBody>
      </p:sp>
    </p:spTree>
    <p:extLst>
      <p:ext uri="{BB962C8B-B14F-4D97-AF65-F5344CB8AC3E}">
        <p14:creationId xmlns:p14="http://schemas.microsoft.com/office/powerpoint/2010/main" val="30936849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5700"/>
            <a:ext cx="5632450" cy="3168650"/>
          </a:xfrm>
        </p:spPr>
      </p:sp>
      <p:sp useBgFill="1">
        <p:nvSpPr>
          <p:cNvPr id="3" name="Notes Placeholder 2"/>
          <p:cNvSpPr>
            <a:spLocks noGrp="1"/>
          </p:cNvSpPr>
          <p:nvPr>
            <p:ph type="body" idx="1"/>
          </p:nvPr>
        </p:nvSpPr>
        <p:spPr>
          <a:xfrm>
            <a:off x="735013" y="4324351"/>
            <a:ext cx="5681980" cy="3820725"/>
          </a:xfrm>
        </p:spPr>
        <p:txBody>
          <a:bodyPr/>
          <a:lstStyle/>
          <a:p>
            <a:r>
              <a:rPr lang="en-US" dirty="0">
                <a:solidFill>
                  <a:srgbClr val="FF0000"/>
                </a:solidFill>
              </a:rPr>
              <a:t>Explain what they are looking at </a:t>
            </a:r>
          </a:p>
          <a:p>
            <a:pPr marL="171450" indent="-171450">
              <a:buFont typeface="Arial" panose="020B0604020202020204" pitchFamily="34" charset="0"/>
              <a:buChar char="•"/>
            </a:pPr>
            <a:r>
              <a:rPr lang="en-US" dirty="0"/>
              <a:t>Total voter turnout</a:t>
            </a:r>
          </a:p>
          <a:p>
            <a:pPr marL="171450" indent="-171450">
              <a:buFont typeface="Arial" panose="020B0604020202020204" pitchFamily="34" charset="0"/>
              <a:buChar char="•"/>
            </a:pPr>
            <a:r>
              <a:rPr lang="en-US" dirty="0"/>
              <a:t>About 100 years of elections (1916 – 2018)</a:t>
            </a:r>
          </a:p>
          <a:p>
            <a:pPr marL="171450" indent="-171450">
              <a:buFont typeface="Arial" panose="020B0604020202020204" pitchFamily="34" charset="0"/>
              <a:buChar char="•"/>
            </a:pPr>
            <a:r>
              <a:rPr lang="en-US" dirty="0"/>
              <a:t>Purple line shows percent of turnout in Presidential elections</a:t>
            </a:r>
          </a:p>
          <a:p>
            <a:pPr marL="171450" indent="-171450">
              <a:buFont typeface="Arial" panose="020B0604020202020204" pitchFamily="34" charset="0"/>
              <a:buChar char="•"/>
            </a:pPr>
            <a:r>
              <a:rPr lang="en-US" dirty="0"/>
              <a:t>Blue line shows percent of voter turnout in mid-term elections (when we elect Congress, but not a President)</a:t>
            </a:r>
          </a:p>
          <a:p>
            <a:endParaRPr lang="en-US" dirty="0"/>
          </a:p>
          <a:p>
            <a:r>
              <a:rPr lang="en-US" dirty="0">
                <a:solidFill>
                  <a:srgbClr val="FF0000"/>
                </a:solidFill>
              </a:rPr>
              <a:t>Divide an easel chart vertically.  At top of one column write “data” and at the top of the other column “assumption”</a:t>
            </a:r>
          </a:p>
          <a:p>
            <a:endParaRPr lang="en-US" dirty="0"/>
          </a:p>
          <a:p>
            <a:pPr marL="171450" indent="-171450">
              <a:buFont typeface="Arial" panose="020B0604020202020204" pitchFamily="34" charset="0"/>
              <a:buChar char="•"/>
            </a:pPr>
            <a:r>
              <a:rPr lang="en-US" dirty="0">
                <a:solidFill>
                  <a:srgbClr val="FF0000"/>
                </a:solidFill>
              </a:rPr>
              <a:t>Ask what the data says</a:t>
            </a:r>
            <a:r>
              <a:rPr lang="en-US" dirty="0"/>
              <a:t>: “What do you notice about the two lines?” [sample answers]</a:t>
            </a:r>
          </a:p>
          <a:p>
            <a:pPr lvl="1"/>
            <a:r>
              <a:rPr lang="en-US" dirty="0"/>
              <a:t> 1) big difference between turnout for Presidential and non-Presidential elections</a:t>
            </a:r>
          </a:p>
          <a:p>
            <a:pPr lvl="1"/>
            <a:r>
              <a:rPr lang="en-US" dirty="0"/>
              <a:t> 2) No overall improvement to speak of over 100 years</a:t>
            </a:r>
          </a:p>
          <a:p>
            <a:pPr lvl="1"/>
            <a:r>
              <a:rPr lang="en-US" dirty="0"/>
              <a:t> 3) varies a lot from election to election</a:t>
            </a:r>
          </a:p>
          <a:p>
            <a:endParaRPr lang="en-US" dirty="0"/>
          </a:p>
          <a:p>
            <a:r>
              <a:rPr lang="en-US" dirty="0">
                <a:solidFill>
                  <a:srgbClr val="FF0000"/>
                </a:solidFill>
              </a:rPr>
              <a:t>Ask them to look at 2018 and compare to the past</a:t>
            </a:r>
            <a:r>
              <a:rPr lang="en-US" dirty="0"/>
              <a:t>: “What percentage of people actually voted in the last election?” 50% the highest ever in 100 years for a mid-term.  </a:t>
            </a:r>
          </a:p>
          <a:p>
            <a:r>
              <a:rPr lang="en-US" dirty="0"/>
              <a:t>If time, ask if they can make some </a:t>
            </a:r>
            <a:r>
              <a:rPr lang="en-US" dirty="0">
                <a:solidFill>
                  <a:srgbClr val="FF0000"/>
                </a:solidFill>
              </a:rPr>
              <a:t>assumptions</a:t>
            </a:r>
            <a:r>
              <a:rPr lang="en-US" dirty="0"/>
              <a:t> about what the increased voter turnout.</a:t>
            </a:r>
          </a:p>
          <a:p>
            <a:endParaRPr lang="en-US" dirty="0"/>
          </a:p>
          <a:p>
            <a:r>
              <a:rPr lang="en-US" dirty="0">
                <a:solidFill>
                  <a:srgbClr val="FF0000"/>
                </a:solidFill>
              </a:rPr>
              <a:t>Go to next slide</a:t>
            </a: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32</a:t>
            </a:fld>
            <a:endParaRPr lang="en-US"/>
          </a:p>
        </p:txBody>
      </p:sp>
    </p:spTree>
    <p:extLst>
      <p:ext uri="{BB962C8B-B14F-4D97-AF65-F5344CB8AC3E}">
        <p14:creationId xmlns:p14="http://schemas.microsoft.com/office/powerpoint/2010/main" val="656426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0C82FE-38E3-45DD-97C7-DB09F68FC4FB}" type="slidenum">
              <a:rPr lang="en-US" smtClean="0"/>
              <a:t>33</a:t>
            </a:fld>
            <a:endParaRPr lang="en-US"/>
          </a:p>
        </p:txBody>
      </p:sp>
    </p:spTree>
    <p:extLst>
      <p:ext uri="{BB962C8B-B14F-4D97-AF65-F5344CB8AC3E}">
        <p14:creationId xmlns:p14="http://schemas.microsoft.com/office/powerpoint/2010/main" val="4091350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Read the slide</a:t>
            </a:r>
          </a:p>
          <a:p>
            <a:endParaRPr lang="en-US" dirty="0">
              <a:solidFill>
                <a:srgbClr val="FF0000"/>
              </a:solidFill>
            </a:endParaRPr>
          </a:p>
          <a:p>
            <a:r>
              <a:rPr lang="en-US" dirty="0">
                <a:solidFill>
                  <a:srgbClr val="FF0000"/>
                </a:solidFill>
              </a:rPr>
              <a:t>Say: “Let’s break it down a bit”</a:t>
            </a:r>
          </a:p>
          <a:p>
            <a:endParaRPr lang="en-US" dirty="0">
              <a:solidFill>
                <a:srgbClr val="FF0000"/>
              </a:solidFill>
            </a:endParaRPr>
          </a:p>
          <a:p>
            <a:r>
              <a:rPr lang="en-US" dirty="0">
                <a:solidFill>
                  <a:srgbClr val="FF0000"/>
                </a:solidFill>
              </a:rPr>
              <a:t>Go to next slide</a:t>
            </a: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A10C82FE-38E3-45DD-97C7-DB09F68FC4FB}" type="slidenum">
              <a:rPr lang="en-US" smtClean="0"/>
              <a:t>34</a:t>
            </a:fld>
            <a:endParaRPr lang="en-US"/>
          </a:p>
        </p:txBody>
      </p:sp>
    </p:spTree>
    <p:extLst>
      <p:ext uri="{BB962C8B-B14F-4D97-AF65-F5344CB8AC3E}">
        <p14:creationId xmlns:p14="http://schemas.microsoft.com/office/powerpoint/2010/main" val="97590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Explain what they are looking at</a:t>
            </a:r>
          </a:p>
          <a:p>
            <a:pPr marL="171450" indent="-171450">
              <a:buFont typeface="Arial" panose="020B0604020202020204" pitchFamily="34" charset="0"/>
              <a:buChar char="•"/>
            </a:pPr>
            <a:r>
              <a:rPr lang="en-US" dirty="0"/>
              <a:t>Total voter turnout among people in your age group (18-29) only</a:t>
            </a:r>
          </a:p>
          <a:p>
            <a:pPr marL="171450" indent="-171450">
              <a:buFont typeface="Arial" panose="020B0604020202020204" pitchFamily="34" charset="0"/>
              <a:buChar char="•"/>
            </a:pPr>
            <a:r>
              <a:rPr lang="en-US" dirty="0"/>
              <a:t>Presidential elections only</a:t>
            </a:r>
          </a:p>
          <a:p>
            <a:pPr marL="171450" indent="-171450">
              <a:buFont typeface="Arial" panose="020B0604020202020204" pitchFamily="34" charset="0"/>
              <a:buChar char="•"/>
            </a:pPr>
            <a:r>
              <a:rPr lang="en-US" dirty="0"/>
              <a:t>1996-2016 – the years most of you have been on this earth</a:t>
            </a:r>
          </a:p>
          <a:p>
            <a:endParaRPr lang="en-US" dirty="0"/>
          </a:p>
          <a:p>
            <a:r>
              <a:rPr lang="en-US" dirty="0">
                <a:solidFill>
                  <a:srgbClr val="FF0000"/>
                </a:solidFill>
              </a:rPr>
              <a:t>Ask</a:t>
            </a:r>
            <a:r>
              <a:rPr lang="en-US" dirty="0"/>
              <a:t>: “What does the line tell you about voter turnout among people in your age group?”</a:t>
            </a:r>
          </a:p>
          <a:p>
            <a:r>
              <a:rPr lang="en-US" dirty="0">
                <a:solidFill>
                  <a:srgbClr val="FF0000"/>
                </a:solidFill>
              </a:rPr>
              <a:t>Ask one or two students to respond (DO NOT CHART YET)</a:t>
            </a:r>
          </a:p>
          <a:p>
            <a:endParaRPr lang="en-US" dirty="0">
              <a:solidFill>
                <a:srgbClr val="FF0000"/>
              </a:solidFill>
            </a:endParaRPr>
          </a:p>
          <a:p>
            <a:r>
              <a:rPr lang="en-US" dirty="0">
                <a:solidFill>
                  <a:srgbClr val="FF0000"/>
                </a:solidFill>
              </a:rPr>
              <a:t>Pausing only for a moment, then </a:t>
            </a:r>
          </a:p>
          <a:p>
            <a:r>
              <a:rPr lang="en-US" dirty="0">
                <a:solidFill>
                  <a:srgbClr val="FF0000"/>
                </a:solidFill>
              </a:rPr>
              <a:t>Go to next slide</a:t>
            </a:r>
          </a:p>
          <a:p>
            <a:endParaRPr lang="en-US" dirty="0">
              <a:solidFill>
                <a:srgbClr val="FF0000"/>
              </a:solidFill>
            </a:endParaRPr>
          </a:p>
          <a:p>
            <a:endParaRPr lang="en-US" dirty="0"/>
          </a:p>
          <a:p>
            <a:endParaRPr lang="en-US" dirty="0"/>
          </a:p>
          <a:p>
            <a:endParaRPr lang="en-US" dirty="0"/>
          </a:p>
          <a:p>
            <a:r>
              <a:rPr lang="en-US" dirty="0">
                <a:solidFill>
                  <a:srgbClr val="FF0000"/>
                </a:solidFill>
              </a:rPr>
              <a:t> </a:t>
            </a: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A10C82FE-38E3-45DD-97C7-DB09F68FC4FB}" type="slidenum">
              <a:rPr lang="en-US" smtClean="0"/>
              <a:t>35</a:t>
            </a:fld>
            <a:endParaRPr lang="en-US"/>
          </a:p>
        </p:txBody>
      </p:sp>
    </p:spTree>
    <p:extLst>
      <p:ext uri="{BB962C8B-B14F-4D97-AF65-F5344CB8AC3E}">
        <p14:creationId xmlns:p14="http://schemas.microsoft.com/office/powerpoint/2010/main" val="3585605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say: 	</a:t>
            </a:r>
            <a:r>
              <a:rPr lang="en-US" dirty="0"/>
              <a:t>“This slide adds voter turnout among people 30-44 years of age.”</a:t>
            </a:r>
          </a:p>
          <a:p>
            <a:endParaRPr lang="en-US" dirty="0"/>
          </a:p>
          <a:p>
            <a:r>
              <a:rPr lang="en-US" dirty="0">
                <a:solidFill>
                  <a:srgbClr val="FF0000"/>
                </a:solidFill>
              </a:rPr>
              <a:t>Go to next slide</a:t>
            </a:r>
          </a:p>
          <a:p>
            <a:endParaRPr lang="en-US" dirty="0"/>
          </a:p>
          <a:p>
            <a:r>
              <a:rPr lang="en-US" dirty="0">
                <a:solidFill>
                  <a:srgbClr val="FF0000"/>
                </a:solidFill>
              </a:rPr>
              <a:t>	</a:t>
            </a: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37</a:t>
            </a:fld>
            <a:endParaRPr lang="en-US"/>
          </a:p>
        </p:txBody>
      </p:sp>
    </p:spTree>
    <p:extLst>
      <p:ext uri="{BB962C8B-B14F-4D97-AF65-F5344CB8AC3E}">
        <p14:creationId xmlns:p14="http://schemas.microsoft.com/office/powerpoint/2010/main" val="40700600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Say: </a:t>
            </a:r>
            <a:r>
              <a:rPr lang="en-US" dirty="0"/>
              <a:t>“This slide adds voter turnout among people 45-59 years of age.”</a:t>
            </a:r>
          </a:p>
          <a:p>
            <a:r>
              <a:rPr lang="en-US" dirty="0"/>
              <a:t>	</a:t>
            </a:r>
          </a:p>
          <a:p>
            <a:r>
              <a:rPr lang="en-US" dirty="0">
                <a:solidFill>
                  <a:srgbClr val="FF0000"/>
                </a:solidFill>
              </a:rPr>
              <a:t>Go to the next slide</a:t>
            </a:r>
          </a:p>
        </p:txBody>
      </p:sp>
      <p:sp>
        <p:nvSpPr>
          <p:cNvPr id="4" name="Slide Number Placeholder 3"/>
          <p:cNvSpPr>
            <a:spLocks noGrp="1"/>
          </p:cNvSpPr>
          <p:nvPr>
            <p:ph type="sldNum" sz="quarter" idx="10"/>
          </p:nvPr>
        </p:nvSpPr>
        <p:spPr/>
        <p:txBody>
          <a:bodyPr/>
          <a:lstStyle/>
          <a:p>
            <a:fld id="{A10C82FE-38E3-45DD-97C7-DB09F68FC4FB}" type="slidenum">
              <a:rPr lang="en-US" smtClean="0"/>
              <a:t>38</a:t>
            </a:fld>
            <a:endParaRPr lang="en-US"/>
          </a:p>
        </p:txBody>
      </p:sp>
    </p:spTree>
    <p:extLst>
      <p:ext uri="{BB962C8B-B14F-4D97-AF65-F5344CB8AC3E}">
        <p14:creationId xmlns:p14="http://schemas.microsoft.com/office/powerpoint/2010/main" val="4316729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Say: </a:t>
            </a:r>
            <a:r>
              <a:rPr lang="en-US" dirty="0"/>
              <a:t>“This slide adds voter turnout among people 60+ years of age.”</a:t>
            </a:r>
          </a:p>
          <a:p>
            <a:endParaRPr lang="en-US" dirty="0">
              <a:solidFill>
                <a:srgbClr val="FF0000"/>
              </a:solidFill>
            </a:endParaRPr>
          </a:p>
          <a:p>
            <a:r>
              <a:rPr lang="en-US" dirty="0">
                <a:solidFill>
                  <a:srgbClr val="FF0000"/>
                </a:solidFill>
              </a:rPr>
              <a:t>Say: </a:t>
            </a:r>
            <a:r>
              <a:rPr lang="en-US" dirty="0"/>
              <a:t>“I’m going to give you about 15 seconds to stop and jot something you can add to our data/assumptions in a few minutes when we work in small groups. </a:t>
            </a:r>
          </a:p>
          <a:p>
            <a:endParaRPr lang="en-US" dirty="0">
              <a:solidFill>
                <a:srgbClr val="FF0000"/>
              </a:solidFill>
            </a:endParaRP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A10C82FE-38E3-45DD-97C7-DB09F68FC4FB}" type="slidenum">
              <a:rPr lang="en-US" smtClean="0"/>
              <a:t>39</a:t>
            </a:fld>
            <a:endParaRPr lang="en-US"/>
          </a:p>
        </p:txBody>
      </p:sp>
    </p:spTree>
    <p:extLst>
      <p:ext uri="{BB962C8B-B14F-4D97-AF65-F5344CB8AC3E}">
        <p14:creationId xmlns:p14="http://schemas.microsoft.com/office/powerpoint/2010/main" val="670360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Read the first question on the slide.</a:t>
            </a:r>
          </a:p>
          <a:p>
            <a:r>
              <a:rPr lang="en-US" dirty="0">
                <a:solidFill>
                  <a:srgbClr val="FF0000"/>
                </a:solidFill>
              </a:rPr>
              <a:t>Ask students to give you a thumbs up/thumbs down – up if they think it does vary by race; down if they think it doesn’t</a:t>
            </a:r>
          </a:p>
          <a:p>
            <a:endParaRPr lang="en-US" sz="1000" dirty="0"/>
          </a:p>
          <a:p>
            <a:endParaRPr lang="en-US" sz="1000" dirty="0"/>
          </a:p>
          <a:p>
            <a:endParaRPr lang="en-US" sz="1000" dirty="0"/>
          </a:p>
          <a:p>
            <a:pPr marL="0" lvl="2"/>
            <a:r>
              <a:rPr lang="en-US" sz="1000" dirty="0"/>
              <a:t>FYI – if students ask who “other” includes: (The most recent </a:t>
            </a:r>
            <a:r>
              <a:rPr lang="en-US" sz="1000" dirty="0">
                <a:hlinkClick r:id="rId3" tooltip="United States Census"/>
              </a:rPr>
              <a:t>United States Census</a:t>
            </a:r>
            <a:r>
              <a:rPr lang="en-US" sz="1000" dirty="0"/>
              <a:t> officially recognized five </a:t>
            </a:r>
            <a:r>
              <a:rPr lang="en-US" sz="1000" dirty="0">
                <a:hlinkClick r:id="rId4" tooltip="Race and ethnicity in the United States Census"/>
              </a:rPr>
              <a:t>racial categories</a:t>
            </a:r>
            <a:r>
              <a:rPr lang="en-US" sz="1000" dirty="0"/>
              <a:t> (</a:t>
            </a:r>
            <a:r>
              <a:rPr lang="en-US" sz="1000" dirty="0">
                <a:hlinkClick r:id="rId5" tooltip="White Americans"/>
              </a:rPr>
              <a:t>White American</a:t>
            </a:r>
            <a:r>
              <a:rPr lang="en-US" sz="1000" dirty="0"/>
              <a:t>, </a:t>
            </a:r>
            <a:r>
              <a:rPr lang="en-US" sz="1000" dirty="0">
                <a:hlinkClick r:id="rId6" tooltip="African Americans"/>
              </a:rPr>
              <a:t>Black or African American</a:t>
            </a:r>
            <a:r>
              <a:rPr lang="en-US" sz="1000" dirty="0"/>
              <a:t>, </a:t>
            </a:r>
            <a:r>
              <a:rPr lang="en-US" sz="1000" dirty="0">
                <a:hlinkClick r:id="rId7" tooltip="Native Americans in the United States"/>
              </a:rPr>
              <a:t>Native American</a:t>
            </a:r>
            <a:r>
              <a:rPr lang="en-US" sz="1000" dirty="0"/>
              <a:t> and </a:t>
            </a:r>
            <a:r>
              <a:rPr lang="en-US" sz="1000" dirty="0">
                <a:hlinkClick r:id="rId8" tooltip="Alaska Natives"/>
              </a:rPr>
              <a:t>Alaska Native</a:t>
            </a:r>
            <a:r>
              <a:rPr lang="en-US" sz="1000" dirty="0"/>
              <a:t>, </a:t>
            </a:r>
            <a:r>
              <a:rPr lang="en-US" sz="1000" dirty="0">
                <a:hlinkClick r:id="rId9" tooltip="Asian Americans"/>
              </a:rPr>
              <a:t>Asian American</a:t>
            </a:r>
            <a:r>
              <a:rPr lang="en-US" sz="1000" dirty="0"/>
              <a:t>, and </a:t>
            </a:r>
            <a:r>
              <a:rPr lang="en-US" sz="1000" dirty="0">
                <a:hlinkClick r:id="rId10" tooltip="Native Hawaiians"/>
              </a:rPr>
              <a:t>Native Hawaiian</a:t>
            </a:r>
            <a:r>
              <a:rPr lang="en-US" sz="1000" dirty="0"/>
              <a:t> and </a:t>
            </a:r>
            <a:r>
              <a:rPr lang="en-US" sz="1000" dirty="0">
                <a:hlinkClick r:id="rId11" tooltip="Pacific Islands Americans"/>
              </a:rPr>
              <a:t>Other Pacific Islander</a:t>
            </a:r>
            <a:r>
              <a:rPr lang="en-US" sz="1000" dirty="0"/>
              <a:t>) as well as </a:t>
            </a:r>
            <a:r>
              <a:rPr lang="en-US" sz="1000" dirty="0">
                <a:hlinkClick r:id="rId12" tooltip="Multiracial Americans"/>
              </a:rPr>
              <a:t>people of two or more races</a:t>
            </a:r>
            <a:r>
              <a:rPr lang="en-US" sz="1000" dirty="0"/>
              <a:t>.  The Census Bureau also classified respondents as "Hispanic or Latino" or "Not Hispanic or Latino", identifying </a:t>
            </a:r>
            <a:r>
              <a:rPr lang="en-US" sz="1000" dirty="0">
                <a:hlinkClick r:id="rId13" tooltip="Hispanic and Latino Americans"/>
              </a:rPr>
              <a:t>Hispanic and Latino</a:t>
            </a:r>
            <a:r>
              <a:rPr lang="en-US" sz="1000" dirty="0"/>
              <a:t> as an </a:t>
            </a:r>
            <a:r>
              <a:rPr lang="en-US" sz="1000" i="1" dirty="0">
                <a:hlinkClick r:id="rId4" tooltip="Race and ethnicity in the United States Census"/>
              </a:rPr>
              <a:t>ethnicity</a:t>
            </a:r>
            <a:r>
              <a:rPr lang="en-US" sz="1000" dirty="0">
                <a:hlinkClick r:id="rId4" tooltip="Race and ethnicity in the United States Census"/>
              </a:rPr>
              <a:t> (not a </a:t>
            </a:r>
            <a:r>
              <a:rPr lang="en-US" sz="1000" i="1" dirty="0">
                <a:hlinkClick r:id="rId4" tooltip="Race and ethnicity in the United States Census"/>
              </a:rPr>
              <a:t>race</a:t>
            </a:r>
            <a:r>
              <a:rPr lang="en-US" sz="1000" dirty="0">
                <a:hlinkClick r:id="rId4" tooltip="Race and ethnicity in the United States Census"/>
              </a:rPr>
              <a:t>)</a:t>
            </a:r>
            <a:r>
              <a:rPr lang="en-US" sz="1000" dirty="0"/>
              <a:t>, which comprises the largest minority group in the nation.</a:t>
            </a: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A10C82FE-38E3-45DD-97C7-DB09F68FC4FB}" type="slidenum">
              <a:rPr lang="en-US" smtClean="0"/>
              <a:t>40</a:t>
            </a:fld>
            <a:endParaRPr lang="en-US"/>
          </a:p>
        </p:txBody>
      </p:sp>
    </p:spTree>
    <p:extLst>
      <p:ext uri="{BB962C8B-B14F-4D97-AF65-F5344CB8AC3E}">
        <p14:creationId xmlns:p14="http://schemas.microsoft.com/office/powerpoint/2010/main" val="1344715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5013" y="4694237"/>
            <a:ext cx="5681980" cy="3696713"/>
          </a:xfrm>
        </p:spPr>
        <p:txBody>
          <a:bodyPr/>
          <a:lstStyle/>
          <a:p>
            <a:r>
              <a:rPr lang="en-US" sz="1200" b="1" u="sng" kern="1200" dirty="0">
                <a:solidFill>
                  <a:schemeClr val="tx1"/>
                </a:solidFill>
                <a:effectLst/>
                <a:latin typeface="+mn-lt"/>
                <a:ea typeface="+mn-ea"/>
                <a:cs typeface="+mn-cs"/>
              </a:rPr>
              <a:t>SETTING THE STAGE</a:t>
            </a:r>
            <a:endParaRPr lang="en-US" sz="12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PRIVATE QUESTION</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“Before we begin, please </a:t>
            </a:r>
            <a:r>
              <a:rPr lang="en-US" sz="1200" b="1" i="1" kern="1200" dirty="0">
                <a:solidFill>
                  <a:schemeClr val="tx1"/>
                </a:solidFill>
                <a:effectLst/>
                <a:latin typeface="+mn-lt"/>
                <a:ea typeface="+mn-ea"/>
                <a:cs typeface="+mn-cs"/>
              </a:rPr>
              <a:t>take out a pen </a:t>
            </a:r>
            <a:r>
              <a:rPr lang="en-US" sz="1200" i="1" kern="1200" dirty="0">
                <a:solidFill>
                  <a:schemeClr val="tx1"/>
                </a:solidFill>
                <a:effectLst/>
                <a:latin typeface="+mn-lt"/>
                <a:ea typeface="+mn-ea"/>
                <a:cs typeface="+mn-cs"/>
              </a:rPr>
              <a:t>or pencil and a piece of paper and write down your answer to a question. </a:t>
            </a:r>
            <a:br>
              <a:rPr lang="en-US" sz="1200" i="1" kern="1200" dirty="0">
                <a:solidFill>
                  <a:schemeClr val="tx1"/>
                </a:solidFill>
                <a:effectLst/>
                <a:latin typeface="+mn-lt"/>
                <a:ea typeface="+mn-ea"/>
                <a:cs typeface="+mn-cs"/>
              </a:rPr>
            </a:br>
            <a:endParaRPr lang="en-US" sz="1200"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 It’s a </a:t>
            </a:r>
            <a:r>
              <a:rPr lang="en-US" sz="1200" b="1" i="1" kern="1200" dirty="0">
                <a:solidFill>
                  <a:schemeClr val="tx1"/>
                </a:solidFill>
                <a:effectLst/>
                <a:latin typeface="+mn-lt"/>
                <a:ea typeface="+mn-ea"/>
                <a:cs typeface="+mn-cs"/>
              </a:rPr>
              <a:t>personal question </a:t>
            </a:r>
            <a:r>
              <a:rPr lang="en-US" sz="1200" i="1" kern="1200" dirty="0">
                <a:solidFill>
                  <a:schemeClr val="tx1"/>
                </a:solidFill>
                <a:effectLst/>
                <a:latin typeface="+mn-lt"/>
                <a:ea typeface="+mn-ea"/>
                <a:cs typeface="+mn-cs"/>
              </a:rPr>
              <a:t>and </a:t>
            </a:r>
            <a:r>
              <a:rPr lang="en-US" sz="1200" b="1" i="1" kern="1200" dirty="0">
                <a:solidFill>
                  <a:schemeClr val="tx1"/>
                </a:solidFill>
                <a:effectLst/>
                <a:latin typeface="+mn-lt"/>
                <a:ea typeface="+mn-ea"/>
                <a:cs typeface="+mn-cs"/>
              </a:rPr>
              <a:t>no one else will see </a:t>
            </a:r>
            <a:r>
              <a:rPr lang="en-US" sz="1200" i="1" kern="1200" dirty="0">
                <a:solidFill>
                  <a:schemeClr val="tx1"/>
                </a:solidFill>
                <a:effectLst/>
                <a:latin typeface="+mn-lt"/>
                <a:ea typeface="+mn-ea"/>
                <a:cs typeface="+mn-cs"/>
              </a:rPr>
              <a:t>what you write.  But even though your answer is private, the thought you put into it will </a:t>
            </a:r>
            <a:r>
              <a:rPr lang="en-US" sz="1200" b="1" i="1" kern="1200" dirty="0">
                <a:solidFill>
                  <a:schemeClr val="tx1"/>
                </a:solidFill>
                <a:effectLst/>
                <a:latin typeface="+mn-lt"/>
                <a:ea typeface="+mn-ea"/>
                <a:cs typeface="+mn-cs"/>
              </a:rPr>
              <a:t>influence how you hear </a:t>
            </a:r>
            <a:r>
              <a:rPr lang="en-US" sz="1200" i="1" kern="1200" dirty="0">
                <a:solidFill>
                  <a:schemeClr val="tx1"/>
                </a:solidFill>
                <a:effectLst/>
                <a:latin typeface="+mn-lt"/>
                <a:ea typeface="+mn-ea"/>
                <a:cs typeface="+mn-cs"/>
              </a:rPr>
              <a:t>what we’re going to be talking about.  </a:t>
            </a:r>
            <a:br>
              <a:rPr lang="en-US" sz="1200" i="1" kern="1200" dirty="0">
                <a:solidFill>
                  <a:schemeClr val="tx1"/>
                </a:solidFill>
                <a:effectLst/>
                <a:latin typeface="+mn-lt"/>
                <a:ea typeface="+mn-ea"/>
                <a:cs typeface="+mn-cs"/>
              </a:rPr>
            </a:br>
            <a:endParaRPr lang="en-US" sz="1200"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So, please take 15 seconds to think about: </a:t>
            </a:r>
            <a:r>
              <a:rPr lang="en-US" sz="1200" b="1" i="1" kern="1200" dirty="0">
                <a:solidFill>
                  <a:schemeClr val="tx1"/>
                </a:solidFill>
                <a:effectLst/>
                <a:latin typeface="+mn-lt"/>
                <a:ea typeface="+mn-ea"/>
                <a:cs typeface="+mn-cs"/>
              </a:rPr>
              <a:t>‘What one thing do you care enough about to be willing to go to war or to prison for?’</a:t>
            </a:r>
            <a:r>
              <a:rPr lang="en-US" sz="1200" i="1" kern="1200" dirty="0">
                <a:solidFill>
                  <a:schemeClr val="tx1"/>
                </a:solidFill>
                <a:effectLst/>
                <a:latin typeface="+mn-lt"/>
                <a:ea typeface="+mn-ea"/>
                <a:cs typeface="+mn-cs"/>
              </a:rPr>
              <a:t> </a:t>
            </a:r>
            <a:br>
              <a:rPr lang="en-US" sz="1200" i="1" kern="1200" dirty="0">
                <a:solidFill>
                  <a:schemeClr val="tx1"/>
                </a:solidFill>
                <a:effectLst/>
                <a:latin typeface="+mn-lt"/>
                <a:ea typeface="+mn-ea"/>
                <a:cs typeface="+mn-cs"/>
              </a:rPr>
            </a:br>
            <a:endParaRPr lang="en-US" sz="1200"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At the end of our time together, you can </a:t>
            </a:r>
            <a:r>
              <a:rPr lang="en-US" sz="1200" b="1" i="1" kern="1200" dirty="0">
                <a:solidFill>
                  <a:schemeClr val="tx1"/>
                </a:solidFill>
                <a:effectLst/>
                <a:latin typeface="+mn-lt"/>
                <a:ea typeface="+mn-ea"/>
                <a:cs typeface="+mn-cs"/>
              </a:rPr>
              <a:t>throw away</a:t>
            </a:r>
            <a:r>
              <a:rPr lang="en-US" sz="1200" i="1" kern="1200" dirty="0">
                <a:solidFill>
                  <a:schemeClr val="tx1"/>
                </a:solidFill>
                <a:effectLst/>
                <a:latin typeface="+mn-lt"/>
                <a:ea typeface="+mn-ea"/>
                <a:cs typeface="+mn-cs"/>
              </a:rPr>
              <a:t> the paper if you wish, or you may choose to </a:t>
            </a:r>
            <a:r>
              <a:rPr lang="en-US" sz="1200" b="1" i="1" kern="1200" dirty="0">
                <a:solidFill>
                  <a:schemeClr val="tx1"/>
                </a:solidFill>
                <a:effectLst/>
                <a:latin typeface="+mn-lt"/>
                <a:ea typeface="+mn-ea"/>
                <a:cs typeface="+mn-cs"/>
              </a:rPr>
              <a:t>keep it as a reminder </a:t>
            </a:r>
            <a:r>
              <a:rPr lang="en-US" sz="1200" i="1" kern="1200" dirty="0">
                <a:solidFill>
                  <a:schemeClr val="tx1"/>
                </a:solidFill>
                <a:effectLst/>
                <a:latin typeface="+mn-lt"/>
                <a:ea typeface="+mn-ea"/>
                <a:cs typeface="+mn-cs"/>
              </a:rPr>
              <a:t>of what you learned.” </a:t>
            </a:r>
            <a:endParaRPr lang="en-US" dirty="0"/>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4</a:t>
            </a:fld>
            <a:endParaRPr lang="en-US"/>
          </a:p>
        </p:txBody>
      </p:sp>
    </p:spTree>
    <p:extLst>
      <p:ext uri="{BB962C8B-B14F-4D97-AF65-F5344CB8AC3E}">
        <p14:creationId xmlns:p14="http://schemas.microsoft.com/office/powerpoint/2010/main" val="171863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4623290"/>
          </a:xfrm>
        </p:spPr>
        <p:txBody>
          <a:bodyPr/>
          <a:lstStyle/>
          <a:p>
            <a:r>
              <a:rPr lang="en-US" dirty="0">
                <a:solidFill>
                  <a:srgbClr val="FF0000"/>
                </a:solidFill>
              </a:rPr>
              <a:t>Say: </a:t>
            </a:r>
            <a:r>
              <a:rPr lang="en-US" dirty="0"/>
              <a:t>“ The voting population in the United States originally was all white, land-owning men.  We saw that voting population change over time in our avatar game. That change means, of course, that our electorate has become more representative of our actual adult population over time.  It also means that the percentage of white voters has been decreasing in terms of the share of voting power they have to affect the laws and policies in our communities and nation.” </a:t>
            </a:r>
          </a:p>
          <a:p>
            <a:pPr lvl="1"/>
            <a:endParaRPr lang="en-US" sz="1000" dirty="0">
              <a:solidFill>
                <a:srgbClr val="FF0000"/>
              </a:solidFill>
            </a:endParaRPr>
          </a:p>
          <a:p>
            <a:r>
              <a:rPr lang="en-US" dirty="0">
                <a:solidFill>
                  <a:srgbClr val="FF0000"/>
                </a:solidFill>
              </a:rPr>
              <a:t>Explain what they are looking at</a:t>
            </a:r>
          </a:p>
          <a:p>
            <a:r>
              <a:rPr lang="en-US" dirty="0"/>
              <a:t>Total percentage of white share of the electorate</a:t>
            </a:r>
          </a:p>
          <a:p>
            <a:r>
              <a:rPr lang="en-US" dirty="0"/>
              <a:t>Presidential and mid-term elections</a:t>
            </a:r>
          </a:p>
          <a:p>
            <a:r>
              <a:rPr lang="en-US" dirty="0"/>
              <a:t>1984-2016 – about 30 years</a:t>
            </a:r>
          </a:p>
          <a:p>
            <a:endParaRPr lang="en-US" dirty="0"/>
          </a:p>
          <a:p>
            <a:r>
              <a:rPr lang="en-US" dirty="0">
                <a:solidFill>
                  <a:srgbClr val="FF0000"/>
                </a:solidFill>
              </a:rPr>
              <a:t>Observe:</a:t>
            </a:r>
          </a:p>
          <a:p>
            <a:r>
              <a:rPr lang="en-US" dirty="0"/>
              <a:t>In 1986, the white share of the electorate was 85% (15% was non-white)</a:t>
            </a:r>
          </a:p>
          <a:p>
            <a:r>
              <a:rPr lang="en-US" dirty="0"/>
              <a:t>In 2016, the white share of the electorate was 73% (27% was non-white)</a:t>
            </a:r>
          </a:p>
          <a:p>
            <a:endParaRPr lang="en-US" dirty="0"/>
          </a:p>
          <a:p>
            <a:r>
              <a:rPr lang="en-US" dirty="0">
                <a:solidFill>
                  <a:srgbClr val="FF0000"/>
                </a:solidFill>
              </a:rPr>
              <a:t>Ask</a:t>
            </a:r>
            <a:r>
              <a:rPr lang="en-US" dirty="0"/>
              <a:t>: “What does the line tell you about the trend in our national electorate?”</a:t>
            </a:r>
          </a:p>
          <a:p>
            <a:r>
              <a:rPr lang="en-US" dirty="0">
                <a:solidFill>
                  <a:srgbClr val="FF0000"/>
                </a:solidFill>
              </a:rPr>
              <a:t>Ask one or two students to respond</a:t>
            </a:r>
          </a:p>
          <a:p>
            <a:endParaRPr lang="en-US" dirty="0">
              <a:solidFill>
                <a:srgbClr val="FF0000"/>
              </a:solidFill>
            </a:endParaRPr>
          </a:p>
          <a:p>
            <a:r>
              <a:rPr lang="en-US" dirty="0">
                <a:solidFill>
                  <a:srgbClr val="FF0000"/>
                </a:solidFill>
              </a:rPr>
              <a:t>Go to next slide</a:t>
            </a: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A10C82FE-38E3-45DD-97C7-DB09F68FC4FB}" type="slidenum">
              <a:rPr lang="en-US" smtClean="0"/>
              <a:t>41</a:t>
            </a:fld>
            <a:endParaRPr lang="en-US"/>
          </a:p>
        </p:txBody>
      </p:sp>
    </p:spTree>
    <p:extLst>
      <p:ext uri="{BB962C8B-B14F-4D97-AF65-F5344CB8AC3E}">
        <p14:creationId xmlns:p14="http://schemas.microsoft.com/office/powerpoint/2010/main" val="123551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Explain what they are looking at</a:t>
            </a:r>
          </a:p>
          <a:p>
            <a:pPr marL="171450" indent="-171450">
              <a:buFont typeface="Arial" panose="020B0604020202020204" pitchFamily="34" charset="0"/>
              <a:buChar char="•"/>
            </a:pPr>
            <a:r>
              <a:rPr lang="en-US" dirty="0"/>
              <a:t>Total voter turnout among people who are non-Hispanic whites only (all ages)</a:t>
            </a:r>
          </a:p>
          <a:p>
            <a:pPr marL="171450" indent="-171450">
              <a:buFont typeface="Arial" panose="020B0604020202020204" pitchFamily="34" charset="0"/>
              <a:buChar char="•"/>
            </a:pPr>
            <a:r>
              <a:rPr lang="en-US" dirty="0"/>
              <a:t>Presidential elections only</a:t>
            </a:r>
          </a:p>
          <a:p>
            <a:pPr marL="171450" indent="-171450">
              <a:buFont typeface="Arial" panose="020B0604020202020204" pitchFamily="34" charset="0"/>
              <a:buChar char="•"/>
            </a:pPr>
            <a:r>
              <a:rPr lang="en-US" dirty="0"/>
              <a:t>1992-2016 – the years most of you have been on this earth</a:t>
            </a:r>
          </a:p>
          <a:p>
            <a:endParaRPr lang="en-US" dirty="0"/>
          </a:p>
          <a:p>
            <a:r>
              <a:rPr lang="en-US" dirty="0">
                <a:solidFill>
                  <a:srgbClr val="FF0000"/>
                </a:solidFill>
              </a:rPr>
              <a:t>Ask</a:t>
            </a:r>
            <a:r>
              <a:rPr lang="en-US" dirty="0"/>
              <a:t>: “What does the line tell you about voter turnout among whites?”</a:t>
            </a:r>
          </a:p>
          <a:p>
            <a:r>
              <a:rPr lang="en-US" dirty="0">
                <a:solidFill>
                  <a:srgbClr val="FF0000"/>
                </a:solidFill>
              </a:rPr>
              <a:t>Ask one or two students to respond (DO NOT CHART YET)</a:t>
            </a:r>
          </a:p>
          <a:p>
            <a:endParaRPr lang="en-US" dirty="0">
              <a:solidFill>
                <a:srgbClr val="FF0000"/>
              </a:solidFill>
            </a:endParaRPr>
          </a:p>
          <a:p>
            <a:r>
              <a:rPr lang="en-US" dirty="0">
                <a:solidFill>
                  <a:srgbClr val="FF0000"/>
                </a:solidFill>
              </a:rPr>
              <a:t>Pausing only for a moment, then </a:t>
            </a:r>
          </a:p>
          <a:p>
            <a:r>
              <a:rPr lang="en-US" dirty="0">
                <a:solidFill>
                  <a:srgbClr val="FF0000"/>
                </a:solidFill>
              </a:rPr>
              <a:t>Go to next slide</a:t>
            </a: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42</a:t>
            </a:fld>
            <a:endParaRPr lang="en-US"/>
          </a:p>
        </p:txBody>
      </p:sp>
    </p:spTree>
    <p:extLst>
      <p:ext uri="{BB962C8B-B14F-4D97-AF65-F5344CB8AC3E}">
        <p14:creationId xmlns:p14="http://schemas.microsoft.com/office/powerpoint/2010/main" val="23987346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say: 	</a:t>
            </a:r>
            <a:r>
              <a:rPr lang="en-US" dirty="0"/>
              <a:t>“This slide adds voter turnout among people who are non-Hispanic blacks.”</a:t>
            </a:r>
          </a:p>
          <a:p>
            <a:endParaRPr lang="en-US" dirty="0"/>
          </a:p>
          <a:p>
            <a:r>
              <a:rPr lang="en-US" dirty="0">
                <a:solidFill>
                  <a:srgbClr val="FF0000"/>
                </a:solidFill>
              </a:rPr>
              <a:t>Go to next slide</a:t>
            </a: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43</a:t>
            </a:fld>
            <a:endParaRPr lang="en-US"/>
          </a:p>
        </p:txBody>
      </p:sp>
    </p:spTree>
    <p:extLst>
      <p:ext uri="{BB962C8B-B14F-4D97-AF65-F5344CB8AC3E}">
        <p14:creationId xmlns:p14="http://schemas.microsoft.com/office/powerpoint/2010/main" val="34717027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say: 	</a:t>
            </a:r>
            <a:r>
              <a:rPr lang="en-US" dirty="0"/>
              <a:t>“This slide adds voter turnout among Hispanic voters.”</a:t>
            </a:r>
          </a:p>
          <a:p>
            <a:endParaRPr lang="en-US" dirty="0"/>
          </a:p>
          <a:p>
            <a:r>
              <a:rPr lang="en-US" dirty="0">
                <a:solidFill>
                  <a:srgbClr val="FF0000"/>
                </a:solidFill>
              </a:rPr>
              <a:t>Go to next slide</a:t>
            </a: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44</a:t>
            </a:fld>
            <a:endParaRPr lang="en-US"/>
          </a:p>
        </p:txBody>
      </p:sp>
    </p:spTree>
    <p:extLst>
      <p:ext uri="{BB962C8B-B14F-4D97-AF65-F5344CB8AC3E}">
        <p14:creationId xmlns:p14="http://schemas.microsoft.com/office/powerpoint/2010/main" val="7099517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say: 	</a:t>
            </a:r>
            <a:r>
              <a:rPr lang="en-US" dirty="0"/>
              <a:t>“This slide adds voter turnout among other racial and ethnic groups” </a:t>
            </a:r>
          </a:p>
          <a:p>
            <a:endParaRPr lang="en-US" dirty="0"/>
          </a:p>
          <a:p>
            <a:pPr lvl="1"/>
            <a:endParaRPr lang="en-US" sz="1000" dirty="0"/>
          </a:p>
          <a:p>
            <a:r>
              <a:rPr lang="en-US" dirty="0">
                <a:solidFill>
                  <a:srgbClr val="FF0000"/>
                </a:solidFill>
              </a:rPr>
              <a:t>Say: </a:t>
            </a:r>
            <a:r>
              <a:rPr lang="en-US" dirty="0"/>
              <a:t>“I’m going to give you about 15 seconds to stop and jot something you can add to our data/assumptions when we break into small groups</a:t>
            </a:r>
          </a:p>
          <a:p>
            <a:endParaRPr lang="en-US" sz="1000" dirty="0"/>
          </a:p>
          <a:p>
            <a:endParaRPr lang="en-US" dirty="0"/>
          </a:p>
          <a:p>
            <a:r>
              <a:rPr lang="en-US" dirty="0">
                <a:solidFill>
                  <a:srgbClr val="FF0000"/>
                </a:solidFill>
              </a:rPr>
              <a:t>Go to next slide</a:t>
            </a: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45</a:t>
            </a:fld>
            <a:endParaRPr lang="en-US"/>
          </a:p>
        </p:txBody>
      </p:sp>
    </p:spTree>
    <p:extLst>
      <p:ext uri="{BB962C8B-B14F-4D97-AF65-F5344CB8AC3E}">
        <p14:creationId xmlns:p14="http://schemas.microsoft.com/office/powerpoint/2010/main" val="10289581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Go to next slide</a:t>
            </a: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47</a:t>
            </a:fld>
            <a:endParaRPr lang="en-US"/>
          </a:p>
        </p:txBody>
      </p:sp>
    </p:spTree>
    <p:extLst>
      <p:ext uri="{BB962C8B-B14F-4D97-AF65-F5344CB8AC3E}">
        <p14:creationId xmlns:p14="http://schemas.microsoft.com/office/powerpoint/2010/main" val="17649091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Explain what they are looking at</a:t>
            </a:r>
          </a:p>
          <a:p>
            <a:pPr marL="171450" indent="-171450">
              <a:buFont typeface="Arial" panose="020B0604020202020204" pitchFamily="34" charset="0"/>
              <a:buChar char="•"/>
            </a:pPr>
            <a:r>
              <a:rPr lang="en-US" dirty="0"/>
              <a:t>Total voter turnout among people with less than a high school diploma </a:t>
            </a:r>
          </a:p>
          <a:p>
            <a:pPr marL="171450" indent="-171450">
              <a:buFont typeface="Arial" panose="020B0604020202020204" pitchFamily="34" charset="0"/>
              <a:buChar char="•"/>
            </a:pPr>
            <a:r>
              <a:rPr lang="en-US" dirty="0"/>
              <a:t>Presidential elections only </a:t>
            </a:r>
          </a:p>
          <a:p>
            <a:pPr marL="171450" indent="-171450">
              <a:buFont typeface="Arial" panose="020B0604020202020204" pitchFamily="34" charset="0"/>
              <a:buChar char="•"/>
            </a:pPr>
            <a:r>
              <a:rPr lang="en-US" dirty="0"/>
              <a:t>1988-2016 – 30 years</a:t>
            </a:r>
          </a:p>
          <a:p>
            <a:pPr marL="171450" indent="-171450">
              <a:buFont typeface="Arial" panose="020B0604020202020204" pitchFamily="34" charset="0"/>
              <a:buChar char="•"/>
            </a:pPr>
            <a:endParaRPr lang="en-US" dirty="0"/>
          </a:p>
          <a:p>
            <a:r>
              <a:rPr lang="en-US" dirty="0">
                <a:solidFill>
                  <a:srgbClr val="FF0000"/>
                </a:solidFill>
              </a:rPr>
              <a:t>Ask</a:t>
            </a:r>
            <a:r>
              <a:rPr lang="en-US" dirty="0"/>
              <a:t>: “What does the line tell you about voter turnout among people who don’t have a high school diploma or GED?”</a:t>
            </a:r>
          </a:p>
          <a:p>
            <a:r>
              <a:rPr lang="en-US" dirty="0">
                <a:solidFill>
                  <a:srgbClr val="FF0000"/>
                </a:solidFill>
              </a:rPr>
              <a:t>Ask one or two students to respond (DO NOT CHART YET)</a:t>
            </a:r>
          </a:p>
          <a:p>
            <a:endParaRPr lang="en-US" dirty="0">
              <a:solidFill>
                <a:srgbClr val="FF0000"/>
              </a:solidFill>
            </a:endParaRPr>
          </a:p>
          <a:p>
            <a:r>
              <a:rPr lang="en-US" dirty="0">
                <a:solidFill>
                  <a:srgbClr val="FF0000"/>
                </a:solidFill>
              </a:rPr>
              <a:t>Pausing only for a moment, then </a:t>
            </a:r>
          </a:p>
          <a:p>
            <a:endParaRPr lang="en-US" dirty="0">
              <a:solidFill>
                <a:srgbClr val="FF0000"/>
              </a:solidFill>
            </a:endParaRPr>
          </a:p>
          <a:p>
            <a:r>
              <a:rPr lang="en-US" dirty="0">
                <a:solidFill>
                  <a:srgbClr val="FF0000"/>
                </a:solidFill>
              </a:rPr>
              <a:t>Go to next slide</a:t>
            </a:r>
          </a:p>
          <a:p>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48</a:t>
            </a:fld>
            <a:endParaRPr lang="en-US"/>
          </a:p>
        </p:txBody>
      </p:sp>
    </p:spTree>
    <p:extLst>
      <p:ext uri="{BB962C8B-B14F-4D97-AF65-F5344CB8AC3E}">
        <p14:creationId xmlns:p14="http://schemas.microsoft.com/office/powerpoint/2010/main" val="26837814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Explain what they are looking at</a:t>
            </a:r>
          </a:p>
          <a:p>
            <a:endParaRPr lang="en-US" dirty="0"/>
          </a:p>
          <a:p>
            <a:r>
              <a:rPr lang="en-US" dirty="0">
                <a:solidFill>
                  <a:srgbClr val="FF0000"/>
                </a:solidFill>
              </a:rPr>
              <a:t>Say</a:t>
            </a:r>
            <a:r>
              <a:rPr lang="en-US" dirty="0"/>
              <a:t>: “This slide adds voters who turned out who are high school grads</a:t>
            </a:r>
          </a:p>
          <a:p>
            <a:endParaRPr lang="en-US" dirty="0"/>
          </a:p>
          <a:p>
            <a:r>
              <a:rPr lang="en-US" dirty="0">
                <a:solidFill>
                  <a:srgbClr val="FF0000"/>
                </a:solidFill>
              </a:rPr>
              <a:t>Go to next slide</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49</a:t>
            </a:fld>
            <a:endParaRPr lang="en-US"/>
          </a:p>
        </p:txBody>
      </p:sp>
    </p:spTree>
    <p:extLst>
      <p:ext uri="{BB962C8B-B14F-4D97-AF65-F5344CB8AC3E}">
        <p14:creationId xmlns:p14="http://schemas.microsoft.com/office/powerpoint/2010/main" val="20302715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Explain what they are looking at</a:t>
            </a:r>
          </a:p>
          <a:p>
            <a:endParaRPr lang="en-US" dirty="0"/>
          </a:p>
          <a:p>
            <a:r>
              <a:rPr lang="en-US" dirty="0">
                <a:solidFill>
                  <a:srgbClr val="FF0000"/>
                </a:solidFill>
              </a:rPr>
              <a:t>Say</a:t>
            </a:r>
            <a:r>
              <a:rPr lang="en-US" dirty="0"/>
              <a:t>: This slide adds those who have some college education through to college grads</a:t>
            </a:r>
          </a:p>
          <a:p>
            <a:endParaRPr lang="en-US" dirty="0"/>
          </a:p>
          <a:p>
            <a:r>
              <a:rPr lang="en-US" dirty="0">
                <a:solidFill>
                  <a:srgbClr val="FF0000"/>
                </a:solidFill>
              </a:rPr>
              <a:t>Go to next slide</a:t>
            </a:r>
          </a:p>
          <a:p>
            <a:endParaRPr lang="en-US" dirty="0">
              <a:solidFill>
                <a:srgbClr val="FF0000"/>
              </a:solidFill>
            </a:endParaRPr>
          </a:p>
          <a:p>
            <a:endParaRPr lang="en-US" dirty="0">
              <a:solidFill>
                <a:srgbClr val="FF0000"/>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50</a:t>
            </a:fld>
            <a:endParaRPr lang="en-US"/>
          </a:p>
        </p:txBody>
      </p:sp>
    </p:spTree>
    <p:extLst>
      <p:ext uri="{BB962C8B-B14F-4D97-AF65-F5344CB8AC3E}">
        <p14:creationId xmlns:p14="http://schemas.microsoft.com/office/powerpoint/2010/main" val="12312443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4217001"/>
          </a:xfrm>
        </p:spPr>
        <p:txBody>
          <a:bodyPr/>
          <a:lstStyle/>
          <a:p>
            <a:r>
              <a:rPr lang="en-US" dirty="0">
                <a:solidFill>
                  <a:srgbClr val="FF0000"/>
                </a:solidFill>
              </a:rPr>
              <a:t>Explain what they are looking at</a:t>
            </a:r>
          </a:p>
          <a:p>
            <a:endParaRPr lang="en-US" dirty="0"/>
          </a:p>
          <a:p>
            <a:r>
              <a:rPr lang="en-US" dirty="0"/>
              <a:t>Say: “And finally, this slide adds those voters who have a post-graduate degree”</a:t>
            </a:r>
          </a:p>
          <a:p>
            <a:endParaRPr lang="en-US" dirty="0"/>
          </a:p>
          <a:p>
            <a:r>
              <a:rPr lang="en-US" dirty="0">
                <a:solidFill>
                  <a:srgbClr val="FF0000"/>
                </a:solidFill>
              </a:rPr>
              <a:t>Say: </a:t>
            </a:r>
            <a:r>
              <a:rPr lang="en-US" dirty="0"/>
              <a:t>“I’m going to give you about 15 seconds to </a:t>
            </a:r>
            <a:r>
              <a:rPr lang="en-US" dirty="0">
                <a:solidFill>
                  <a:srgbClr val="FF0000"/>
                </a:solidFill>
              </a:rPr>
              <a:t>stop and jot </a:t>
            </a:r>
            <a:r>
              <a:rPr lang="en-US" dirty="0"/>
              <a:t>something you can add to our data/assumptions when we break into small groups</a:t>
            </a:r>
          </a:p>
          <a:p>
            <a:endParaRPr lang="en-US" dirty="0"/>
          </a:p>
          <a:p>
            <a:r>
              <a:rPr lang="en-US" dirty="0">
                <a:solidFill>
                  <a:srgbClr val="FF0000"/>
                </a:solidFill>
              </a:rPr>
              <a:t>Turn and Talk: Say: </a:t>
            </a:r>
            <a:r>
              <a:rPr lang="en-US" dirty="0"/>
              <a:t>“ You will have two minutes to turn to the person next to you.  Share your statements about each of the sets of charts with each other and then together, create a statement of one or more assumptions which the data suggests.  Write them down.”</a:t>
            </a:r>
          </a:p>
          <a:p>
            <a:endParaRPr lang="en-US" dirty="0"/>
          </a:p>
          <a:p>
            <a:r>
              <a:rPr lang="en-US" dirty="0">
                <a:solidFill>
                  <a:srgbClr val="FF0000"/>
                </a:solidFill>
              </a:rPr>
              <a:t>Walk around to be sure everyone is engaged (give a private nudge if someone seems unengaged.)  When pairs are finished, or at the end of 2 minutes at the most, call on several groups at random and chart the facts evident from each set of charts.</a:t>
            </a:r>
          </a:p>
          <a:p>
            <a:endParaRPr lang="en-US" dirty="0">
              <a:solidFill>
                <a:srgbClr val="FF0000"/>
              </a:solidFill>
            </a:endParaRPr>
          </a:p>
          <a:p>
            <a:r>
              <a:rPr lang="en-US" dirty="0">
                <a:solidFill>
                  <a:srgbClr val="FF0000"/>
                </a:solidFill>
              </a:rPr>
              <a:t>Move to next slide.</a:t>
            </a:r>
          </a:p>
          <a:p>
            <a:endParaRPr lang="en-US" dirty="0">
              <a:solidFill>
                <a:srgbClr val="FF0000"/>
              </a:solidFill>
            </a:endParaRPr>
          </a:p>
          <a:p>
            <a:endParaRPr lang="en-US" dirty="0">
              <a:solidFill>
                <a:srgbClr val="FF0000"/>
              </a:solidFill>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51</a:t>
            </a:fld>
            <a:endParaRPr lang="en-US"/>
          </a:p>
        </p:txBody>
      </p:sp>
    </p:spTree>
    <p:extLst>
      <p:ext uri="{BB962C8B-B14F-4D97-AF65-F5344CB8AC3E}">
        <p14:creationId xmlns:p14="http://schemas.microsoft.com/office/powerpoint/2010/main" val="3008736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31852"/>
            <a:ext cx="5681980" cy="1010304"/>
          </a:xfrm>
        </p:spPr>
        <p:txBody>
          <a:bodyPr/>
          <a:lstStyle/>
          <a:p>
            <a:pPr marL="171450" indent="-171450">
              <a:buFont typeface="Arial" panose="020B0604020202020204" pitchFamily="34" charset="0"/>
              <a:buChar char="•"/>
            </a:pPr>
            <a:r>
              <a:rPr lang="en-US" sz="1200" i="1" kern="1200" dirty="0">
                <a:solidFill>
                  <a:schemeClr val="tx1"/>
                </a:solidFill>
                <a:effectLst/>
                <a:latin typeface="+mn-lt"/>
                <a:ea typeface="+mn-ea"/>
                <a:cs typeface="+mn-cs"/>
              </a:rPr>
              <a:t>“Let’s start with the basics. </a:t>
            </a:r>
            <a:r>
              <a:rPr lang="en-US" sz="1200" b="1" i="1" kern="1200" dirty="0">
                <a:solidFill>
                  <a:schemeClr val="tx1"/>
                </a:solidFill>
                <a:effectLst/>
                <a:latin typeface="+mn-lt"/>
                <a:ea typeface="+mn-ea"/>
                <a:cs typeface="+mn-cs"/>
              </a:rPr>
              <a:t>Who can vote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Ask students to offer requirements. </a:t>
            </a:r>
            <a:r>
              <a:rPr lang="en-US" dirty="0"/>
              <a:t>H</a:t>
            </a:r>
            <a:r>
              <a:rPr lang="en-US" sz="1200" kern="1200" dirty="0">
                <a:solidFill>
                  <a:schemeClr val="tx1"/>
                </a:solidFill>
                <a:effectLst/>
                <a:latin typeface="+mn-lt"/>
                <a:ea typeface="+mn-ea"/>
                <a:cs typeface="+mn-cs"/>
              </a:rPr>
              <a:t>elp them get to this list:  </a:t>
            </a:r>
            <a:r>
              <a:rPr lang="en-US" sz="1200" b="1" kern="1200" dirty="0">
                <a:solidFill>
                  <a:schemeClr val="tx1"/>
                </a:solidFill>
                <a:effectLst/>
                <a:latin typeface="+mn-lt"/>
                <a:ea typeface="+mn-ea"/>
                <a:cs typeface="+mn-cs"/>
              </a:rPr>
              <a:t>citizen</a:t>
            </a:r>
            <a:r>
              <a:rPr lang="en-US" sz="1200" kern="1200" dirty="0">
                <a:solidFill>
                  <a:schemeClr val="tx1"/>
                </a:solidFill>
                <a:effectLst/>
                <a:latin typeface="+mn-lt"/>
                <a:ea typeface="+mn-ea"/>
                <a:cs typeface="+mn-cs"/>
              </a:rPr>
              <a:t>, at least </a:t>
            </a:r>
            <a:r>
              <a:rPr lang="en-US" sz="1200" b="1" kern="1200" dirty="0">
                <a:solidFill>
                  <a:schemeClr val="tx1"/>
                </a:solidFill>
                <a:effectLst/>
                <a:latin typeface="+mn-lt"/>
                <a:ea typeface="+mn-ea"/>
                <a:cs typeface="+mn-cs"/>
              </a:rPr>
              <a:t>18</a:t>
            </a:r>
            <a:r>
              <a:rPr lang="en-US" sz="1200" kern="1200" dirty="0">
                <a:solidFill>
                  <a:schemeClr val="tx1"/>
                </a:solidFill>
                <a:effectLst/>
                <a:latin typeface="+mn-lt"/>
                <a:ea typeface="+mn-ea"/>
                <a:cs typeface="+mn-cs"/>
              </a:rPr>
              <a:t> years old, </a:t>
            </a:r>
            <a:r>
              <a:rPr lang="en-US" sz="1200" b="1" kern="1200" dirty="0">
                <a:solidFill>
                  <a:schemeClr val="tx1"/>
                </a:solidFill>
                <a:effectLst/>
                <a:latin typeface="+mn-lt"/>
                <a:ea typeface="+mn-ea"/>
                <a:cs typeface="+mn-cs"/>
              </a:rPr>
              <a:t>not serving a prison sentence</a:t>
            </a:r>
            <a:r>
              <a:rPr lang="en-US" sz="1200" kern="1200" dirty="0">
                <a:solidFill>
                  <a:schemeClr val="tx1"/>
                </a:solidFill>
                <a:effectLst/>
                <a:latin typeface="+mn-lt"/>
                <a:ea typeface="+mn-ea"/>
                <a:cs typeface="+mn-cs"/>
              </a:rPr>
              <a:t> for a felony, on parole or on probation. </a:t>
            </a:r>
            <a:endParaRPr lang="en-US" sz="1800" b="1" dirty="0"/>
          </a:p>
        </p:txBody>
      </p:sp>
      <p:sp>
        <p:nvSpPr>
          <p:cNvPr id="4" name="Slide Number Placeholder 3"/>
          <p:cNvSpPr>
            <a:spLocks noGrp="1"/>
          </p:cNvSpPr>
          <p:nvPr>
            <p:ph type="sldNum" sz="quarter" idx="10"/>
          </p:nvPr>
        </p:nvSpPr>
        <p:spPr/>
        <p:txBody>
          <a:bodyPr/>
          <a:lstStyle/>
          <a:p>
            <a:fld id="{E9CA90E8-F850-094F-9BD7-3ADD5DB8FAD7}" type="slidenum">
              <a:rPr lang="en-US" smtClean="0"/>
              <a:t>5</a:t>
            </a:fld>
            <a:endParaRPr lang="en-US"/>
          </a:p>
        </p:txBody>
      </p:sp>
      <p:sp>
        <p:nvSpPr>
          <p:cNvPr id="5" name="Notes Placeholder 2">
            <a:extLst>
              <a:ext uri="{FF2B5EF4-FFF2-40B4-BE49-F238E27FC236}">
                <a16:creationId xmlns:a16="http://schemas.microsoft.com/office/drawing/2014/main" id="{D080A3A8-24C9-D24E-9214-1491B252021D}"/>
              </a:ext>
            </a:extLst>
          </p:cNvPr>
          <p:cNvSpPr txBox="1">
            <a:spLocks/>
          </p:cNvSpPr>
          <p:nvPr/>
        </p:nvSpPr>
        <p:spPr>
          <a:xfrm>
            <a:off x="735013" y="5542156"/>
            <a:ext cx="5681980" cy="1214565"/>
          </a:xfrm>
          <a:prstGeom prst="rect">
            <a:avLst/>
          </a:prstGeom>
        </p:spPr>
        <p:txBody>
          <a:bodyPr vert="horz" lIns="94229" tIns="47114" rIns="94229" bIns="471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600" b="1" dirty="0"/>
              <a:t>TRANSITION: </a:t>
            </a:r>
          </a:p>
          <a:p>
            <a:br>
              <a:rPr lang="en-US" b="1" dirty="0"/>
            </a:br>
            <a:r>
              <a:rPr lang="en-US" b="1" i="1" dirty="0"/>
              <a:t>“This wasn’t always the list</a:t>
            </a:r>
            <a:r>
              <a:rPr lang="en-US" i="1" dirty="0"/>
              <a:t>.  </a:t>
            </a:r>
          </a:p>
          <a:p>
            <a:pPr marL="171450" indent="-171450">
              <a:buFont typeface="Arial" panose="020B0604020202020204" pitchFamily="34" charset="0"/>
              <a:buChar char="•"/>
            </a:pPr>
            <a:r>
              <a:rPr lang="en-US" i="1" dirty="0"/>
              <a:t>The requirement for voting used to be </a:t>
            </a:r>
            <a:r>
              <a:rPr lang="en-US" b="1" i="1" dirty="0"/>
              <a:t>much different</a:t>
            </a:r>
            <a:r>
              <a:rPr lang="en-US" i="1" dirty="0"/>
              <a:t>—in ways that are hard for us to imagine today.  </a:t>
            </a:r>
            <a:br>
              <a:rPr lang="en-US" i="1" dirty="0"/>
            </a:br>
            <a:endParaRPr lang="en-US" i="1" dirty="0"/>
          </a:p>
          <a:p>
            <a:pPr marL="171450" indent="-171450">
              <a:buFont typeface="Arial" panose="020B0604020202020204" pitchFamily="34" charset="0"/>
              <a:buChar char="•"/>
            </a:pPr>
            <a:r>
              <a:rPr lang="en-US" i="1" dirty="0"/>
              <a:t>But that’s exactly what we’re going to do—</a:t>
            </a:r>
            <a:r>
              <a:rPr lang="en-US" b="1" i="1" dirty="0"/>
              <a:t>imagine what it was like </a:t>
            </a:r>
            <a:r>
              <a:rPr lang="en-US" i="1" dirty="0"/>
              <a:t>for white men, for African Americans, for women, for young people, and for Native Americans who wanted to vote over the first 200 years of our history.”</a:t>
            </a:r>
            <a:endParaRPr lang="en-US" dirty="0"/>
          </a:p>
          <a:p>
            <a:endParaRPr lang="en-US" sz="1800" b="1" dirty="0"/>
          </a:p>
        </p:txBody>
      </p:sp>
    </p:spTree>
    <p:extLst>
      <p:ext uri="{BB962C8B-B14F-4D97-AF65-F5344CB8AC3E}">
        <p14:creationId xmlns:p14="http://schemas.microsoft.com/office/powerpoint/2010/main" val="39173043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52</a:t>
            </a:fld>
            <a:endParaRPr lang="en-US"/>
          </a:p>
        </p:txBody>
      </p:sp>
    </p:spTree>
    <p:extLst>
      <p:ext uri="{BB962C8B-B14F-4D97-AF65-F5344CB8AC3E}">
        <p14:creationId xmlns:p14="http://schemas.microsoft.com/office/powerpoint/2010/main" val="22484514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Bring home the message:</a:t>
            </a:r>
          </a:p>
          <a:p>
            <a:endParaRPr lang="en-US" dirty="0">
              <a:solidFill>
                <a:srgbClr val="FF0000"/>
              </a:solidFill>
            </a:endParaRPr>
          </a:p>
          <a:p>
            <a:pPr lvl="1"/>
            <a:r>
              <a:rPr lang="en-US" dirty="0">
                <a:solidFill>
                  <a:srgbClr val="FF0000"/>
                </a:solidFill>
              </a:rPr>
              <a:t>Say: </a:t>
            </a:r>
          </a:p>
          <a:p>
            <a:pPr marL="685800" lvl="1" indent="-228600">
              <a:buAutoNum type="arabicParenR"/>
            </a:pPr>
            <a:r>
              <a:rPr lang="en-US" dirty="0"/>
              <a:t>“Historically, the older, the white, and the more education you have been able to obtain, the more likely you are to vote.” </a:t>
            </a:r>
          </a:p>
          <a:p>
            <a:pPr marL="685800" lvl="1" indent="-228600">
              <a:buAutoNum type="arabicParenR"/>
            </a:pPr>
            <a:r>
              <a:rPr lang="en-US" dirty="0"/>
              <a:t>Even in the highest turnout group (like my group,) more than ¼ of the people eligible to vote choose not to.</a:t>
            </a:r>
          </a:p>
          <a:p>
            <a:pPr marL="685800" lvl="1" indent="-228600">
              <a:buAutoNum type="arabicParenR"/>
            </a:pPr>
            <a:r>
              <a:rPr lang="en-US" dirty="0"/>
              <a:t>Among the young (people 18-29 who are in the room,)  the record is awful.  More than ½ of those who are eligible to vote choose not to.</a:t>
            </a:r>
          </a:p>
          <a:p>
            <a:pPr marL="685800" lvl="1" indent="-228600">
              <a:buAutoNum type="arabicParenR"/>
            </a:pPr>
            <a:endParaRPr lang="en-US" dirty="0">
              <a:solidFill>
                <a:srgbClr val="FF0000"/>
              </a:solidFill>
            </a:endParaRPr>
          </a:p>
          <a:p>
            <a:r>
              <a:rPr lang="en-US" dirty="0">
                <a:solidFill>
                  <a:srgbClr val="FF0000"/>
                </a:solidFill>
              </a:rPr>
              <a:t>Next slide</a:t>
            </a:r>
          </a:p>
        </p:txBody>
      </p:sp>
      <p:sp>
        <p:nvSpPr>
          <p:cNvPr id="4" name="Slide Number Placeholder 3"/>
          <p:cNvSpPr>
            <a:spLocks noGrp="1"/>
          </p:cNvSpPr>
          <p:nvPr>
            <p:ph type="sldNum" sz="quarter" idx="10"/>
          </p:nvPr>
        </p:nvSpPr>
        <p:spPr/>
        <p:txBody>
          <a:bodyPr/>
          <a:lstStyle/>
          <a:p>
            <a:fld id="{A10C82FE-38E3-45DD-97C7-DB09F68FC4FB}" type="slidenum">
              <a:rPr lang="en-US" smtClean="0"/>
              <a:t>53</a:t>
            </a:fld>
            <a:endParaRPr lang="en-US"/>
          </a:p>
        </p:txBody>
      </p:sp>
    </p:spTree>
    <p:extLst>
      <p:ext uri="{BB962C8B-B14F-4D97-AF65-F5344CB8AC3E}">
        <p14:creationId xmlns:p14="http://schemas.microsoft.com/office/powerpoint/2010/main" val="6069037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0C82FE-38E3-45DD-97C7-DB09F68FC4FB}" type="slidenum">
              <a:rPr lang="en-US" smtClean="0"/>
              <a:t>54</a:t>
            </a:fld>
            <a:endParaRPr lang="en-US"/>
          </a:p>
        </p:txBody>
      </p:sp>
    </p:spTree>
    <p:extLst>
      <p:ext uri="{BB962C8B-B14F-4D97-AF65-F5344CB8AC3E}">
        <p14:creationId xmlns:p14="http://schemas.microsoft.com/office/powerpoint/2010/main" val="28973207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0C82FE-38E3-45DD-97C7-DB09F68FC4FB}" type="slidenum">
              <a:rPr lang="en-US" smtClean="0"/>
              <a:t>55</a:t>
            </a:fld>
            <a:endParaRPr lang="en-US"/>
          </a:p>
        </p:txBody>
      </p:sp>
    </p:spTree>
    <p:extLst>
      <p:ext uri="{BB962C8B-B14F-4D97-AF65-F5344CB8AC3E}">
        <p14:creationId xmlns:p14="http://schemas.microsoft.com/office/powerpoint/2010/main" val="12806966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0C82FE-38E3-45DD-97C7-DB09F68FC4FB}" type="slidenum">
              <a:rPr lang="en-US" smtClean="0"/>
              <a:t>56</a:t>
            </a:fld>
            <a:endParaRPr lang="en-US"/>
          </a:p>
        </p:txBody>
      </p:sp>
    </p:spTree>
    <p:extLst>
      <p:ext uri="{BB962C8B-B14F-4D97-AF65-F5344CB8AC3E}">
        <p14:creationId xmlns:p14="http://schemas.microsoft.com/office/powerpoint/2010/main" val="42897482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Ask pairs of students to join another pair for the next activity. Tell the students they </a:t>
            </a:r>
            <a:r>
              <a:rPr lang="en-US" dirty="0" err="1">
                <a:solidFill>
                  <a:srgbClr val="FF0000"/>
                </a:solidFill>
              </a:rPr>
              <a:t>wil</a:t>
            </a:r>
            <a:r>
              <a:rPr lang="en-US" dirty="0">
                <a:solidFill>
                  <a:srgbClr val="FF0000"/>
                </a:solidFill>
              </a:rPr>
              <a:t> now contribute to our understanding of ways we can GOTV. </a:t>
            </a:r>
          </a:p>
          <a:p>
            <a:endParaRPr lang="en-US" dirty="0">
              <a:solidFill>
                <a:srgbClr val="FF0000"/>
              </a:solidFill>
            </a:endParaRPr>
          </a:p>
          <a:p>
            <a:r>
              <a:rPr lang="en-US" dirty="0">
                <a:solidFill>
                  <a:srgbClr val="FF0000"/>
                </a:solidFill>
              </a:rPr>
              <a:t>Ask students</a:t>
            </a:r>
            <a:r>
              <a:rPr lang="en-US" dirty="0"/>
              <a:t>: “If you were in charge, what would you do or what would you change to get people out to vote?”</a:t>
            </a:r>
          </a:p>
          <a:p>
            <a:endParaRPr lang="en-US" dirty="0">
              <a:solidFill>
                <a:srgbClr val="FF0000"/>
              </a:solidFill>
            </a:endParaRPr>
          </a:p>
          <a:p>
            <a:r>
              <a:rPr lang="en-US" dirty="0">
                <a:solidFill>
                  <a:srgbClr val="FF0000"/>
                </a:solidFill>
              </a:rPr>
              <a:t>Allow 2-3 minutes (judge by conversation when to stop, but definitely by 3 minute mark.)</a:t>
            </a:r>
          </a:p>
          <a:p>
            <a:endParaRPr lang="en-US" dirty="0">
              <a:solidFill>
                <a:srgbClr val="FF0000"/>
              </a:solidFill>
            </a:endParaRPr>
          </a:p>
          <a:p>
            <a:r>
              <a:rPr lang="en-US" dirty="0">
                <a:solidFill>
                  <a:srgbClr val="FF0000"/>
                </a:solidFill>
              </a:rPr>
              <a:t>Randomly call on groups to capture as many ideas as possible on a new flip chart. Summarize the themes.</a:t>
            </a:r>
          </a:p>
          <a:p>
            <a:endParaRPr lang="en-US" dirty="0">
              <a:solidFill>
                <a:srgbClr val="FF0000"/>
              </a:solidFill>
            </a:endParaRPr>
          </a:p>
          <a:p>
            <a:endParaRPr lang="en-US" dirty="0">
              <a:solidFill>
                <a:srgbClr val="FF0000"/>
              </a:solidFill>
            </a:endParaRPr>
          </a:p>
          <a:p>
            <a:r>
              <a:rPr lang="en-US" dirty="0">
                <a:solidFill>
                  <a:srgbClr val="FF0000"/>
                </a:solidFill>
              </a:rPr>
              <a:t>Next slide.</a:t>
            </a:r>
          </a:p>
        </p:txBody>
      </p:sp>
      <p:sp>
        <p:nvSpPr>
          <p:cNvPr id="4" name="Slide Number Placeholder 3"/>
          <p:cNvSpPr>
            <a:spLocks noGrp="1"/>
          </p:cNvSpPr>
          <p:nvPr>
            <p:ph type="sldNum" sz="quarter" idx="10"/>
          </p:nvPr>
        </p:nvSpPr>
        <p:spPr/>
        <p:txBody>
          <a:bodyPr/>
          <a:lstStyle/>
          <a:p>
            <a:fld id="{A10C82FE-38E3-45DD-97C7-DB09F68FC4FB}" type="slidenum">
              <a:rPr lang="en-US" smtClean="0"/>
              <a:t>57</a:t>
            </a:fld>
            <a:endParaRPr lang="en-US"/>
          </a:p>
        </p:txBody>
      </p:sp>
    </p:spTree>
    <p:extLst>
      <p:ext uri="{BB962C8B-B14F-4D97-AF65-F5344CB8AC3E}">
        <p14:creationId xmlns:p14="http://schemas.microsoft.com/office/powerpoint/2010/main" val="23597010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Say: </a:t>
            </a:r>
            <a:r>
              <a:rPr lang="en-US" dirty="0"/>
              <a:t>“Take 1 minute to </a:t>
            </a:r>
            <a:r>
              <a:rPr lang="en-US" dirty="0">
                <a:solidFill>
                  <a:srgbClr val="FF0000"/>
                </a:solidFill>
              </a:rPr>
              <a:t>turn and talk.  </a:t>
            </a:r>
            <a:r>
              <a:rPr lang="en-US" dirty="0"/>
              <a:t>Brainstorm as many reasons as you can think of to answer this question about your own age group.”</a:t>
            </a:r>
          </a:p>
          <a:p>
            <a:endParaRPr lang="en-US" dirty="0"/>
          </a:p>
          <a:p>
            <a:r>
              <a:rPr lang="en-US" dirty="0">
                <a:solidFill>
                  <a:srgbClr val="FF0000"/>
                </a:solidFill>
              </a:rPr>
              <a:t>Record on a new flip chart, randomly calling several groups in the room.  Put a check mark by any duplicate answers.  Ask: </a:t>
            </a:r>
            <a:r>
              <a:rPr lang="en-US" dirty="0"/>
              <a:t>“Does anyone have another idea that hasn’t been boarded?”  </a:t>
            </a:r>
            <a:r>
              <a:rPr lang="en-US" dirty="0">
                <a:solidFill>
                  <a:srgbClr val="FF0000"/>
                </a:solidFill>
              </a:rPr>
              <a:t>Draw any conclusions that pop out from the list.</a:t>
            </a:r>
          </a:p>
          <a:p>
            <a:endParaRPr lang="en-US" dirty="0">
              <a:solidFill>
                <a:srgbClr val="FF0000"/>
              </a:solidFill>
            </a:endParaRPr>
          </a:p>
          <a:p>
            <a:r>
              <a:rPr lang="en-US" dirty="0">
                <a:solidFill>
                  <a:srgbClr val="FF0000"/>
                </a:solidFill>
              </a:rPr>
              <a:t>Next slide.</a:t>
            </a:r>
          </a:p>
        </p:txBody>
      </p:sp>
      <p:sp>
        <p:nvSpPr>
          <p:cNvPr id="4" name="Slide Number Placeholder 3"/>
          <p:cNvSpPr>
            <a:spLocks noGrp="1"/>
          </p:cNvSpPr>
          <p:nvPr>
            <p:ph type="sldNum" sz="quarter" idx="10"/>
          </p:nvPr>
        </p:nvSpPr>
        <p:spPr/>
        <p:txBody>
          <a:bodyPr/>
          <a:lstStyle/>
          <a:p>
            <a:fld id="{A10C82FE-38E3-45DD-97C7-DB09F68FC4FB}" type="slidenum">
              <a:rPr lang="en-US" smtClean="0"/>
              <a:t>58</a:t>
            </a:fld>
            <a:endParaRPr lang="en-US"/>
          </a:p>
        </p:txBody>
      </p:sp>
    </p:spTree>
    <p:extLst>
      <p:ext uri="{BB962C8B-B14F-4D97-AF65-F5344CB8AC3E}">
        <p14:creationId xmlns:p14="http://schemas.microsoft.com/office/powerpoint/2010/main" val="21157861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3865" y="4341698"/>
            <a:ext cx="6243214" cy="5049892"/>
          </a:xfrm>
        </p:spPr>
        <p:txBody>
          <a:bodyPr/>
          <a:lstStyle/>
          <a:p>
            <a:r>
              <a:rPr lang="en-US" dirty="0">
                <a:solidFill>
                  <a:srgbClr val="FF0000"/>
                </a:solidFill>
              </a:rPr>
              <a:t>State your “vote of confidence” that everyone in the room will vote in the coming year if they are eligible. </a:t>
            </a:r>
          </a:p>
          <a:p>
            <a:r>
              <a:rPr lang="en-US" dirty="0">
                <a:solidFill>
                  <a:srgbClr val="FF0000"/>
                </a:solidFill>
              </a:rPr>
              <a:t>Jump to wrap up if not doing Module 3.</a:t>
            </a:r>
          </a:p>
          <a:p>
            <a:pPr marL="228600" indent="-228600">
              <a:buAutoNum type="arabicParenR"/>
            </a:pPr>
            <a:r>
              <a:rPr lang="en-US" dirty="0"/>
              <a:t>The LWV will work separately from this session with the school to arrange voter registration drives.  </a:t>
            </a:r>
          </a:p>
          <a:p>
            <a:pPr marL="228600" indent="-228600">
              <a:buAutoNum type="arabicParenR"/>
            </a:pPr>
            <a:r>
              <a:rPr lang="en-US" dirty="0"/>
              <a:t>We’ve gone through the Fight for the Vote, we’ve looked at the challenge of voter turnout, [and, if Module 3 was used, we’ve walked through what it’s like to vote in person.]</a:t>
            </a:r>
          </a:p>
          <a:p>
            <a:pPr marL="228600" indent="-228600">
              <a:buAutoNum type="arabicParenR"/>
            </a:pPr>
            <a:endParaRPr lang="en-US" dirty="0"/>
          </a:p>
          <a:p>
            <a:r>
              <a:rPr lang="en-US" dirty="0">
                <a:solidFill>
                  <a:srgbClr val="FF0000"/>
                </a:solidFill>
              </a:rPr>
              <a:t>Say</a:t>
            </a:r>
            <a:r>
              <a:rPr lang="en-US" dirty="0"/>
              <a:t>: “If someone asks you why they should vote, what would you answer?” Discuss responses and encourage the students to advocate for vote. If time, say, “Let’s practice,” and do a few </a:t>
            </a:r>
            <a:r>
              <a:rPr lang="en-US" dirty="0">
                <a:solidFill>
                  <a:srgbClr val="FF0000"/>
                </a:solidFill>
              </a:rPr>
              <a:t>role playing </a:t>
            </a:r>
            <a:r>
              <a:rPr lang="en-US" dirty="0"/>
              <a:t>situations.  Use the reasons students gave for why people their age don’t vote as the scenarios for the role play.</a:t>
            </a:r>
          </a:p>
          <a:p>
            <a:endParaRPr lang="en-US" dirty="0"/>
          </a:p>
          <a:p>
            <a:r>
              <a:rPr lang="en-US" dirty="0">
                <a:solidFill>
                  <a:srgbClr val="FF0000"/>
                </a:solidFill>
              </a:rPr>
              <a:t>Next slide.</a:t>
            </a:r>
          </a:p>
          <a:p>
            <a:endParaRPr lang="en-US" dirty="0"/>
          </a:p>
        </p:txBody>
      </p:sp>
      <p:sp>
        <p:nvSpPr>
          <p:cNvPr id="4" name="Slide Number Placeholder 3"/>
          <p:cNvSpPr>
            <a:spLocks noGrp="1"/>
          </p:cNvSpPr>
          <p:nvPr>
            <p:ph type="sldNum" sz="quarter" idx="10"/>
          </p:nvPr>
        </p:nvSpPr>
        <p:spPr/>
        <p:txBody>
          <a:bodyPr/>
          <a:lstStyle/>
          <a:p>
            <a:fld id="{A10C82FE-38E3-45DD-97C7-DB09F68FC4FB}" type="slidenum">
              <a:rPr lang="en-US" smtClean="0"/>
              <a:t>59</a:t>
            </a:fld>
            <a:endParaRPr lang="en-US"/>
          </a:p>
        </p:txBody>
      </p:sp>
    </p:spTree>
    <p:extLst>
      <p:ext uri="{BB962C8B-B14F-4D97-AF65-F5344CB8AC3E}">
        <p14:creationId xmlns:p14="http://schemas.microsoft.com/office/powerpoint/2010/main" val="5361668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Share voter support tools</a:t>
            </a:r>
            <a:r>
              <a:rPr lang="en-US" dirty="0"/>
              <a:t>:</a:t>
            </a:r>
          </a:p>
          <a:p>
            <a:pPr marL="228600" indent="-228600">
              <a:buAutoNum type="arabicParenR"/>
            </a:pPr>
            <a:r>
              <a:rPr lang="en-US" dirty="0"/>
              <a:t>Hand out Voting Reminder/VOTE411 cards and explain those who are, or who intend to register to vote when able,  can text the word VOTE to the non-partisan LWV. (Info will be used ONLY for sending a reminder to vote prior to the elections.) If time, give students the opportunity to so while in the room. </a:t>
            </a:r>
          </a:p>
          <a:p>
            <a:pPr marL="228600" indent="-228600">
              <a:buAutoNum type="arabicParenR"/>
            </a:pPr>
            <a:r>
              <a:rPr lang="en-US" dirty="0"/>
              <a:t>Point out that the VOTE411 (on other side of card) has voter information tailored to you.  You enter your address and see what will be on your </a:t>
            </a:r>
            <a:r>
              <a:rPr lang="en-US" b="1" dirty="0"/>
              <a:t>ballot</a:t>
            </a:r>
            <a:r>
              <a:rPr lang="en-US" dirty="0"/>
              <a:t>, where to go to vote, polling hours, and more.  It also has a hotline to call if you have any trouble voting.</a:t>
            </a:r>
          </a:p>
          <a:p>
            <a:pPr marL="228600" indent="-228600">
              <a:buAutoNum type="arabicParenR"/>
            </a:pPr>
            <a:endParaRPr lang="en-US" dirty="0"/>
          </a:p>
          <a:p>
            <a:r>
              <a:rPr lang="en-US" dirty="0">
                <a:solidFill>
                  <a:srgbClr val="FF0000"/>
                </a:solidFill>
              </a:rPr>
              <a:t>Ask students to make a commitment.  Have them write down one thing they will personally do to increase voter turnout.</a:t>
            </a:r>
          </a:p>
          <a:p>
            <a:endParaRPr lang="en-US" dirty="0">
              <a:solidFill>
                <a:srgbClr val="FF0000"/>
              </a:solidFill>
            </a:endParaRPr>
          </a:p>
          <a:p>
            <a:pPr marL="171450" indent="-171450">
              <a:buFont typeface="Arial" panose="020B0604020202020204" pitchFamily="34" charset="0"/>
              <a:buChar char="•"/>
            </a:pPr>
            <a:r>
              <a:rPr lang="en-US" dirty="0"/>
              <a:t>Have </a:t>
            </a:r>
            <a:r>
              <a:rPr lang="en-US" dirty="0">
                <a:solidFill>
                  <a:srgbClr val="FF0000"/>
                </a:solidFill>
              </a:rPr>
              <a:t>voter registration forms </a:t>
            </a:r>
            <a:r>
              <a:rPr lang="en-US" dirty="0"/>
              <a:t>available to pass out to anyone who needs them for themselves, friends, or family members.</a:t>
            </a:r>
          </a:p>
          <a:p>
            <a:pPr marL="171450" indent="-171450">
              <a:buFont typeface="Arial" panose="020B0604020202020204" pitchFamily="34" charset="0"/>
              <a:buChar char="•"/>
            </a:pPr>
            <a:endParaRPr lang="en-US" dirty="0">
              <a:solidFill>
                <a:srgbClr val="FF0000"/>
              </a:solidFill>
            </a:endParaRPr>
          </a:p>
          <a:p>
            <a:pPr marL="171450" indent="-171450">
              <a:buFont typeface="Arial" panose="020B0604020202020204" pitchFamily="34" charset="0"/>
              <a:buChar char="•"/>
            </a:pPr>
            <a:r>
              <a:rPr lang="en-US" dirty="0">
                <a:solidFill>
                  <a:srgbClr val="FF0000"/>
                </a:solidFill>
              </a:rPr>
              <a:t>Hand out Fighting for the Vote wrist bands </a:t>
            </a:r>
            <a:r>
              <a:rPr lang="en-US" dirty="0"/>
              <a:t>while thanking students for participating.  Express your optimism for the future if they choose to vote.</a:t>
            </a:r>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60</a:t>
            </a:fld>
            <a:endParaRPr lang="en-US"/>
          </a:p>
        </p:txBody>
      </p:sp>
    </p:spTree>
    <p:extLst>
      <p:ext uri="{BB962C8B-B14F-4D97-AF65-F5344CB8AC3E}">
        <p14:creationId xmlns:p14="http://schemas.microsoft.com/office/powerpoint/2010/main" val="4259817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time someone goes to the polls, the experience can be intimidating – new places, new faces, new routines to learn.  We are sharing the following in hopes that it will reduce whatever anxiety might surround voting and help make it an exciting milestone in a person’s life.</a:t>
            </a:r>
          </a:p>
        </p:txBody>
      </p:sp>
      <p:sp>
        <p:nvSpPr>
          <p:cNvPr id="4" name="Slide Number Placeholder 3"/>
          <p:cNvSpPr>
            <a:spLocks noGrp="1"/>
          </p:cNvSpPr>
          <p:nvPr>
            <p:ph type="sldNum" sz="quarter" idx="10"/>
          </p:nvPr>
        </p:nvSpPr>
        <p:spPr/>
        <p:txBody>
          <a:bodyPr/>
          <a:lstStyle/>
          <a:p>
            <a:fld id="{A10C82FE-38E3-45DD-97C7-DB09F68FC4FB}" type="slidenum">
              <a:rPr lang="en-US" smtClean="0"/>
              <a:t>61</a:t>
            </a:fld>
            <a:endParaRPr lang="en-US"/>
          </a:p>
        </p:txBody>
      </p:sp>
    </p:spTree>
    <p:extLst>
      <p:ext uri="{BB962C8B-B14F-4D97-AF65-F5344CB8AC3E}">
        <p14:creationId xmlns:p14="http://schemas.microsoft.com/office/powerpoint/2010/main" val="638852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PREPARATION FOR THE “Fighting for the Vote” Role Play</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they are going to help tell the story of </a:t>
            </a:r>
            <a:r>
              <a:rPr lang="en-US" sz="1200" b="1" kern="1200" dirty="0">
                <a:solidFill>
                  <a:schemeClr val="tx1"/>
                </a:solidFill>
                <a:effectLst/>
                <a:latin typeface="+mn-lt"/>
                <a:ea typeface="+mn-ea"/>
                <a:cs typeface="+mn-cs"/>
              </a:rPr>
              <a:t>suffrage</a:t>
            </a:r>
            <a:r>
              <a:rPr lang="en-US" sz="1200" kern="1200" dirty="0">
                <a:solidFill>
                  <a:schemeClr val="tx1"/>
                </a:solidFill>
                <a:effectLst/>
                <a:latin typeface="+mn-lt"/>
                <a:ea typeface="+mn-ea"/>
                <a:cs typeface="+mn-cs"/>
              </a:rPr>
              <a:t>—the fight for the vote</a:t>
            </a:r>
            <a:r>
              <a:rPr lang="en-US" sz="1200" b="1" kern="1200" dirty="0">
                <a:solidFill>
                  <a:schemeClr val="tx1"/>
                </a:solidFill>
                <a:effectLst/>
                <a:latin typeface="+mn-lt"/>
                <a:ea typeface="+mn-ea"/>
                <a:cs typeface="+mn-cs"/>
              </a:rPr>
              <a:t>.</a:t>
            </a:r>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Call their attention to the </a:t>
            </a:r>
            <a:r>
              <a:rPr lang="en-US" sz="1200" b="1" kern="1200" dirty="0">
                <a:solidFill>
                  <a:schemeClr val="tx1"/>
                </a:solidFill>
                <a:effectLst/>
                <a:latin typeface="+mn-lt"/>
                <a:ea typeface="+mn-ea"/>
                <a:cs typeface="+mn-cs"/>
              </a:rPr>
              <a:t>avatar cards</a:t>
            </a:r>
            <a:r>
              <a:rPr lang="en-US" sz="1200" kern="1200" dirty="0">
                <a:solidFill>
                  <a:schemeClr val="tx1"/>
                </a:solidFill>
                <a:effectLst/>
                <a:latin typeface="+mn-lt"/>
                <a:ea typeface="+mn-ea"/>
                <a:cs typeface="+mn-cs"/>
              </a:rPr>
              <a:t>, explaining that for the purpose of the story, they are going to be the PERSON ON THEIR CARD.</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a:t>
            </a:r>
          </a:p>
          <a:p>
            <a:pPr marL="628650" lvl="1" indent="-171450">
              <a:buFont typeface="Arial" panose="020B0604020202020204" pitchFamily="34" charset="0"/>
              <a:buChar char="•"/>
            </a:pPr>
            <a:r>
              <a:rPr lang="en-US" i="1" kern="1200" dirty="0">
                <a:solidFill>
                  <a:schemeClr val="tx1"/>
                </a:solidFill>
                <a:effectLst/>
                <a:latin typeface="+mn-lt"/>
                <a:ea typeface="+mn-ea"/>
                <a:cs typeface="+mn-cs"/>
              </a:rPr>
              <a:t>You may be taking the identity of someone who is </a:t>
            </a:r>
            <a:r>
              <a:rPr lang="en-US" b="1" i="1" kern="1200" dirty="0">
                <a:solidFill>
                  <a:schemeClr val="tx1"/>
                </a:solidFill>
                <a:effectLst/>
                <a:latin typeface="+mn-lt"/>
                <a:ea typeface="+mn-ea"/>
                <a:cs typeface="+mn-cs"/>
              </a:rPr>
              <a:t>not like you</a:t>
            </a:r>
            <a:r>
              <a:rPr lang="en-US" i="1" kern="1200" dirty="0">
                <a:solidFill>
                  <a:schemeClr val="tx1"/>
                </a:solidFill>
                <a:effectLst/>
                <a:latin typeface="+mn-lt"/>
                <a:ea typeface="+mn-ea"/>
                <a:cs typeface="+mn-cs"/>
              </a:rPr>
              <a:t>—you may play a female if you are a male or the other way around.  That’s okay. </a:t>
            </a:r>
            <a:br>
              <a:rPr lang="en-US" i="1" kern="1200" dirty="0">
                <a:solidFill>
                  <a:schemeClr val="tx1"/>
                </a:solidFill>
                <a:effectLst/>
                <a:latin typeface="+mn-lt"/>
                <a:ea typeface="+mn-ea"/>
                <a:cs typeface="+mn-cs"/>
              </a:rPr>
            </a:br>
            <a:endParaRPr lang="en-US"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i="1" kern="1200" dirty="0">
                <a:solidFill>
                  <a:schemeClr val="tx1"/>
                </a:solidFill>
                <a:effectLst/>
                <a:latin typeface="+mn-lt"/>
                <a:ea typeface="+mn-ea"/>
                <a:cs typeface="+mn-cs"/>
              </a:rPr>
              <a:t>Take 15 seconds to think about </a:t>
            </a:r>
            <a:r>
              <a:rPr lang="en-US" b="1" i="1" kern="1200" dirty="0">
                <a:solidFill>
                  <a:schemeClr val="tx1"/>
                </a:solidFill>
                <a:effectLst/>
                <a:latin typeface="+mn-lt"/>
                <a:ea typeface="+mn-ea"/>
                <a:cs typeface="+mn-cs"/>
              </a:rPr>
              <a:t>what it would be like to be your avatar</a:t>
            </a:r>
            <a:r>
              <a:rPr lang="en-US" i="1" kern="1200" dirty="0">
                <a:solidFill>
                  <a:schemeClr val="tx1"/>
                </a:solidFill>
                <a:effectLst/>
                <a:latin typeface="+mn-lt"/>
                <a:ea typeface="+mn-ea"/>
                <a:cs typeface="+mn-cs"/>
              </a:rPr>
              <a:t>—the people on your card. Imagine BEING THEM.  How it would feel.  How it would be different from what you know and experience. </a:t>
            </a:r>
            <a:br>
              <a:rPr lang="en-US" i="1" kern="1200" dirty="0">
                <a:solidFill>
                  <a:schemeClr val="tx1"/>
                </a:solidFill>
                <a:effectLst/>
                <a:latin typeface="+mn-lt"/>
                <a:ea typeface="+mn-ea"/>
                <a:cs typeface="+mn-cs"/>
              </a:rPr>
            </a:br>
            <a:endParaRPr lang="en-US"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i="1" kern="1200" dirty="0">
                <a:solidFill>
                  <a:schemeClr val="tx1"/>
                </a:solidFill>
                <a:effectLst/>
                <a:latin typeface="+mn-lt"/>
                <a:ea typeface="+mn-ea"/>
                <a:cs typeface="+mn-cs"/>
              </a:rPr>
              <a:t>For the purpose of what we are about to do, you are going </a:t>
            </a:r>
            <a:r>
              <a:rPr lang="en-US" b="1" i="1" kern="1200" dirty="0">
                <a:solidFill>
                  <a:schemeClr val="tx1"/>
                </a:solidFill>
                <a:effectLst/>
                <a:latin typeface="+mn-lt"/>
                <a:ea typeface="+mn-ea"/>
                <a:cs typeface="+mn-cs"/>
              </a:rPr>
              <a:t>be this person</a:t>
            </a:r>
            <a:r>
              <a:rPr lang="en-US" i="1" kern="1200" dirty="0">
                <a:solidFill>
                  <a:schemeClr val="tx1"/>
                </a:solidFill>
                <a:effectLst/>
                <a:latin typeface="+mn-lt"/>
                <a:ea typeface="+mn-ea"/>
                <a:cs typeface="+mn-cs"/>
              </a:rPr>
              <a:t> and feel and think what they would feel. </a:t>
            </a:r>
            <a:br>
              <a:rPr lang="en-US" i="1" kern="1200" dirty="0">
                <a:solidFill>
                  <a:schemeClr val="tx1"/>
                </a:solidFill>
                <a:effectLst/>
                <a:latin typeface="+mn-lt"/>
                <a:ea typeface="+mn-ea"/>
                <a:cs typeface="+mn-cs"/>
              </a:rPr>
            </a:br>
            <a:endParaRPr lang="en-US"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one or two students to tell us</a:t>
            </a:r>
            <a:r>
              <a:rPr lang="en-US" sz="1200" b="1" kern="1200" dirty="0">
                <a:solidFill>
                  <a:schemeClr val="tx1"/>
                </a:solidFill>
                <a:effectLst/>
                <a:latin typeface="+mn-lt"/>
                <a:ea typeface="+mn-ea"/>
                <a:cs typeface="+mn-cs"/>
              </a:rPr>
              <a:t> who they “are.”</a:t>
            </a:r>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6</a:t>
            </a:fld>
            <a:endParaRPr lang="en-US"/>
          </a:p>
        </p:txBody>
      </p:sp>
    </p:spTree>
    <p:extLst>
      <p:ext uri="{BB962C8B-B14F-4D97-AF65-F5344CB8AC3E}">
        <p14:creationId xmlns:p14="http://schemas.microsoft.com/office/powerpoint/2010/main" val="39979704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Acknowledge that voting can be confusing, even intimidating, for first time voters.  Take a few minutes to talk about what to expect.  </a:t>
            </a:r>
            <a:r>
              <a:rPr lang="en-US" i="1" dirty="0"/>
              <a:t>“Let’s answer the basic questions: Who?  What? When? Where? and How?</a:t>
            </a:r>
          </a:p>
          <a:p>
            <a:pPr marL="171450" indent="-171450">
              <a:buFont typeface="Arial" panose="020B0604020202020204" pitchFamily="34" charset="0"/>
              <a:buChar char="•"/>
            </a:pPr>
            <a:endParaRPr lang="en-US" i="1" dirty="0"/>
          </a:p>
          <a:p>
            <a:endParaRPr lang="en-US" sz="1100" dirty="0"/>
          </a:p>
          <a:p>
            <a:pPr algn="ctr"/>
            <a:r>
              <a:rPr lang="en-US" dirty="0"/>
              <a:t>WHO </a:t>
            </a:r>
            <a:br>
              <a:rPr lang="en-US" dirty="0"/>
            </a:br>
            <a:r>
              <a:rPr lang="en-US" dirty="0"/>
              <a:t>WHAT</a:t>
            </a:r>
            <a:endParaRPr lang="en-US" sz="1100" dirty="0"/>
          </a:p>
          <a:p>
            <a:pPr algn="ctr"/>
            <a:r>
              <a:rPr lang="en-US" dirty="0"/>
              <a:t>WHEN</a:t>
            </a:r>
            <a:endParaRPr lang="en-US" sz="1100" dirty="0"/>
          </a:p>
          <a:p>
            <a:pPr algn="ctr"/>
            <a:r>
              <a:rPr lang="en-US" dirty="0"/>
              <a:t>WHERE</a:t>
            </a:r>
            <a:endParaRPr lang="en-US" sz="1100" dirty="0"/>
          </a:p>
          <a:p>
            <a:pPr algn="ctr"/>
            <a:r>
              <a:rPr lang="en-US" dirty="0"/>
              <a:t>HOW</a:t>
            </a:r>
          </a:p>
          <a:p>
            <a:pPr algn="ctr"/>
            <a:endParaRPr lang="en-US" dirty="0"/>
          </a:p>
          <a:p>
            <a:pPr algn="ctr"/>
            <a:endParaRPr lang="en-US" dirty="0"/>
          </a:p>
          <a:p>
            <a:pPr algn="ctr"/>
            <a:endParaRPr lang="en-US" sz="1100" dirty="0"/>
          </a:p>
          <a:p>
            <a:pPr marL="171450" indent="-171450">
              <a:buFont typeface="Arial" panose="020B0604020202020204" pitchFamily="34" charset="0"/>
              <a:buChar char="•"/>
            </a:pPr>
            <a:r>
              <a:rPr lang="en-US" dirty="0"/>
              <a:t>If not using slides, write the questions on a flipchart.  Point to the appropriate question as you proceed through the discussion.</a:t>
            </a:r>
            <a:endParaRPr lang="en-US" sz="1100" dirty="0"/>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62</a:t>
            </a:fld>
            <a:endParaRPr lang="en-US"/>
          </a:p>
        </p:txBody>
      </p:sp>
      <p:sp>
        <p:nvSpPr>
          <p:cNvPr id="5" name="Rectangle 4">
            <a:extLst>
              <a:ext uri="{FF2B5EF4-FFF2-40B4-BE49-F238E27FC236}">
                <a16:creationId xmlns:a16="http://schemas.microsoft.com/office/drawing/2014/main" id="{8CC2829B-3142-BA41-B7DC-55D6E0231BF8}"/>
              </a:ext>
            </a:extLst>
          </p:cNvPr>
          <p:cNvSpPr/>
          <p:nvPr/>
        </p:nvSpPr>
        <p:spPr>
          <a:xfrm>
            <a:off x="3066758" y="5331656"/>
            <a:ext cx="956335" cy="12660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93765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“Who votes?”</a:t>
            </a:r>
            <a:r>
              <a:rPr lang="en-US" dirty="0"/>
              <a:t>  </a:t>
            </a:r>
            <a:r>
              <a:rPr lang="en-US" dirty="0">
                <a:solidFill>
                  <a:srgbClr val="FF0000"/>
                </a:solidFill>
              </a:rPr>
              <a:t>(Animated slide)</a:t>
            </a:r>
          </a:p>
          <a:p>
            <a:endParaRPr lang="en-US" i="1" dirty="0"/>
          </a:p>
          <a:p>
            <a:r>
              <a:rPr lang="en-US" i="1" dirty="0">
                <a:solidFill>
                  <a:srgbClr val="FF0000"/>
                </a:solidFill>
              </a:rPr>
              <a:t>Slide shows just “Registered voters”</a:t>
            </a:r>
          </a:p>
          <a:p>
            <a:r>
              <a:rPr lang="en-US" i="1" dirty="0"/>
              <a:t>We’ve just reviewed the requirement for registering. The answer is ‘Those who have registered.’ </a:t>
            </a:r>
          </a:p>
          <a:p>
            <a:endParaRPr lang="en-US" b="1" i="1" dirty="0"/>
          </a:p>
          <a:p>
            <a:r>
              <a:rPr lang="en-US" b="1" i="1" dirty="0">
                <a:solidFill>
                  <a:srgbClr val="FF0000"/>
                </a:solidFill>
              </a:rPr>
              <a:t>CLICK—Slide reveals voting options</a:t>
            </a:r>
          </a:p>
          <a:p>
            <a:r>
              <a:rPr lang="en-US" b="1" i="1" dirty="0"/>
              <a:t>But that’s not the complete answer. </a:t>
            </a:r>
            <a:r>
              <a:rPr lang="en-US" i="1" dirty="0"/>
              <a:t> Registered voters stay home in large numbers.  It’s not enough to register.  You need to show up at the polls!</a:t>
            </a:r>
            <a:endParaRPr lang="en-US" dirty="0"/>
          </a:p>
          <a:p>
            <a:endParaRPr lang="en-US" sz="1800" dirty="0"/>
          </a:p>
        </p:txBody>
      </p:sp>
      <p:sp>
        <p:nvSpPr>
          <p:cNvPr id="4" name="Slide Number Placeholder 3"/>
          <p:cNvSpPr>
            <a:spLocks noGrp="1"/>
          </p:cNvSpPr>
          <p:nvPr>
            <p:ph type="sldNum" sz="quarter" idx="10"/>
          </p:nvPr>
        </p:nvSpPr>
        <p:spPr/>
        <p:txBody>
          <a:bodyPr/>
          <a:lstStyle/>
          <a:p>
            <a:fld id="{E9CA90E8-F850-094F-9BD7-3ADD5DB8FAD7}" type="slidenum">
              <a:rPr lang="en-US" smtClean="0"/>
              <a:t>63</a:t>
            </a:fld>
            <a:endParaRPr lang="en-US"/>
          </a:p>
        </p:txBody>
      </p:sp>
    </p:spTree>
    <p:extLst>
      <p:ext uri="{BB962C8B-B14F-4D97-AF65-F5344CB8AC3E}">
        <p14:creationId xmlns:p14="http://schemas.microsoft.com/office/powerpoint/2010/main" val="30816031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FF0000"/>
                </a:solidFill>
              </a:rPr>
              <a:t>Animated slide. Each click reveals another level of office</a:t>
            </a:r>
          </a:p>
          <a:p>
            <a:endParaRPr lang="en-US" i="1" dirty="0">
              <a:solidFill>
                <a:srgbClr val="FF0000"/>
              </a:solidFill>
            </a:endParaRPr>
          </a:p>
          <a:p>
            <a:r>
              <a:rPr lang="en-US" i="1" dirty="0"/>
              <a:t>“What are we voting for?”</a:t>
            </a:r>
            <a:r>
              <a:rPr lang="en-US" dirty="0"/>
              <a:t>  Explain:</a:t>
            </a:r>
            <a:br>
              <a:rPr lang="en-US" dirty="0"/>
            </a:br>
            <a:endParaRPr lang="en-US" sz="1100" dirty="0"/>
          </a:p>
          <a:p>
            <a:pPr marL="628650" lvl="1" indent="-171450">
              <a:buFont typeface="Arial" panose="020B0604020202020204" pitchFamily="34" charset="0"/>
              <a:buChar char="•"/>
            </a:pPr>
            <a:r>
              <a:rPr lang="en-US" i="1" dirty="0"/>
              <a:t>“You are voting for </a:t>
            </a:r>
            <a:r>
              <a:rPr lang="en-US" b="1" i="1" dirty="0"/>
              <a:t>candidates for public office</a:t>
            </a:r>
            <a:r>
              <a:rPr lang="en-US" i="1" dirty="0"/>
              <a:t>—at the national, state, county, and local levels.”</a:t>
            </a:r>
            <a:r>
              <a:rPr lang="en-US" dirty="0"/>
              <a:t> Ask students to name offices at each level—fill in with answers, as needed.</a:t>
            </a:r>
            <a:r>
              <a:rPr lang="en-US" i="1" dirty="0"/>
              <a:t>  “At the </a:t>
            </a:r>
            <a:r>
              <a:rPr lang="en-US" b="1" i="1" dirty="0"/>
              <a:t>national level</a:t>
            </a:r>
            <a:r>
              <a:rPr lang="en-US" i="1" dirty="0"/>
              <a:t>, you vote for President, Vice President, U.S. Senators, and members of the House of Representatives (Congressmen and Congresswomen). </a:t>
            </a:r>
            <a:r>
              <a:rPr lang="en-US" i="1" dirty="0">
                <a:solidFill>
                  <a:srgbClr val="FF0000"/>
                </a:solidFill>
              </a:rPr>
              <a:t>CLICK</a:t>
            </a:r>
            <a:r>
              <a:rPr lang="en-US" i="1" dirty="0"/>
              <a:t> At the </a:t>
            </a:r>
            <a:r>
              <a:rPr lang="en-US" b="1" i="1" dirty="0"/>
              <a:t>state level</a:t>
            </a:r>
            <a:r>
              <a:rPr lang="en-US" i="1" dirty="0"/>
              <a:t>, you vote for Governor, Lt. Governor, State Senators, and State </a:t>
            </a:r>
            <a:r>
              <a:rPr lang="en-US" i="1" dirty="0" err="1"/>
              <a:t>Assemblypeople</a:t>
            </a:r>
            <a:r>
              <a:rPr lang="en-US" i="1" dirty="0"/>
              <a:t>. </a:t>
            </a:r>
            <a:r>
              <a:rPr lang="en-US" b="1" i="1" dirty="0"/>
              <a:t> </a:t>
            </a:r>
            <a:r>
              <a:rPr lang="en-US" b="1" i="1" dirty="0">
                <a:solidFill>
                  <a:srgbClr val="FF0000"/>
                </a:solidFill>
              </a:rPr>
              <a:t>CLICK </a:t>
            </a:r>
            <a:r>
              <a:rPr lang="en-US" i="1" dirty="0"/>
              <a:t>At the </a:t>
            </a:r>
            <a:r>
              <a:rPr lang="en-US" b="1" i="1" dirty="0"/>
              <a:t>county level</a:t>
            </a:r>
            <a:r>
              <a:rPr lang="en-US" i="1" dirty="0"/>
              <a:t>, you vote for Freeholders, the Sheriff, and other county-level jobs.</a:t>
            </a:r>
            <a:r>
              <a:rPr lang="en-US" i="1" baseline="30000" dirty="0"/>
              <a:t> </a:t>
            </a:r>
            <a:r>
              <a:rPr lang="en-US" i="1" baseline="30000" dirty="0">
                <a:sym typeface="Symbol" pitchFamily="2" charset="2"/>
                <a:hlinkClick r:id="rId3"/>
              </a:rPr>
              <a:t></a:t>
            </a:r>
            <a:r>
              <a:rPr lang="en-US" i="1" dirty="0"/>
              <a:t> And </a:t>
            </a:r>
            <a:r>
              <a:rPr lang="en-US" i="1" dirty="0">
                <a:solidFill>
                  <a:srgbClr val="FF0000"/>
                </a:solidFill>
              </a:rPr>
              <a:t>CLICK </a:t>
            </a:r>
            <a:r>
              <a:rPr lang="en-US" i="1" dirty="0"/>
              <a:t>at the</a:t>
            </a:r>
            <a:r>
              <a:rPr lang="en-US" b="1" i="1" dirty="0"/>
              <a:t> local level</a:t>
            </a:r>
            <a:r>
              <a:rPr lang="en-US" i="1" dirty="0"/>
              <a:t>, you vote for the people who govern your town, oversee the schools, and direct the fire department.” </a:t>
            </a:r>
            <a:br>
              <a:rPr lang="en-US" i="1" dirty="0"/>
            </a:br>
            <a:endParaRPr lang="en-US" sz="1100" dirty="0"/>
          </a:p>
          <a:p>
            <a:pPr marL="628650" lvl="1" indent="-171450">
              <a:buFont typeface="Arial" panose="020B0604020202020204" pitchFamily="34" charset="0"/>
              <a:buChar char="•"/>
            </a:pPr>
            <a:r>
              <a:rPr lang="en-US" i="1" dirty="0"/>
              <a:t>“You sometimes are asked to vote on </a:t>
            </a:r>
            <a:r>
              <a:rPr lang="en-US" b="1" i="1" dirty="0"/>
              <a:t>public questions</a:t>
            </a:r>
            <a:r>
              <a:rPr lang="en-US" i="1" dirty="0"/>
              <a:t>, also called ballot issues.  For example, a ballot issue might be ‘Do you support adding to the tax rate to raise the money to preserve open space?’”</a:t>
            </a:r>
          </a:p>
          <a:p>
            <a:pPr marL="628650" lvl="1" indent="-171450">
              <a:buFont typeface="Arial" panose="020B0604020202020204" pitchFamily="34" charset="0"/>
              <a:buChar char="•"/>
            </a:pPr>
            <a:endParaRPr lang="en-US" sz="1100" i="1" dirty="0"/>
          </a:p>
          <a:p>
            <a:pPr marL="628650" lvl="1" indent="-171450">
              <a:buFont typeface="Arial" panose="020B0604020202020204" pitchFamily="34" charset="0"/>
              <a:buChar char="•"/>
            </a:pPr>
            <a:endParaRPr lang="en-US" sz="1100" i="1" dirty="0"/>
          </a:p>
          <a:p>
            <a:pPr marL="628650" lvl="1" indent="-171450">
              <a:buFont typeface="Arial" panose="020B0604020202020204" pitchFamily="34" charset="0"/>
              <a:buChar char="•"/>
            </a:pPr>
            <a:endParaRPr lang="en-US" sz="1100" dirty="0"/>
          </a:p>
          <a:p>
            <a:r>
              <a:rPr lang="en-US" sz="1800" baseline="30000" dirty="0">
                <a:sym typeface="Symbol" pitchFamily="2" charset="2"/>
                <a:hlinkClick r:id="rId4"/>
              </a:rPr>
              <a:t></a:t>
            </a:r>
            <a:r>
              <a:rPr lang="en-US" sz="1800" dirty="0"/>
              <a:t> </a:t>
            </a:r>
            <a:r>
              <a:rPr lang="en-US" i="1" dirty="0"/>
              <a:t>County offices include Freeholder, Sheriff, Clerk, and Surrogate.</a:t>
            </a:r>
            <a:r>
              <a:rPr lang="en-US" sz="1800" dirty="0"/>
              <a:t> </a:t>
            </a:r>
          </a:p>
          <a:p>
            <a:r>
              <a:rPr lang="en-US" dirty="0"/>
              <a:t> </a:t>
            </a:r>
          </a:p>
          <a:p>
            <a:endParaRPr lang="en-US" sz="1800" dirty="0"/>
          </a:p>
        </p:txBody>
      </p:sp>
      <p:sp>
        <p:nvSpPr>
          <p:cNvPr id="4" name="Slide Number Placeholder 3"/>
          <p:cNvSpPr>
            <a:spLocks noGrp="1"/>
          </p:cNvSpPr>
          <p:nvPr>
            <p:ph type="sldNum" sz="quarter" idx="10"/>
          </p:nvPr>
        </p:nvSpPr>
        <p:spPr/>
        <p:txBody>
          <a:bodyPr/>
          <a:lstStyle/>
          <a:p>
            <a:fld id="{E9CA90E8-F850-094F-9BD7-3ADD5DB8FAD7}" type="slidenum">
              <a:rPr lang="en-US" smtClean="0"/>
              <a:t>64</a:t>
            </a:fld>
            <a:endParaRPr lang="en-US"/>
          </a:p>
        </p:txBody>
      </p:sp>
      <p:cxnSp>
        <p:nvCxnSpPr>
          <p:cNvPr id="6" name="Straight Connector 5">
            <a:extLst>
              <a:ext uri="{FF2B5EF4-FFF2-40B4-BE49-F238E27FC236}">
                <a16:creationId xmlns:a16="http://schemas.microsoft.com/office/drawing/2014/main" id="{085BFA61-DB77-C24E-BCBC-E3084543D7A4}"/>
              </a:ext>
            </a:extLst>
          </p:cNvPr>
          <p:cNvCxnSpPr/>
          <p:nvPr/>
        </p:nvCxnSpPr>
        <p:spPr>
          <a:xfrm>
            <a:off x="735013" y="7990448"/>
            <a:ext cx="198005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7145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4"/>
            <a:ext cx="5681980" cy="4513254"/>
          </a:xfrm>
        </p:spPr>
        <p:txBody>
          <a:bodyPr/>
          <a:lstStyle/>
          <a:p>
            <a:r>
              <a:rPr lang="en-US" i="1" dirty="0">
                <a:solidFill>
                  <a:srgbClr val="FF0000"/>
                </a:solidFill>
              </a:rPr>
              <a:t>Animated slide. Each click reveals another type of election</a:t>
            </a:r>
          </a:p>
          <a:p>
            <a:endParaRPr lang="en-US" i="1" dirty="0"/>
          </a:p>
          <a:p>
            <a:r>
              <a:rPr lang="en-US" i="1" dirty="0"/>
              <a:t>“When do we vote?”</a:t>
            </a:r>
            <a:r>
              <a:rPr lang="en-US" dirty="0"/>
              <a:t>  Explain:</a:t>
            </a:r>
          </a:p>
          <a:p>
            <a:endParaRPr lang="en-US" sz="1100" dirty="0"/>
          </a:p>
          <a:p>
            <a:pPr marL="628650" lvl="1" indent="-171450">
              <a:buFont typeface="Arial" panose="020B0604020202020204" pitchFamily="34" charset="0"/>
              <a:buChar char="•"/>
            </a:pPr>
            <a:r>
              <a:rPr lang="en-US" i="1" dirty="0"/>
              <a:t>“In general, we vote in </a:t>
            </a:r>
            <a:r>
              <a:rPr lang="en-US" b="1" i="1" dirty="0"/>
              <a:t>primaries, general elections</a:t>
            </a:r>
            <a:r>
              <a:rPr lang="en-US" i="1" dirty="0"/>
              <a:t>, and </a:t>
            </a:r>
            <a:r>
              <a:rPr lang="en-US" b="1" i="1" dirty="0"/>
              <a:t>special elections</a:t>
            </a:r>
            <a:r>
              <a:rPr lang="en-US" i="1" dirty="0"/>
              <a:t>.”</a:t>
            </a:r>
          </a:p>
          <a:p>
            <a:pPr marL="628650" lvl="1" indent="-171450">
              <a:buFont typeface="Arial" panose="020B0604020202020204" pitchFamily="34" charset="0"/>
              <a:buChar char="•"/>
            </a:pPr>
            <a:endParaRPr lang="en-US" sz="1100" dirty="0"/>
          </a:p>
          <a:p>
            <a:pPr marL="628650" lvl="1" indent="-171450">
              <a:buFont typeface="Arial" panose="020B0604020202020204" pitchFamily="34" charset="0"/>
              <a:buChar char="•"/>
            </a:pPr>
            <a:r>
              <a:rPr lang="en-US" b="1" i="1" dirty="0"/>
              <a:t>“Primaries</a:t>
            </a:r>
            <a:r>
              <a:rPr lang="en-US" i="1" dirty="0"/>
              <a:t> are elections where the major political parties—the Republicans and the Democrats—choose the candidates who will run in the general election.  New Jersey holds its </a:t>
            </a:r>
            <a:r>
              <a:rPr lang="en-US" b="1" i="1" dirty="0"/>
              <a:t>primaries in June</a:t>
            </a:r>
            <a:r>
              <a:rPr lang="en-US" i="1" dirty="0"/>
              <a:t>.  This year, June 4.  To vote in a primary, you have to “declare” whether you are a Democrat or Republican.  You can do this when you register—or, if you have never declared officially, you can go to the polls on primary day and declare your party to the poll worker.  If you are a Democrat, you will vote in the Democratic primary.  If you are a Republican, you’ll vote in the Republican primary.”</a:t>
            </a:r>
            <a:br>
              <a:rPr lang="en-US" i="1" dirty="0"/>
            </a:br>
            <a:endParaRPr lang="en-US" sz="1100" dirty="0"/>
          </a:p>
          <a:p>
            <a:pPr marL="628650" lvl="1" indent="-171450">
              <a:buFont typeface="Arial" panose="020B0604020202020204" pitchFamily="34" charset="0"/>
              <a:buChar char="•"/>
            </a:pPr>
            <a:r>
              <a:rPr lang="en-US" b="1" i="1" dirty="0">
                <a:solidFill>
                  <a:srgbClr val="FF0000"/>
                </a:solidFill>
              </a:rPr>
              <a:t>CLICK </a:t>
            </a:r>
            <a:r>
              <a:rPr lang="en-US" b="1" i="1" dirty="0"/>
              <a:t>“General elections are held in November</a:t>
            </a:r>
            <a:r>
              <a:rPr lang="en-US" i="1" dirty="0"/>
              <a:t> to elect national, state, county, and usually local candidates. You can vote for any candidate—independent of your party affiliation.”</a:t>
            </a:r>
          </a:p>
          <a:p>
            <a:pPr marL="628650" lvl="1" indent="-171450">
              <a:buFont typeface="Arial" panose="020B0604020202020204" pitchFamily="34" charset="0"/>
              <a:buChar char="•"/>
            </a:pPr>
            <a:endParaRPr lang="en-US" sz="1100" i="1" dirty="0"/>
          </a:p>
          <a:p>
            <a:pPr marL="628650" lvl="1" indent="-171450">
              <a:buFont typeface="Arial" panose="020B0604020202020204" pitchFamily="34" charset="0"/>
              <a:buChar char="•"/>
            </a:pPr>
            <a:r>
              <a:rPr lang="en-US" sz="1100" b="1" i="1" dirty="0">
                <a:solidFill>
                  <a:srgbClr val="FF0000"/>
                </a:solidFill>
              </a:rPr>
              <a:t>CLICK </a:t>
            </a:r>
            <a:r>
              <a:rPr lang="en-US" sz="1100" b="1" i="1" dirty="0"/>
              <a:t>“Special elections are held different times in the year. </a:t>
            </a:r>
            <a:r>
              <a:rPr lang="en-US" sz="1100" dirty="0"/>
              <a:t>They might include school board elections, non-partisan town elections, elections to fill unexpired terms, and more.”</a:t>
            </a:r>
            <a:endParaRPr lang="en-US" sz="1100" i="1" dirty="0"/>
          </a:p>
          <a:p>
            <a:pPr marL="628650" lvl="1" indent="-171450">
              <a:buFont typeface="Arial" panose="020B0604020202020204" pitchFamily="34" charset="0"/>
              <a:buChar char="•"/>
            </a:pPr>
            <a:endParaRPr lang="en-US" sz="1050" i="1" dirty="0"/>
          </a:p>
          <a:p>
            <a:pPr marL="628650" lvl="1" indent="-171450">
              <a:buFont typeface="Arial" panose="020B0604020202020204" pitchFamily="34" charset="0"/>
              <a:buChar char="•"/>
            </a:pPr>
            <a:endParaRPr lang="en-US" sz="1100" i="1" dirty="0"/>
          </a:p>
          <a:p>
            <a:pPr marL="628650" lvl="1" indent="-171450">
              <a:buFont typeface="Arial" panose="020B0604020202020204" pitchFamily="34" charset="0"/>
              <a:buChar char="•"/>
            </a:pPr>
            <a:endParaRPr lang="en-US" sz="1100" dirty="0"/>
          </a:p>
          <a:p>
            <a:endParaRPr lang="en-US" sz="1800" dirty="0"/>
          </a:p>
        </p:txBody>
      </p:sp>
      <p:sp>
        <p:nvSpPr>
          <p:cNvPr id="4" name="Slide Number Placeholder 3"/>
          <p:cNvSpPr>
            <a:spLocks noGrp="1"/>
          </p:cNvSpPr>
          <p:nvPr>
            <p:ph type="sldNum" sz="quarter" idx="10"/>
          </p:nvPr>
        </p:nvSpPr>
        <p:spPr/>
        <p:txBody>
          <a:bodyPr/>
          <a:lstStyle/>
          <a:p>
            <a:fld id="{E9CA90E8-F850-094F-9BD7-3ADD5DB8FAD7}" type="slidenum">
              <a:rPr lang="en-US" smtClean="0"/>
              <a:t>65</a:t>
            </a:fld>
            <a:endParaRPr lang="en-US"/>
          </a:p>
        </p:txBody>
      </p:sp>
    </p:spTree>
    <p:extLst>
      <p:ext uri="{BB962C8B-B14F-4D97-AF65-F5344CB8AC3E}">
        <p14:creationId xmlns:p14="http://schemas.microsoft.com/office/powerpoint/2010/main" val="51258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“Where do we vote?”</a:t>
            </a:r>
            <a:r>
              <a:rPr lang="en-US" dirty="0"/>
              <a:t>  Explain:</a:t>
            </a:r>
          </a:p>
          <a:p>
            <a:endParaRPr lang="en-US" sz="1100" dirty="0"/>
          </a:p>
          <a:p>
            <a:pPr lvl="1"/>
            <a:r>
              <a:rPr lang="en-US" i="1" dirty="0"/>
              <a:t>“On election day, there are </a:t>
            </a:r>
            <a:r>
              <a:rPr lang="en-US" b="1" i="1" dirty="0"/>
              <a:t>polling places</a:t>
            </a:r>
            <a:r>
              <a:rPr lang="en-US" i="1" dirty="0"/>
              <a:t> set up in your town where you will go to vote. If you are registered and you will be 18 by election day, you will receive a </a:t>
            </a:r>
            <a:r>
              <a:rPr lang="en-US" b="1" i="1" dirty="0"/>
              <a:t>sample ballot</a:t>
            </a:r>
            <a:r>
              <a:rPr lang="en-US" i="1" dirty="0"/>
              <a:t> in the mail telling you where to go to vote—your polling place. “</a:t>
            </a:r>
            <a:endParaRPr lang="en-US" sz="1100" dirty="0"/>
          </a:p>
          <a:p>
            <a:endParaRPr lang="en-US" sz="1800" dirty="0"/>
          </a:p>
        </p:txBody>
      </p:sp>
      <p:sp>
        <p:nvSpPr>
          <p:cNvPr id="4" name="Slide Number Placeholder 3"/>
          <p:cNvSpPr>
            <a:spLocks noGrp="1"/>
          </p:cNvSpPr>
          <p:nvPr>
            <p:ph type="sldNum" sz="quarter" idx="10"/>
          </p:nvPr>
        </p:nvSpPr>
        <p:spPr/>
        <p:txBody>
          <a:bodyPr/>
          <a:lstStyle/>
          <a:p>
            <a:fld id="{E9CA90E8-F850-094F-9BD7-3ADD5DB8FAD7}" type="slidenum">
              <a:rPr lang="en-US" smtClean="0"/>
              <a:t>66</a:t>
            </a:fld>
            <a:endParaRPr lang="en-US"/>
          </a:p>
        </p:txBody>
      </p:sp>
    </p:spTree>
    <p:extLst>
      <p:ext uri="{BB962C8B-B14F-4D97-AF65-F5344CB8AC3E}">
        <p14:creationId xmlns:p14="http://schemas.microsoft.com/office/powerpoint/2010/main" val="5539019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FF0000"/>
                </a:solidFill>
              </a:rPr>
              <a:t>Animated slide. Second click reveals “Vote by Mail.”</a:t>
            </a:r>
          </a:p>
          <a:p>
            <a:endParaRPr lang="en-US" i="1" dirty="0"/>
          </a:p>
          <a:p>
            <a:r>
              <a:rPr lang="en-US" i="1" dirty="0"/>
              <a:t>“How can I vote?”</a:t>
            </a:r>
            <a:r>
              <a:rPr lang="en-US" dirty="0"/>
              <a:t>  Explain:</a:t>
            </a:r>
            <a:br>
              <a:rPr lang="en-US" dirty="0"/>
            </a:br>
            <a:endParaRPr lang="en-US" sz="1100" dirty="0"/>
          </a:p>
          <a:p>
            <a:pPr marL="628650" lvl="1" indent="-171450">
              <a:buFont typeface="Arial" panose="020B0604020202020204" pitchFamily="34" charset="0"/>
              <a:buChar char="•"/>
            </a:pPr>
            <a:r>
              <a:rPr lang="en-US" i="1" dirty="0"/>
              <a:t>“In New Jersey, you have a choice.  You can vote </a:t>
            </a:r>
            <a:r>
              <a:rPr lang="en-US" b="1" i="1" dirty="0"/>
              <a:t>in person </a:t>
            </a:r>
            <a:r>
              <a:rPr lang="en-US" i="1" dirty="0"/>
              <a:t>at your polling place. “</a:t>
            </a:r>
            <a:br>
              <a:rPr lang="en-US" i="1" dirty="0"/>
            </a:br>
            <a:endParaRPr lang="en-US" i="1" dirty="0"/>
          </a:p>
          <a:p>
            <a:pPr marL="628650" lvl="1" indent="-171450">
              <a:buFont typeface="Arial" panose="020B0604020202020204" pitchFamily="34" charset="0"/>
              <a:buChar char="•"/>
            </a:pPr>
            <a:r>
              <a:rPr lang="en-US" i="1" dirty="0">
                <a:solidFill>
                  <a:srgbClr val="FF0000"/>
                </a:solidFill>
              </a:rPr>
              <a:t>CLICK  “</a:t>
            </a:r>
            <a:r>
              <a:rPr lang="en-US" i="1" dirty="0"/>
              <a:t>Or, you can </a:t>
            </a:r>
            <a:r>
              <a:rPr lang="en-US" b="1" i="1" dirty="0"/>
              <a:t>vote by mail.  </a:t>
            </a:r>
            <a:r>
              <a:rPr lang="en-US" i="1" dirty="0"/>
              <a:t> Anyone who is registered can choose to vote by mail—you do not need to give a reason. To vote by mail, you send an application for a vote-by-mail ballot to the county.  You will receive your paper ballot which you deliver or mail back to the county before the polls close on election day.  If you vote by mail, you cannot vote in person for that election.”</a:t>
            </a:r>
            <a:endParaRPr lang="en-US" sz="1100" dirty="0"/>
          </a:p>
          <a:p>
            <a:endParaRPr lang="en-US" sz="1800" dirty="0"/>
          </a:p>
        </p:txBody>
      </p:sp>
      <p:sp>
        <p:nvSpPr>
          <p:cNvPr id="4" name="Slide Number Placeholder 3"/>
          <p:cNvSpPr>
            <a:spLocks noGrp="1"/>
          </p:cNvSpPr>
          <p:nvPr>
            <p:ph type="sldNum" sz="quarter" idx="10"/>
          </p:nvPr>
        </p:nvSpPr>
        <p:spPr/>
        <p:txBody>
          <a:bodyPr/>
          <a:lstStyle/>
          <a:p>
            <a:fld id="{E9CA90E8-F850-094F-9BD7-3ADD5DB8FAD7}" type="slidenum">
              <a:rPr lang="en-US" smtClean="0"/>
              <a:t>67</a:t>
            </a:fld>
            <a:endParaRPr lang="en-US"/>
          </a:p>
        </p:txBody>
      </p:sp>
    </p:spTree>
    <p:extLst>
      <p:ext uri="{BB962C8B-B14F-4D97-AF65-F5344CB8AC3E}">
        <p14:creationId xmlns:p14="http://schemas.microsoft.com/office/powerpoint/2010/main" val="24587518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Assure the students that they don’t have to remember all this.  The </a:t>
            </a:r>
            <a:r>
              <a:rPr lang="en-US" b="1" dirty="0"/>
              <a:t>SAMPLE BALLOT</a:t>
            </a:r>
            <a:r>
              <a:rPr lang="en-US" dirty="0"/>
              <a:t> that is mailed to them one week before the election will have the WHAT, WHEN, WHERE listed for them.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sample ballot is </a:t>
            </a:r>
            <a:r>
              <a:rPr lang="en-US" b="1" dirty="0"/>
              <a:t>proof that you are registered. </a:t>
            </a:r>
            <a:br>
              <a:rPr lang="en-US" b="1" dirty="0"/>
            </a:br>
            <a:endParaRPr lang="en-US" sz="1100" b="1" dirty="0"/>
          </a:p>
          <a:p>
            <a:endParaRPr lang="en-US" sz="1800" dirty="0"/>
          </a:p>
        </p:txBody>
      </p:sp>
      <p:sp>
        <p:nvSpPr>
          <p:cNvPr id="4" name="Slide Number Placeholder 3"/>
          <p:cNvSpPr>
            <a:spLocks noGrp="1"/>
          </p:cNvSpPr>
          <p:nvPr>
            <p:ph type="sldNum" sz="quarter" idx="10"/>
          </p:nvPr>
        </p:nvSpPr>
        <p:spPr/>
        <p:txBody>
          <a:bodyPr/>
          <a:lstStyle/>
          <a:p>
            <a:fld id="{E9CA90E8-F850-094F-9BD7-3ADD5DB8FAD7}" type="slidenum">
              <a:rPr lang="en-US" smtClean="0"/>
              <a:t>68</a:t>
            </a:fld>
            <a:endParaRPr lang="en-US"/>
          </a:p>
        </p:txBody>
      </p:sp>
    </p:spTree>
    <p:extLst>
      <p:ext uri="{BB962C8B-B14F-4D97-AF65-F5344CB8AC3E}">
        <p14:creationId xmlns:p14="http://schemas.microsoft.com/office/powerpoint/2010/main" val="33822744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0488" y="330200"/>
            <a:ext cx="4381500" cy="2465388"/>
          </a:xfrm>
        </p:spPr>
      </p:sp>
      <p:sp>
        <p:nvSpPr>
          <p:cNvPr id="3" name="Notes Placeholder 2"/>
          <p:cNvSpPr>
            <a:spLocks noGrp="1"/>
          </p:cNvSpPr>
          <p:nvPr>
            <p:ph type="body" idx="1"/>
          </p:nvPr>
        </p:nvSpPr>
        <p:spPr>
          <a:xfrm>
            <a:off x="710247" y="3280246"/>
            <a:ext cx="5681980" cy="3696713"/>
          </a:xfrm>
        </p:spPr>
        <p:txBody>
          <a:bodyPr/>
          <a:lstStyle/>
          <a:p>
            <a:r>
              <a:rPr lang="en-US" i="1" dirty="0">
                <a:solidFill>
                  <a:srgbClr val="FF0000"/>
                </a:solidFill>
              </a:rPr>
              <a:t>Animated slide. Each click reveals another requirement of the voting system</a:t>
            </a:r>
          </a:p>
          <a:p>
            <a:endParaRPr lang="en-US" dirty="0"/>
          </a:p>
          <a:p>
            <a:pPr marL="171450" indent="-171450">
              <a:buFont typeface="Arial" panose="020B0604020202020204" pitchFamily="34" charset="0"/>
              <a:buChar char="•"/>
            </a:pPr>
            <a:r>
              <a:rPr lang="en-US" i="1" dirty="0"/>
              <a:t>We’ve covered the big picture of voting.  Now let’s talk about </a:t>
            </a:r>
            <a:r>
              <a:rPr lang="en-US" b="1" i="1" dirty="0"/>
              <a:t>what it’s actually like to go to the polls and cast your vote</a:t>
            </a:r>
            <a:r>
              <a:rPr lang="en-US" i="1" dirty="0"/>
              <a:t>.”</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Ask if anyone has gone to the polls with a parent</a:t>
            </a:r>
            <a:r>
              <a:rPr lang="en-US" dirty="0"/>
              <a:t>—if anyone has been inside a voting booth.  If yes, give them a chance to describe the experience.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Engage students in a discussion of what a voting system—to be fair and accurate— has to be able to do.  </a:t>
            </a:r>
            <a:r>
              <a:rPr lang="en-US" b="1" i="1" dirty="0"/>
              <a:t>“If you were in charge of setting up voting, what would you worry about?</a:t>
            </a:r>
            <a:r>
              <a:rPr lang="en-US" b="1" dirty="0"/>
              <a:t>”</a:t>
            </a:r>
            <a:r>
              <a:rPr lang="en-US" dirty="0"/>
              <a:t> </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dirty="0"/>
              <a:t>Reveal the ANSWERS</a:t>
            </a:r>
            <a:r>
              <a:rPr lang="en-US" dirty="0"/>
              <a:t> </a:t>
            </a:r>
            <a:r>
              <a:rPr lang="en-US" i="1" dirty="0"/>
              <a:t>: The voting system has to have a way to GUARANTEE that every voter:</a:t>
            </a:r>
            <a:endParaRPr lang="en-US" sz="1100" dirty="0"/>
          </a:p>
          <a:p>
            <a:pPr lvl="2"/>
            <a:r>
              <a:rPr lang="en-US" i="1" dirty="0"/>
              <a:t>1. Is </a:t>
            </a:r>
            <a:r>
              <a:rPr lang="en-US" b="1" i="1" dirty="0"/>
              <a:t>eligible</a:t>
            </a:r>
            <a:r>
              <a:rPr lang="en-US" i="1" dirty="0"/>
              <a:t> to vote</a:t>
            </a:r>
            <a:br>
              <a:rPr lang="en-US" i="1" dirty="0"/>
            </a:br>
            <a:endParaRPr lang="en-US" sz="1100" dirty="0"/>
          </a:p>
          <a:p>
            <a:pPr lvl="2"/>
            <a:r>
              <a:rPr lang="en-US" i="1" dirty="0"/>
              <a:t>2. Is </a:t>
            </a:r>
            <a:r>
              <a:rPr lang="en-US" b="1" i="1" dirty="0"/>
              <a:t>who they say they are</a:t>
            </a:r>
            <a:br>
              <a:rPr lang="en-US" b="1" i="1" dirty="0"/>
            </a:br>
            <a:endParaRPr lang="en-US" sz="1100" b="1" dirty="0"/>
          </a:p>
          <a:p>
            <a:pPr lvl="2"/>
            <a:r>
              <a:rPr lang="en-US" i="1" dirty="0"/>
              <a:t>3. Gets just </a:t>
            </a:r>
            <a:r>
              <a:rPr lang="en-US" b="1" i="1" dirty="0"/>
              <a:t>one vote</a:t>
            </a:r>
            <a:br>
              <a:rPr lang="en-US" b="1" i="1" dirty="0"/>
            </a:br>
            <a:endParaRPr lang="en-US" sz="1100" b="1" dirty="0"/>
          </a:p>
          <a:p>
            <a:pPr lvl="2"/>
            <a:r>
              <a:rPr lang="en-US" i="1" dirty="0"/>
              <a:t>4. Can vote in </a:t>
            </a:r>
            <a:r>
              <a:rPr lang="en-US" b="1" i="1" dirty="0"/>
              <a:t>secret</a:t>
            </a:r>
            <a:br>
              <a:rPr lang="en-US" b="1" i="1" dirty="0"/>
            </a:br>
            <a:endParaRPr lang="en-US" sz="1100" b="1" dirty="0"/>
          </a:p>
          <a:p>
            <a:pPr lvl="2"/>
            <a:r>
              <a:rPr lang="en-US" i="1" dirty="0"/>
              <a:t>5. Has their </a:t>
            </a:r>
            <a:r>
              <a:rPr lang="en-US" b="1" i="1" dirty="0"/>
              <a:t>vote counted</a:t>
            </a:r>
            <a:r>
              <a:rPr lang="en-US" i="1" dirty="0"/>
              <a:t>—accurately</a:t>
            </a:r>
            <a:endParaRPr lang="en-US" sz="1100" dirty="0"/>
          </a:p>
          <a:p>
            <a:r>
              <a:rPr lang="en-US" dirty="0"/>
              <a:t>.</a:t>
            </a:r>
            <a:br>
              <a:rPr lang="en-US" dirty="0"/>
            </a:br>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69</a:t>
            </a:fld>
            <a:endParaRPr lang="en-US"/>
          </a:p>
        </p:txBody>
      </p:sp>
    </p:spTree>
    <p:extLst>
      <p:ext uri="{BB962C8B-B14F-4D97-AF65-F5344CB8AC3E}">
        <p14:creationId xmlns:p14="http://schemas.microsoft.com/office/powerpoint/2010/main" val="23679678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400050"/>
            <a:ext cx="4692650" cy="2640013"/>
          </a:xfrm>
        </p:spPr>
      </p:sp>
      <p:sp>
        <p:nvSpPr>
          <p:cNvPr id="3" name="Notes Placeholder 2"/>
          <p:cNvSpPr>
            <a:spLocks noGrp="1"/>
          </p:cNvSpPr>
          <p:nvPr>
            <p:ph type="body" idx="1"/>
          </p:nvPr>
        </p:nvSpPr>
        <p:spPr>
          <a:xfrm>
            <a:off x="710247" y="3181773"/>
            <a:ext cx="5681980" cy="3696713"/>
          </a:xfrm>
        </p:spPr>
        <p:txBody>
          <a:bodyPr/>
          <a:lstStyle/>
          <a:p>
            <a:pPr lvl="0"/>
            <a:r>
              <a:rPr lang="en-US" b="1" u="sng" dirty="0"/>
              <a:t>Eligibility:  </a:t>
            </a:r>
            <a:r>
              <a:rPr lang="en-US" dirty="0"/>
              <a:t>Do you meet the </a:t>
            </a:r>
            <a:r>
              <a:rPr lang="en-US" dirty="0" err="1"/>
              <a:t>requirments</a:t>
            </a:r>
            <a:r>
              <a:rPr lang="en-US" dirty="0"/>
              <a:t>?</a:t>
            </a:r>
            <a:endParaRPr lang="en-US" sz="1100" dirty="0"/>
          </a:p>
          <a:p>
            <a:pPr marL="628650" lvl="1" indent="-171450">
              <a:buFont typeface="Arial" panose="020B0604020202020204" pitchFamily="34" charset="0"/>
              <a:buChar char="•"/>
            </a:pPr>
            <a:r>
              <a:rPr lang="en-US" i="1" dirty="0"/>
              <a:t>When you arrive at the polls, you will see tables set up with big books, called </a:t>
            </a:r>
            <a:r>
              <a:rPr lang="en-US" b="1" i="1" dirty="0"/>
              <a:t>POLL BOOKS</a:t>
            </a:r>
            <a:r>
              <a:rPr lang="en-US" i="1" dirty="0"/>
              <a:t>, on them.  Election poll workers will be sitting at the tables.  The tables may be labeled by voting district—the number of your voting district will be on your SAMPLE BALLOT </a:t>
            </a:r>
          </a:p>
          <a:p>
            <a:pPr marL="628650" lvl="1" indent="-171450">
              <a:buFont typeface="Arial" panose="020B0604020202020204" pitchFamily="34" charset="0"/>
              <a:buChar char="•"/>
            </a:pPr>
            <a:endParaRPr lang="en-US" i="1" dirty="0"/>
          </a:p>
          <a:p>
            <a:pPr marL="628650" lvl="1" indent="-171450">
              <a:buFont typeface="Arial" panose="020B0604020202020204" pitchFamily="34" charset="0"/>
              <a:buChar char="•"/>
            </a:pPr>
            <a:r>
              <a:rPr lang="en-US" i="1" dirty="0"/>
              <a:t>“The </a:t>
            </a:r>
            <a:r>
              <a:rPr lang="en-US" b="1" i="1" dirty="0"/>
              <a:t>POLL BOOKS list all the registered voters </a:t>
            </a:r>
            <a:r>
              <a:rPr lang="en-US" i="1" dirty="0"/>
              <a:t>in a particular voting district.  It is how the workers know you are eligible to vote. If you believe that you are registered, but your name is not in the book, ask for a </a:t>
            </a:r>
            <a:r>
              <a:rPr lang="en-US" b="1" i="1" dirty="0"/>
              <a:t>PROVISIONAL BALLOT.  </a:t>
            </a:r>
            <a:r>
              <a:rPr lang="en-US" i="1" dirty="0"/>
              <a:t>The provisional ballot allows you to vote on paper on a special form that will be sealed and taken to the county for verification of your eligibility.</a:t>
            </a:r>
            <a:br>
              <a:rPr lang="en-US" i="1" dirty="0"/>
            </a:br>
            <a:endParaRPr lang="en-US" sz="1100" dirty="0"/>
          </a:p>
          <a:p>
            <a:pPr lvl="0"/>
            <a:r>
              <a:rPr lang="en-US" b="1" u="sng" dirty="0"/>
              <a:t>ID validation: </a:t>
            </a:r>
            <a:r>
              <a:rPr lang="en-US" dirty="0"/>
              <a:t>Are you who you say you are?</a:t>
            </a:r>
            <a:endParaRPr lang="en-US" sz="1100" dirty="0"/>
          </a:p>
          <a:p>
            <a:pPr marL="628650" lvl="1" indent="-171450">
              <a:buFont typeface="Arial" panose="020B0604020202020204" pitchFamily="34" charset="0"/>
              <a:buChar char="•"/>
            </a:pPr>
            <a:r>
              <a:rPr lang="en-US" i="1" dirty="0"/>
              <a:t>The poll worker will ask you to </a:t>
            </a:r>
            <a:r>
              <a:rPr lang="en-US" b="1" i="1" dirty="0"/>
              <a:t>sign your name in the Poll Book </a:t>
            </a:r>
            <a:r>
              <a:rPr lang="en-US" i="1" dirty="0"/>
              <a:t>and will compare your signature to the one in the book.  This step confirms you are who you say you are.”</a:t>
            </a:r>
            <a:br>
              <a:rPr lang="en-US" i="1" dirty="0"/>
            </a:br>
            <a:endParaRPr lang="en-US" sz="1100" dirty="0"/>
          </a:p>
          <a:p>
            <a:pPr marL="628650" lvl="1" indent="-171450">
              <a:buFont typeface="Arial" panose="020B0604020202020204" pitchFamily="34" charset="0"/>
              <a:buChar char="•"/>
            </a:pPr>
            <a:r>
              <a:rPr lang="en-US" i="1" dirty="0"/>
              <a:t>New Jersey </a:t>
            </a:r>
            <a:r>
              <a:rPr lang="en-US" b="1" i="1" dirty="0"/>
              <a:t>does not require voters to show identification </a:t>
            </a:r>
            <a:r>
              <a:rPr lang="en-US" i="1" dirty="0"/>
              <a:t>at the polls—unless when you registered you did not give either a driver’s license number or the last four digits of your Social Security number.  In this case, you’ll be asked to show identification at the polls</a:t>
            </a:r>
            <a:br>
              <a:rPr lang="en-US" i="1" dirty="0"/>
            </a:br>
            <a:endParaRPr lang="en-US" sz="1100" dirty="0"/>
          </a:p>
          <a:p>
            <a:pPr lvl="0"/>
            <a:r>
              <a:rPr lang="en-US" b="1" u="sng" dirty="0"/>
              <a:t>One vote: </a:t>
            </a:r>
            <a:r>
              <a:rPr lang="en-US" dirty="0"/>
              <a:t>Have you already voted?</a:t>
            </a:r>
            <a:endParaRPr lang="en-US" sz="1100" dirty="0"/>
          </a:p>
          <a:p>
            <a:pPr marL="628650" lvl="1" indent="-171450">
              <a:buFont typeface="Arial" panose="020B0604020202020204" pitchFamily="34" charset="0"/>
              <a:buChar char="•"/>
            </a:pPr>
            <a:r>
              <a:rPr lang="en-US" i="1" dirty="0"/>
              <a:t>The poll book will show whether you have appeared at the polls to vote already in this election.  And it will show if you applied for a vote-by-mail ballot.</a:t>
            </a:r>
          </a:p>
          <a:p>
            <a:pPr marL="628650" lvl="1" indent="-171450">
              <a:buFont typeface="Arial" panose="020B0604020202020204" pitchFamily="34" charset="0"/>
              <a:buChar char="•"/>
            </a:pPr>
            <a:r>
              <a:rPr lang="en-US" i="1" dirty="0"/>
              <a:t>You will sign a numbered ticket that you will take to the voting booth.  The poll worker at the voting booth keeps the tickets  The tickets allow the workers to confirm that the number of ballots cast equals the number of eligible voters who came through the process.”</a:t>
            </a:r>
            <a:br>
              <a:rPr lang="en-US" i="1" dirty="0"/>
            </a:br>
            <a:r>
              <a:rPr lang="en-US" dirty="0"/>
              <a:t> </a:t>
            </a:r>
          </a:p>
          <a:p>
            <a:endParaRPr lang="en-US" sz="1800" dirty="0"/>
          </a:p>
        </p:txBody>
      </p:sp>
      <p:sp>
        <p:nvSpPr>
          <p:cNvPr id="4" name="Slide Number Placeholder 3"/>
          <p:cNvSpPr>
            <a:spLocks noGrp="1"/>
          </p:cNvSpPr>
          <p:nvPr>
            <p:ph type="sldNum" sz="quarter" idx="10"/>
          </p:nvPr>
        </p:nvSpPr>
        <p:spPr/>
        <p:txBody>
          <a:bodyPr/>
          <a:lstStyle/>
          <a:p>
            <a:fld id="{E9CA90E8-F850-094F-9BD7-3ADD5DB8FAD7}" type="slidenum">
              <a:rPr lang="en-US" smtClean="0"/>
              <a:t>70</a:t>
            </a:fld>
            <a:endParaRPr lang="en-US"/>
          </a:p>
        </p:txBody>
      </p:sp>
    </p:spTree>
    <p:extLst>
      <p:ext uri="{BB962C8B-B14F-4D97-AF65-F5344CB8AC3E}">
        <p14:creationId xmlns:p14="http://schemas.microsoft.com/office/powerpoint/2010/main" val="28085714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u="sng" dirty="0"/>
              <a:t>Privacy: </a:t>
            </a:r>
            <a:r>
              <a:rPr lang="en-US" dirty="0"/>
              <a:t>Was your vote a secret ballot?</a:t>
            </a:r>
          </a:p>
          <a:p>
            <a:pPr lvl="0"/>
            <a:endParaRPr lang="en-US" sz="1100" dirty="0"/>
          </a:p>
          <a:p>
            <a:pPr marL="628650" lvl="1" indent="-171450">
              <a:buFont typeface="Arial" panose="020B0604020202020204" pitchFamily="34" charset="0"/>
              <a:buChar char="•"/>
            </a:pPr>
            <a:r>
              <a:rPr lang="en-US" i="1" dirty="0"/>
              <a:t>The voting booths in New Jersey have </a:t>
            </a:r>
            <a:r>
              <a:rPr lang="en-US" b="1" i="1" dirty="0"/>
              <a:t>a curtain </a:t>
            </a:r>
            <a:r>
              <a:rPr lang="en-US" i="1" dirty="0"/>
              <a:t>that you pull closed when you enter.  Some instead have </a:t>
            </a:r>
            <a:r>
              <a:rPr lang="en-US" b="1" i="1" dirty="0"/>
              <a:t>shields on the sides</a:t>
            </a:r>
            <a:r>
              <a:rPr lang="en-US" i="1" dirty="0"/>
              <a:t>.</a:t>
            </a:r>
            <a:br>
              <a:rPr lang="en-US" i="1" dirty="0"/>
            </a:br>
            <a:endParaRPr lang="en-US" sz="1100" dirty="0"/>
          </a:p>
          <a:p>
            <a:pPr marL="628650" lvl="1" indent="-171450">
              <a:buFont typeface="Arial" panose="020B0604020202020204" pitchFamily="34" charset="0"/>
              <a:buChar char="•"/>
            </a:pPr>
            <a:r>
              <a:rPr lang="en-US" b="1" i="1" dirty="0"/>
              <a:t>The panel in the voting booth lists all the candidates and any public questions</a:t>
            </a:r>
            <a:r>
              <a:rPr lang="en-US" i="1" dirty="0"/>
              <a:t>.  You press </a:t>
            </a:r>
            <a:r>
              <a:rPr lang="en-US" b="1" i="1" dirty="0"/>
              <a:t>a button </a:t>
            </a:r>
            <a:r>
              <a:rPr lang="en-US" i="1" dirty="0"/>
              <a:t>next the candidates name to make your choice.</a:t>
            </a:r>
            <a:br>
              <a:rPr lang="en-US" i="1" dirty="0"/>
            </a:br>
            <a:endParaRPr lang="en-US" sz="1100" dirty="0"/>
          </a:p>
          <a:p>
            <a:pPr marL="628650" lvl="1" indent="-171450">
              <a:buFont typeface="Arial" panose="020B0604020202020204" pitchFamily="34" charset="0"/>
              <a:buChar char="•"/>
            </a:pPr>
            <a:r>
              <a:rPr lang="en-US" b="1" i="1" dirty="0"/>
              <a:t>“YOU HAVE NOT VOTED UNTIL YOU PRESS THE GREEN BUTTON ON THE BOTTOM RIGHT OF THE PANEL!  </a:t>
            </a:r>
            <a:r>
              <a:rPr lang="en-US" i="1" dirty="0"/>
              <a:t>Until you press this button, you can change your choices.  Once you press the button, your vote is cast and the choices on the panel are cleared off.  The next person coming into the voting booth will not see how you voted.”</a:t>
            </a:r>
            <a:br>
              <a:rPr lang="en-US" i="1" dirty="0"/>
            </a:br>
            <a:endParaRPr lang="en-US" sz="1100" dirty="0"/>
          </a:p>
          <a:p>
            <a:pPr marL="628650" lvl="1" indent="-171450">
              <a:buFont typeface="Arial" panose="020B0604020202020204" pitchFamily="34" charset="0"/>
              <a:buChar char="•"/>
            </a:pPr>
            <a:r>
              <a:rPr lang="en-US" i="1" dirty="0"/>
              <a:t>Your </a:t>
            </a:r>
            <a:r>
              <a:rPr lang="en-US" b="1" i="1" dirty="0"/>
              <a:t>ballot cannot be traced back to you</a:t>
            </a:r>
            <a:r>
              <a:rPr lang="en-US" i="1" dirty="0"/>
              <a:t>.</a:t>
            </a:r>
            <a:endParaRPr lang="en-US" sz="1100" dirty="0"/>
          </a:p>
          <a:p>
            <a:endParaRPr lang="en-US" sz="1800" dirty="0"/>
          </a:p>
        </p:txBody>
      </p:sp>
      <p:sp>
        <p:nvSpPr>
          <p:cNvPr id="4" name="Slide Number Placeholder 3"/>
          <p:cNvSpPr>
            <a:spLocks noGrp="1"/>
          </p:cNvSpPr>
          <p:nvPr>
            <p:ph type="sldNum" sz="quarter" idx="10"/>
          </p:nvPr>
        </p:nvSpPr>
        <p:spPr/>
        <p:txBody>
          <a:bodyPr/>
          <a:lstStyle/>
          <a:p>
            <a:fld id="{E9CA90E8-F850-094F-9BD7-3ADD5DB8FAD7}" type="slidenum">
              <a:rPr lang="en-US" smtClean="0"/>
              <a:t>71</a:t>
            </a:fld>
            <a:endParaRPr lang="en-US"/>
          </a:p>
        </p:txBody>
      </p:sp>
    </p:spTree>
    <p:extLst>
      <p:ext uri="{BB962C8B-B14F-4D97-AF65-F5344CB8AC3E}">
        <p14:creationId xmlns:p14="http://schemas.microsoft.com/office/powerpoint/2010/main" val="3833455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3138" y="474663"/>
            <a:ext cx="5202237" cy="2927350"/>
          </a:xfrm>
        </p:spPr>
      </p:sp>
      <p:sp>
        <p:nvSpPr>
          <p:cNvPr id="3" name="Notes Placeholder 2"/>
          <p:cNvSpPr>
            <a:spLocks noGrp="1"/>
          </p:cNvSpPr>
          <p:nvPr>
            <p:ph type="body" idx="1"/>
          </p:nvPr>
        </p:nvSpPr>
        <p:spPr>
          <a:xfrm>
            <a:off x="973138" y="3600100"/>
            <a:ext cx="5580063" cy="4432552"/>
          </a:xfrm>
        </p:spPr>
        <p:txBody>
          <a:bodyPr/>
          <a:lstStyle/>
          <a:p>
            <a:pPr marL="171450" indent="-171450">
              <a:buFont typeface="Arial" panose="020B0604020202020204" pitchFamily="34" charset="0"/>
              <a:buChar char="•"/>
            </a:pPr>
            <a:r>
              <a:rPr lang="en-US" i="1" kern="1200" dirty="0">
                <a:solidFill>
                  <a:schemeClr val="tx1"/>
                </a:solidFill>
                <a:effectLst/>
                <a:latin typeface="+mn-lt"/>
                <a:ea typeface="+mn-ea"/>
                <a:cs typeface="+mn-cs"/>
              </a:rPr>
              <a:t>“Americans have been fighting for the vote </a:t>
            </a:r>
            <a:r>
              <a:rPr lang="en-US" b="1" i="1" kern="1200" dirty="0">
                <a:solidFill>
                  <a:schemeClr val="tx1"/>
                </a:solidFill>
                <a:effectLst/>
                <a:latin typeface="+mn-lt"/>
                <a:ea typeface="+mn-ea"/>
                <a:cs typeface="+mn-cs"/>
              </a:rPr>
              <a:t>from the beginning of our nation</a:t>
            </a:r>
            <a:r>
              <a:rPr lang="en-US" i="1" kern="1200" dirty="0">
                <a:solidFill>
                  <a:schemeClr val="tx1"/>
                </a:solidFill>
                <a:effectLst/>
                <a:latin typeface="+mn-lt"/>
                <a:ea typeface="+mn-ea"/>
                <a:cs typeface="+mn-cs"/>
              </a:rPr>
              <a:t>. </a:t>
            </a:r>
            <a:br>
              <a:rPr lang="en-US" i="1" kern="1200" dirty="0">
                <a:solidFill>
                  <a:schemeClr val="tx1"/>
                </a:solidFill>
                <a:effectLst/>
                <a:latin typeface="+mn-lt"/>
                <a:ea typeface="+mn-ea"/>
                <a:cs typeface="+mn-cs"/>
              </a:rPr>
            </a:br>
            <a:endParaRPr lang="en-US" i="1" kern="1200" dirty="0">
              <a:solidFill>
                <a:schemeClr val="tx1"/>
              </a:solidFill>
              <a:effectLst/>
              <a:latin typeface="+mn-lt"/>
              <a:ea typeface="+mn-ea"/>
              <a:cs typeface="+mn-cs"/>
            </a:endParaRPr>
          </a:p>
          <a:p>
            <a:pPr marL="171450" indent="-171450">
              <a:buFont typeface="Arial" panose="020B0604020202020204" pitchFamily="34" charset="0"/>
              <a:buChar char="•"/>
            </a:pPr>
            <a:r>
              <a:rPr lang="en-US" i="1" kern="1200" dirty="0">
                <a:solidFill>
                  <a:schemeClr val="tx1"/>
                </a:solidFill>
                <a:effectLst/>
                <a:latin typeface="+mn-lt"/>
                <a:ea typeface="+mn-ea"/>
                <a:cs typeface="+mn-cs"/>
              </a:rPr>
              <a:t>We fought a war with England—the Revolutionary War—for our independence.  One way to look at the </a:t>
            </a:r>
            <a:r>
              <a:rPr lang="en-US" b="1" i="1" kern="1200" dirty="0">
                <a:solidFill>
                  <a:schemeClr val="tx1"/>
                </a:solidFill>
                <a:effectLst/>
                <a:latin typeface="+mn-lt"/>
                <a:ea typeface="+mn-ea"/>
                <a:cs typeface="+mn-cs"/>
              </a:rPr>
              <a:t>Revolutionary War</a:t>
            </a:r>
            <a:r>
              <a:rPr lang="en-US" i="1" kern="1200" dirty="0">
                <a:solidFill>
                  <a:schemeClr val="tx1"/>
                </a:solidFill>
                <a:effectLst/>
                <a:latin typeface="+mn-lt"/>
                <a:ea typeface="+mn-ea"/>
                <a:cs typeface="+mn-cs"/>
              </a:rPr>
              <a:t> is to think about it as a </a:t>
            </a:r>
            <a:r>
              <a:rPr lang="en-US" b="1" i="1" kern="1200" dirty="0">
                <a:solidFill>
                  <a:schemeClr val="tx1"/>
                </a:solidFill>
                <a:effectLst/>
                <a:latin typeface="+mn-lt"/>
                <a:ea typeface="+mn-ea"/>
                <a:cs typeface="+mn-cs"/>
              </a:rPr>
              <a:t>fight for the right to VOTE</a:t>
            </a:r>
            <a:r>
              <a:rPr lang="en-US" i="1" kern="1200" dirty="0">
                <a:solidFill>
                  <a:schemeClr val="tx1"/>
                </a:solidFill>
                <a:effectLst/>
                <a:latin typeface="+mn-lt"/>
                <a:ea typeface="+mn-ea"/>
                <a:cs typeface="+mn-cs"/>
              </a:rPr>
              <a:t>.  </a:t>
            </a:r>
            <a:br>
              <a:rPr lang="en-US" i="1" kern="1200" dirty="0">
                <a:solidFill>
                  <a:schemeClr val="tx1"/>
                </a:solidFill>
                <a:effectLst/>
                <a:latin typeface="+mn-lt"/>
                <a:ea typeface="+mn-ea"/>
                <a:cs typeface="+mn-cs"/>
              </a:rPr>
            </a:br>
            <a:endParaRPr lang="en-US" i="1" kern="1200" dirty="0">
              <a:solidFill>
                <a:schemeClr val="tx1"/>
              </a:solidFill>
              <a:effectLst/>
              <a:latin typeface="+mn-lt"/>
              <a:ea typeface="+mn-ea"/>
              <a:cs typeface="+mn-cs"/>
            </a:endParaRPr>
          </a:p>
          <a:p>
            <a:pPr marL="171450" indent="-171450">
              <a:buFont typeface="Arial" panose="020B0604020202020204" pitchFamily="34" charset="0"/>
              <a:buChar char="•"/>
            </a:pPr>
            <a:r>
              <a:rPr lang="en-US" i="1" kern="1200" dirty="0">
                <a:solidFill>
                  <a:schemeClr val="tx1"/>
                </a:solidFill>
                <a:effectLst/>
                <a:latin typeface="+mn-lt"/>
                <a:ea typeface="+mn-ea"/>
                <a:cs typeface="+mn-cs"/>
              </a:rPr>
              <a:t>The colonists were upset because—among other things— they were being taxed by the English Parliament and they had no voice (vote) to select the members of Parliament.  </a:t>
            </a:r>
          </a:p>
          <a:p>
            <a:pPr marL="171450" indent="-171450">
              <a:buFont typeface="Arial" panose="020B0604020202020204" pitchFamily="34" charset="0"/>
              <a:buChar char="•"/>
            </a:pPr>
            <a:endParaRPr lang="en-US"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i="1" dirty="0"/>
              <a:t>R</a:t>
            </a:r>
            <a:r>
              <a:rPr lang="en-US" i="1" kern="1200" dirty="0">
                <a:solidFill>
                  <a:schemeClr val="tx1"/>
                </a:solidFill>
                <a:effectLst/>
                <a:latin typeface="+mn-lt"/>
                <a:ea typeface="+mn-ea"/>
                <a:cs typeface="+mn-cs"/>
              </a:rPr>
              <a:t>emember the famous protest: </a:t>
            </a:r>
            <a:r>
              <a:rPr lang="en-US" b="1" i="1" kern="1200" dirty="0">
                <a:solidFill>
                  <a:schemeClr val="tx1"/>
                </a:solidFill>
                <a:effectLst/>
                <a:latin typeface="+mn-lt"/>
                <a:ea typeface="+mn-ea"/>
                <a:cs typeface="+mn-cs"/>
              </a:rPr>
              <a:t>‘Taxation without representation”</a:t>
            </a:r>
            <a:br>
              <a:rPr lang="en-US" b="1" i="1" dirty="0"/>
            </a:br>
            <a:endParaRPr lang="en-US" b="1" i="1" dirty="0"/>
          </a:p>
          <a:p>
            <a:pPr marL="628650" lvl="1" indent="-171450">
              <a:buFont typeface="Arial" panose="020B0604020202020204" pitchFamily="34" charset="0"/>
              <a:buChar char="•"/>
            </a:pPr>
            <a:r>
              <a:rPr lang="en-US" i="1" dirty="0"/>
              <a:t>O</a:t>
            </a:r>
            <a:r>
              <a:rPr lang="en-US" i="1" kern="1200" dirty="0">
                <a:solidFill>
                  <a:schemeClr val="tx1"/>
                </a:solidFill>
                <a:effectLst/>
                <a:latin typeface="+mn-lt"/>
                <a:ea typeface="+mn-ea"/>
                <a:cs typeface="+mn-cs"/>
              </a:rPr>
              <a:t>r those angry Colonists throwing </a:t>
            </a:r>
            <a:r>
              <a:rPr lang="en-US" b="1" i="1" kern="1200" dirty="0">
                <a:solidFill>
                  <a:schemeClr val="tx1"/>
                </a:solidFill>
                <a:effectLst/>
                <a:latin typeface="+mn-lt"/>
                <a:ea typeface="+mn-ea"/>
                <a:cs typeface="+mn-cs"/>
              </a:rPr>
              <a:t>tea in Boston Harbor</a:t>
            </a:r>
            <a:r>
              <a:rPr lang="en-US" i="1" kern="1200" dirty="0">
                <a:solidFill>
                  <a:schemeClr val="tx1"/>
                </a:solidFill>
                <a:effectLst/>
                <a:latin typeface="+mn-lt"/>
                <a:ea typeface="+mn-ea"/>
                <a:cs typeface="+mn-cs"/>
              </a:rPr>
              <a:t>.</a:t>
            </a:r>
            <a:br>
              <a:rPr lang="en-US" i="1" kern="1200" dirty="0">
                <a:solidFill>
                  <a:schemeClr val="tx1"/>
                </a:solidFill>
                <a:effectLst/>
                <a:latin typeface="+mn-lt"/>
                <a:ea typeface="+mn-ea"/>
                <a:cs typeface="+mn-cs"/>
              </a:rPr>
            </a:br>
            <a:endParaRPr lang="en-US" kern="1200" dirty="0">
              <a:solidFill>
                <a:schemeClr val="tx1"/>
              </a:solidFill>
              <a:effectLst/>
              <a:latin typeface="+mn-lt"/>
              <a:ea typeface="+mn-ea"/>
              <a:cs typeface="+mn-cs"/>
            </a:endParaRPr>
          </a:p>
          <a:p>
            <a:pPr marL="171450" indent="-171450">
              <a:buFont typeface="Arial" panose="020B0604020202020204" pitchFamily="34" charset="0"/>
              <a:buChar char="•"/>
            </a:pPr>
            <a:r>
              <a:rPr lang="en-US" kern="1200" dirty="0">
                <a:solidFill>
                  <a:schemeClr val="tx1"/>
                </a:solidFill>
                <a:effectLst/>
                <a:latin typeface="+mn-lt"/>
                <a:ea typeface="+mn-ea"/>
                <a:cs typeface="+mn-cs"/>
              </a:rPr>
              <a:t>Make the point that people died: </a:t>
            </a:r>
            <a:br>
              <a:rPr lang="en-US" kern="1200" dirty="0">
                <a:solidFill>
                  <a:schemeClr val="tx1"/>
                </a:solidFill>
                <a:effectLst/>
                <a:latin typeface="+mn-lt"/>
                <a:ea typeface="+mn-ea"/>
                <a:cs typeface="+mn-cs"/>
              </a:rPr>
            </a:br>
            <a:endParaRPr lang="en-US"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i="1" kern="1200" dirty="0">
                <a:solidFill>
                  <a:schemeClr val="tx1"/>
                </a:solidFill>
                <a:effectLst/>
                <a:latin typeface="+mn-lt"/>
                <a:ea typeface="+mn-ea"/>
                <a:cs typeface="+mn-cs"/>
              </a:rPr>
              <a:t>“In the Revolutionary War, this war for the right to vote, nearly </a:t>
            </a:r>
            <a:r>
              <a:rPr lang="en-US" b="1" i="1" kern="1200" dirty="0">
                <a:solidFill>
                  <a:schemeClr val="tx1"/>
                </a:solidFill>
                <a:effectLst/>
                <a:latin typeface="+mn-lt"/>
                <a:ea typeface="+mn-ea"/>
                <a:cs typeface="+mn-cs"/>
              </a:rPr>
              <a:t>17,000 Colonists died in action</a:t>
            </a:r>
            <a:br>
              <a:rPr lang="en-US" b="1" i="1" kern="1200" dirty="0">
                <a:solidFill>
                  <a:schemeClr val="tx1"/>
                </a:solidFill>
                <a:effectLst/>
                <a:latin typeface="+mn-lt"/>
                <a:ea typeface="+mn-ea"/>
                <a:cs typeface="+mn-cs"/>
              </a:rPr>
            </a:br>
            <a:endParaRPr lang="en-US" b="1" i="1" dirty="0"/>
          </a:p>
          <a:p>
            <a:pPr marL="628650" lvl="1" indent="-171450">
              <a:buFont typeface="Arial" panose="020B0604020202020204" pitchFamily="34" charset="0"/>
              <a:buChar char="•"/>
            </a:pPr>
            <a:r>
              <a:rPr lang="en-US" i="1" dirty="0"/>
              <a:t>B</a:t>
            </a:r>
            <a:r>
              <a:rPr lang="en-US" i="1" kern="1200" dirty="0">
                <a:solidFill>
                  <a:schemeClr val="tx1"/>
                </a:solidFill>
                <a:effectLst/>
                <a:latin typeface="+mn-lt"/>
                <a:ea typeface="+mn-ea"/>
                <a:cs typeface="+mn-cs"/>
              </a:rPr>
              <a:t>etween </a:t>
            </a:r>
            <a:r>
              <a:rPr lang="en-US" b="1" i="1" kern="1200" dirty="0">
                <a:solidFill>
                  <a:schemeClr val="tx1"/>
                </a:solidFill>
                <a:effectLst/>
                <a:latin typeface="+mn-lt"/>
                <a:ea typeface="+mn-ea"/>
                <a:cs typeface="+mn-cs"/>
              </a:rPr>
              <a:t>8,000 and 12,000 Colonists were taken prisoner</a:t>
            </a:r>
            <a:r>
              <a:rPr lang="en-US" i="1" kern="1200" dirty="0">
                <a:solidFill>
                  <a:schemeClr val="tx1"/>
                </a:solidFill>
                <a:effectLst/>
                <a:latin typeface="+mn-lt"/>
                <a:ea typeface="+mn-ea"/>
                <a:cs typeface="+mn-cs"/>
              </a:rPr>
              <a:t>—many thousands of these prisoners of war died of disease.”</a:t>
            </a:r>
            <a:br>
              <a:rPr lang="en-US" kern="1200" dirty="0">
                <a:solidFill>
                  <a:schemeClr val="tx1"/>
                </a:solidFill>
                <a:effectLst/>
                <a:latin typeface="+mn-lt"/>
                <a:ea typeface="+mn-ea"/>
                <a:cs typeface="+mn-cs"/>
              </a:rPr>
            </a:br>
            <a:endParaRPr lang="en-US"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7</a:t>
            </a:fld>
            <a:endParaRPr lang="en-US"/>
          </a:p>
        </p:txBody>
      </p:sp>
    </p:spTree>
    <p:extLst>
      <p:ext uri="{BB962C8B-B14F-4D97-AF65-F5344CB8AC3E}">
        <p14:creationId xmlns:p14="http://schemas.microsoft.com/office/powerpoint/2010/main" val="22320577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0575" y="558800"/>
            <a:ext cx="5473700" cy="3079750"/>
          </a:xfrm>
        </p:spPr>
      </p:sp>
      <p:sp>
        <p:nvSpPr>
          <p:cNvPr id="3" name="Notes Placeholder 2"/>
          <p:cNvSpPr>
            <a:spLocks noGrp="1"/>
          </p:cNvSpPr>
          <p:nvPr>
            <p:ph type="body" idx="1"/>
          </p:nvPr>
        </p:nvSpPr>
        <p:spPr/>
        <p:txBody>
          <a:bodyPr/>
          <a:lstStyle/>
          <a:p>
            <a:endParaRPr lang="en-US" sz="1800" dirty="0"/>
          </a:p>
          <a:p>
            <a:endParaRPr lang="en-US" sz="1800" dirty="0"/>
          </a:p>
        </p:txBody>
      </p:sp>
      <p:sp>
        <p:nvSpPr>
          <p:cNvPr id="4" name="Slide Number Placeholder 3"/>
          <p:cNvSpPr>
            <a:spLocks noGrp="1"/>
          </p:cNvSpPr>
          <p:nvPr>
            <p:ph type="sldNum" sz="quarter" idx="10"/>
          </p:nvPr>
        </p:nvSpPr>
        <p:spPr/>
        <p:txBody>
          <a:bodyPr/>
          <a:lstStyle/>
          <a:p>
            <a:fld id="{E9CA90E8-F850-094F-9BD7-3ADD5DB8FAD7}" type="slidenum">
              <a:rPr lang="en-US" smtClean="0"/>
              <a:t>72</a:t>
            </a:fld>
            <a:endParaRPr lang="en-US"/>
          </a:p>
        </p:txBody>
      </p:sp>
      <p:sp>
        <p:nvSpPr>
          <p:cNvPr id="5" name="TextBox 4">
            <a:extLst>
              <a:ext uri="{FF2B5EF4-FFF2-40B4-BE49-F238E27FC236}">
                <a16:creationId xmlns:a16="http://schemas.microsoft.com/office/drawing/2014/main" id="{78F79F40-9EA3-3A4A-B089-5114267BCAEC}"/>
              </a:ext>
            </a:extLst>
          </p:cNvPr>
          <p:cNvSpPr txBox="1"/>
          <p:nvPr/>
        </p:nvSpPr>
        <p:spPr>
          <a:xfrm>
            <a:off x="583639" y="4023775"/>
            <a:ext cx="5681980" cy="3046988"/>
          </a:xfrm>
          <a:prstGeom prst="rect">
            <a:avLst/>
          </a:prstGeom>
          <a:noFill/>
        </p:spPr>
        <p:txBody>
          <a:bodyPr wrap="square" rtlCol="0">
            <a:spAutoFit/>
          </a:bodyPr>
          <a:lstStyle/>
          <a:p>
            <a:pPr lvl="0"/>
            <a:r>
              <a:rPr lang="en-US" sz="1200" b="1" u="sng" dirty="0"/>
              <a:t>Security: </a:t>
            </a:r>
            <a:r>
              <a:rPr lang="en-US" sz="1200" dirty="0"/>
              <a:t>Was your vote counted--accurately?</a:t>
            </a:r>
          </a:p>
          <a:p>
            <a:pPr lvl="0"/>
            <a:endParaRPr lang="en-US" sz="1200" dirty="0"/>
          </a:p>
          <a:p>
            <a:pPr marL="171450" indent="-171450">
              <a:buFont typeface="Arial" panose="020B0604020202020204" pitchFamily="34" charset="0"/>
              <a:buChar char="•"/>
            </a:pPr>
            <a:r>
              <a:rPr lang="en-US" sz="1200" i="1" dirty="0"/>
              <a:t>New Jersey machines are </a:t>
            </a:r>
            <a:r>
              <a:rPr lang="en-US" sz="1200" b="1" i="1" dirty="0"/>
              <a:t>electronic and they do not create a paper trail</a:t>
            </a:r>
            <a:r>
              <a:rPr lang="en-US" sz="1200" i="1" dirty="0"/>
              <a:t>.  That means there is </a:t>
            </a:r>
            <a:r>
              <a:rPr lang="en-US" sz="1200" b="1" i="1" dirty="0"/>
              <a:t>no physical back-up </a:t>
            </a:r>
            <a:r>
              <a:rPr lang="en-US" sz="1200" i="1" dirty="0"/>
              <a:t>that documents the ballot you cast when you push the green button in the voting booth, so there is no way to prove that a voting machine has been hacked.</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i="1" dirty="0"/>
              <a:t>New Jersey voting machines are </a:t>
            </a:r>
            <a:r>
              <a:rPr lang="en-US" sz="1200" b="1" i="1" dirty="0"/>
              <a:t>not connected to the internet</a:t>
            </a:r>
            <a:r>
              <a:rPr lang="en-US" sz="1200" i="1" dirty="0"/>
              <a:t>.  If someone wanted to tamper with or hack the votes in an election, they would have to tamper with each individual voting machine.“</a:t>
            </a:r>
            <a:r>
              <a:rPr lang="en-US" sz="1200" dirty="0"/>
              <a:t>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Assure the students that </a:t>
            </a:r>
            <a:r>
              <a:rPr lang="en-US" sz="1200" b="1" dirty="0"/>
              <a:t>they don’t have to remember all this</a:t>
            </a:r>
            <a:r>
              <a:rPr lang="en-US" sz="1200" dirty="0"/>
              <a:t>.  What you’ve just walked through gives students a sense of what it will be like to go to the polls to vote.  On Election Day, </a:t>
            </a:r>
            <a:r>
              <a:rPr lang="en-US" sz="1200" b="1" dirty="0"/>
              <a:t>poll workers will help guide them through the process</a:t>
            </a:r>
            <a:r>
              <a:rPr lang="en-US" sz="1200" dirty="0"/>
              <a:t>.  AND THEY CAN MAKE VOTING A TEAM SPORT—GO TO THE POLLS WITH FRIENDS.</a:t>
            </a:r>
          </a:p>
          <a:p>
            <a:endParaRPr lang="en-US" sz="1200" dirty="0"/>
          </a:p>
        </p:txBody>
      </p:sp>
    </p:spTree>
    <p:extLst>
      <p:ext uri="{BB962C8B-B14F-4D97-AF65-F5344CB8AC3E}">
        <p14:creationId xmlns:p14="http://schemas.microsoft.com/office/powerpoint/2010/main" val="41939643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539750"/>
            <a:ext cx="4564062" cy="2568575"/>
          </a:xfrm>
        </p:spPr>
      </p:sp>
      <p:sp>
        <p:nvSpPr>
          <p:cNvPr id="3" name="Notes Placeholder 2"/>
          <p:cNvSpPr>
            <a:spLocks noGrp="1"/>
          </p:cNvSpPr>
          <p:nvPr>
            <p:ph type="body" idx="1"/>
          </p:nvPr>
        </p:nvSpPr>
        <p:spPr>
          <a:xfrm>
            <a:off x="569571" y="3378719"/>
            <a:ext cx="5957838" cy="3696713"/>
          </a:xfrm>
        </p:spPr>
        <p:txBody>
          <a:bodyPr/>
          <a:lstStyle/>
          <a:p>
            <a:pPr marL="171450" lvl="0" indent="-171450">
              <a:buFont typeface="Arial" panose="020B0604020202020204" pitchFamily="34" charset="0"/>
              <a:buChar char="•"/>
            </a:pPr>
            <a:r>
              <a:rPr lang="en-US" dirty="0"/>
              <a:t>[The League will work with the school to arrange voter registration drives separate from the Fighting for the Vote session. Assume that registering students is not part of this lesson.]</a:t>
            </a:r>
            <a:br>
              <a:rPr lang="en-US" dirty="0"/>
            </a:br>
            <a:endParaRPr lang="en-US" dirty="0"/>
          </a:p>
          <a:p>
            <a:pPr marL="171450" lvl="0" indent="-171450">
              <a:buFont typeface="Arial" panose="020B0604020202020204" pitchFamily="34" charset="0"/>
              <a:buChar char="•"/>
            </a:pPr>
            <a:r>
              <a:rPr lang="en-US" i="1" dirty="0"/>
              <a:t>“We’ve gone through the Fight for the Vote, we’ve looked</a:t>
            </a:r>
            <a:r>
              <a:rPr lang="en-US" dirty="0"/>
              <a:t> at the challenge of voter turnout, and </a:t>
            </a:r>
            <a:r>
              <a:rPr lang="en-US" b="1" dirty="0"/>
              <a:t>we’ve walked through what it’s like to vote in person.”</a:t>
            </a:r>
            <a:br>
              <a:rPr lang="en-US" b="1" dirty="0"/>
            </a:br>
            <a:endParaRPr lang="en-US" b="1" dirty="0"/>
          </a:p>
          <a:p>
            <a:pPr marL="171450" lvl="0" indent="-171450">
              <a:buFont typeface="Arial" panose="020B0604020202020204" pitchFamily="34" charset="0"/>
              <a:buChar char="•"/>
            </a:pPr>
            <a:r>
              <a:rPr lang="en-US" dirty="0"/>
              <a:t>Introduce the </a:t>
            </a:r>
            <a:r>
              <a:rPr lang="en-US" b="1" dirty="0"/>
              <a:t>Voting Reminder number</a:t>
            </a:r>
            <a:r>
              <a:rPr lang="en-US" dirty="0"/>
              <a:t>.</a:t>
            </a:r>
            <a:br>
              <a:rPr lang="en-US" dirty="0"/>
            </a:br>
            <a:endParaRPr lang="en-US" dirty="0"/>
          </a:p>
          <a:p>
            <a:pPr lvl="1"/>
            <a:r>
              <a:rPr lang="en-US" dirty="0"/>
              <a:t>Hand out </a:t>
            </a:r>
            <a:r>
              <a:rPr lang="en-US" b="1" dirty="0"/>
              <a:t>Voting Reminder/VOTE411 cards</a:t>
            </a:r>
            <a:r>
              <a:rPr lang="en-US" dirty="0"/>
              <a:t> and explain:</a:t>
            </a:r>
            <a:br>
              <a:rPr lang="en-US" dirty="0"/>
            </a:br>
            <a:r>
              <a:rPr lang="en-US" dirty="0"/>
              <a:t>  </a:t>
            </a:r>
            <a:endParaRPr lang="en-US" sz="1100" dirty="0"/>
          </a:p>
          <a:p>
            <a:pPr lvl="2"/>
            <a:r>
              <a:rPr lang="en-US" dirty="0"/>
              <a:t>Those who will be at least 18 by the General Election and who are or who intend to register </a:t>
            </a:r>
            <a:r>
              <a:rPr lang="en-US" b="1" dirty="0"/>
              <a:t>can text the word </a:t>
            </a:r>
            <a:r>
              <a:rPr lang="en-US" b="1" i="1" dirty="0"/>
              <a:t>VOTE</a:t>
            </a:r>
            <a:r>
              <a:rPr lang="en-US" b="1" dirty="0"/>
              <a:t> </a:t>
            </a:r>
            <a:r>
              <a:rPr lang="en-US" dirty="0"/>
              <a:t>to </a:t>
            </a:r>
            <a:r>
              <a:rPr lang="en-US" b="1" dirty="0"/>
              <a:t>732-927-1331</a:t>
            </a:r>
            <a:r>
              <a:rPr lang="en-US" dirty="0"/>
              <a:t>.  The nonpartisan League of Women Voters </a:t>
            </a:r>
            <a:r>
              <a:rPr lang="en-US" b="1" dirty="0"/>
              <a:t>will text a reminder to vote on or close to Election Day</a:t>
            </a:r>
            <a:r>
              <a:rPr lang="en-US" dirty="0"/>
              <a:t>.    Assure them the information will be used </a:t>
            </a:r>
            <a:r>
              <a:rPr lang="en-US" b="1" dirty="0"/>
              <a:t>FOR NO OTHER PURPOSE</a:t>
            </a:r>
            <a:r>
              <a:rPr lang="en-US" dirty="0"/>
              <a:t>.  If time permits, give students a chance to text their contact information in the room. </a:t>
            </a:r>
            <a:endParaRPr lang="en-US" sz="1100" dirty="0"/>
          </a:p>
          <a:p>
            <a:pPr marL="171450" lvl="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73</a:t>
            </a:fld>
            <a:endParaRPr lang="en-US"/>
          </a:p>
        </p:txBody>
      </p:sp>
    </p:spTree>
    <p:extLst>
      <p:ext uri="{BB962C8B-B14F-4D97-AF65-F5344CB8AC3E}">
        <p14:creationId xmlns:p14="http://schemas.microsoft.com/office/powerpoint/2010/main" val="2155346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“Point out that </a:t>
            </a:r>
            <a:r>
              <a:rPr lang="en-US" b="1" dirty="0"/>
              <a:t>VOTE411 </a:t>
            </a:r>
            <a:r>
              <a:rPr lang="en-US" dirty="0"/>
              <a:t>(on the other side of the card) has voter information tailored to you.  You enter your address and see what will be on your ballot, where to go to vote, polling hours, and more.  It also has a </a:t>
            </a:r>
            <a:r>
              <a:rPr lang="en-US" b="1" dirty="0"/>
              <a:t>hotline </a:t>
            </a:r>
            <a:r>
              <a:rPr lang="en-US" dirty="0"/>
              <a:t>to call if you have any trouble voting.”</a:t>
            </a:r>
            <a:br>
              <a:rPr lang="en-US" dirty="0"/>
            </a:br>
            <a:endParaRPr lang="en-US" sz="1100" dirty="0"/>
          </a:p>
          <a:p>
            <a:pPr marL="171450" indent="-171450">
              <a:buFont typeface="Arial" panose="020B0604020202020204" pitchFamily="34" charset="0"/>
              <a:buChar char="•"/>
            </a:pPr>
            <a:r>
              <a:rPr lang="en-US" dirty="0"/>
              <a:t>Have </a:t>
            </a:r>
            <a:r>
              <a:rPr lang="en-US" b="1" dirty="0"/>
              <a:t>voter registration forms</a:t>
            </a:r>
            <a:r>
              <a:rPr lang="en-US" dirty="0"/>
              <a:t> available to pass out to anyone who needs them for themselves, friends, or family members</a:t>
            </a:r>
            <a:br>
              <a:rPr lang="en-US" dirty="0"/>
            </a:br>
            <a:endParaRPr lang="en-US" sz="1100" dirty="0"/>
          </a:p>
          <a:p>
            <a:pPr marL="171450" indent="-171450">
              <a:buFont typeface="Arial" panose="020B0604020202020204" pitchFamily="34" charset="0"/>
              <a:buChar char="•"/>
            </a:pPr>
            <a:r>
              <a:rPr lang="en-US" dirty="0"/>
              <a:t>Have </a:t>
            </a:r>
            <a:r>
              <a:rPr lang="en-US" b="1" dirty="0"/>
              <a:t>vote-by-mail applications</a:t>
            </a:r>
            <a:r>
              <a:rPr lang="en-US" dirty="0"/>
              <a:t> available and ask if anyone would like one.  Explain that if they will be away at school or in the military for the November election, they can fill out an application to receive a vote-by-mail ballot. </a:t>
            </a:r>
            <a:br>
              <a:rPr lang="en-US" dirty="0"/>
            </a:br>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74</a:t>
            </a:fld>
            <a:endParaRPr lang="en-US"/>
          </a:p>
        </p:txBody>
      </p:sp>
    </p:spTree>
    <p:extLst>
      <p:ext uri="{BB962C8B-B14F-4D97-AF65-F5344CB8AC3E}">
        <p14:creationId xmlns:p14="http://schemas.microsoft.com/office/powerpoint/2010/main" val="532127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dirty="0"/>
              <a:t>Thank students for participating.  Express your optimism for the future, if they choose the vote.</a:t>
            </a:r>
            <a:endParaRPr lang="en-US" sz="1100" dirty="0"/>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75</a:t>
            </a:fld>
            <a:endParaRPr lang="en-US"/>
          </a:p>
        </p:txBody>
      </p:sp>
    </p:spTree>
    <p:extLst>
      <p:ext uri="{BB962C8B-B14F-4D97-AF65-F5344CB8AC3E}">
        <p14:creationId xmlns:p14="http://schemas.microsoft.com/office/powerpoint/2010/main" val="2014052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801688"/>
            <a:ext cx="5599112" cy="3149600"/>
          </a:xfrm>
        </p:spPr>
      </p:sp>
      <p:sp>
        <p:nvSpPr>
          <p:cNvPr id="3" name="Notes Placeholder 2"/>
          <p:cNvSpPr>
            <a:spLocks noGrp="1"/>
          </p:cNvSpPr>
          <p:nvPr>
            <p:ph type="body" idx="1"/>
          </p:nvPr>
        </p:nvSpPr>
        <p:spPr>
          <a:xfrm>
            <a:off x="750888" y="4284387"/>
            <a:ext cx="5727544" cy="2847933"/>
          </a:xfrm>
        </p:spPr>
        <p:txBody>
          <a:bodyPr/>
          <a:lstStyle/>
          <a:p>
            <a:pPr marL="171450" indent="-171450">
              <a:buFont typeface="Arial" panose="020B0604020202020204" pitchFamily="34" charset="0"/>
              <a:buChar char="•"/>
            </a:pPr>
            <a:r>
              <a:rPr lang="en-US" i="1" kern="1200" dirty="0">
                <a:solidFill>
                  <a:schemeClr val="tx1"/>
                </a:solidFill>
                <a:effectLst/>
                <a:latin typeface="+mn-lt"/>
                <a:ea typeface="+mn-ea"/>
                <a:cs typeface="+mn-cs"/>
              </a:rPr>
              <a:t>Having won the war, the leaders of the new nation met, argued, and finally agreed on </a:t>
            </a:r>
            <a:r>
              <a:rPr lang="en-US" b="1" i="1" kern="1200" dirty="0">
                <a:solidFill>
                  <a:schemeClr val="tx1"/>
                </a:solidFill>
                <a:effectLst/>
                <a:latin typeface="+mn-lt"/>
                <a:ea typeface="+mn-ea"/>
                <a:cs typeface="+mn-cs"/>
              </a:rPr>
              <a:t>the rules under which the government would operate</a:t>
            </a:r>
            <a:r>
              <a:rPr lang="en-US" i="1" kern="1200" dirty="0">
                <a:solidFill>
                  <a:schemeClr val="tx1"/>
                </a:solidFill>
                <a:effectLst/>
                <a:latin typeface="+mn-lt"/>
                <a:ea typeface="+mn-ea"/>
                <a:cs typeface="+mn-cs"/>
              </a:rPr>
              <a:t>. They set these rules down as the </a:t>
            </a:r>
            <a:r>
              <a:rPr lang="en-US" b="1" i="1" kern="1200" dirty="0">
                <a:solidFill>
                  <a:schemeClr val="tx1"/>
                </a:solidFill>
                <a:effectLst/>
                <a:latin typeface="+mn-lt"/>
                <a:ea typeface="+mn-ea"/>
                <a:cs typeface="+mn-cs"/>
              </a:rPr>
              <a:t>U.S. Constitution</a:t>
            </a:r>
            <a:r>
              <a:rPr lang="en-US" i="1"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indent="-171450">
              <a:buFont typeface="Arial" panose="020B0604020202020204" pitchFamily="34" charset="0"/>
              <a:buChar char="•"/>
            </a:pPr>
            <a:r>
              <a:rPr lang="en-US" i="1" kern="1200" dirty="0">
                <a:solidFill>
                  <a:schemeClr val="tx1"/>
                </a:solidFill>
                <a:effectLst/>
                <a:latin typeface="+mn-lt"/>
                <a:ea typeface="+mn-ea"/>
                <a:cs typeface="+mn-cs"/>
              </a:rPr>
              <a:t>“Many leaders of the new </a:t>
            </a:r>
            <a:r>
              <a:rPr lang="en-US" b="1" i="1" kern="1200" dirty="0">
                <a:solidFill>
                  <a:schemeClr val="tx1"/>
                </a:solidFill>
                <a:effectLst/>
                <a:latin typeface="+mn-lt"/>
                <a:ea typeface="+mn-ea"/>
                <a:cs typeface="+mn-cs"/>
              </a:rPr>
              <a:t>nation opposed creating a strong central government</a:t>
            </a:r>
            <a:r>
              <a:rPr lang="en-US" i="1" kern="1200" dirty="0">
                <a:solidFill>
                  <a:schemeClr val="tx1"/>
                </a:solidFill>
                <a:effectLst/>
                <a:latin typeface="+mn-lt"/>
                <a:ea typeface="+mn-ea"/>
                <a:cs typeface="+mn-cs"/>
              </a:rPr>
              <a:t>.  After all, they had just gotten rid of King George III.  They argued that the balance of power should </a:t>
            </a:r>
            <a:r>
              <a:rPr lang="en-US" b="1" i="1" kern="1200" dirty="0">
                <a:solidFill>
                  <a:schemeClr val="tx1"/>
                </a:solidFill>
                <a:effectLst/>
                <a:latin typeface="+mn-lt"/>
                <a:ea typeface="+mn-ea"/>
                <a:cs typeface="+mn-cs"/>
              </a:rPr>
              <a:t>favor the new states, not the federal government</a:t>
            </a:r>
            <a:r>
              <a:rPr lang="en-US" i="1" kern="1200" dirty="0">
                <a:solidFill>
                  <a:schemeClr val="tx1"/>
                </a:solidFill>
                <a:effectLst/>
                <a:latin typeface="+mn-lt"/>
                <a:ea typeface="+mn-ea"/>
                <a:cs typeface="+mn-cs"/>
              </a:rPr>
              <a:t>. </a:t>
            </a:r>
            <a:br>
              <a:rPr lang="en-US" i="1" kern="1200" dirty="0">
                <a:solidFill>
                  <a:schemeClr val="tx1"/>
                </a:solidFill>
                <a:effectLst/>
                <a:latin typeface="+mn-lt"/>
                <a:ea typeface="+mn-ea"/>
                <a:cs typeface="+mn-cs"/>
              </a:rPr>
            </a:br>
            <a:endParaRPr lang="en-US" i="1" kern="1200" dirty="0">
              <a:solidFill>
                <a:schemeClr val="tx1"/>
              </a:solidFill>
              <a:effectLst/>
              <a:latin typeface="+mn-lt"/>
              <a:ea typeface="+mn-ea"/>
              <a:cs typeface="+mn-cs"/>
            </a:endParaRPr>
          </a:p>
          <a:p>
            <a:pPr marL="171450" indent="-171450">
              <a:buFont typeface="Arial" panose="020B0604020202020204" pitchFamily="34" charset="0"/>
              <a:buChar char="•"/>
            </a:pPr>
            <a:r>
              <a:rPr lang="en-US" i="1" kern="1200" dirty="0">
                <a:solidFill>
                  <a:schemeClr val="tx1"/>
                </a:solidFill>
                <a:effectLst/>
                <a:latin typeface="+mn-lt"/>
                <a:ea typeface="+mn-ea"/>
                <a:cs typeface="+mn-cs"/>
              </a:rPr>
              <a:t>And when it came to the debate over who could vote, these anti-federalists won the day.  The founders decided:</a:t>
            </a:r>
            <a:br>
              <a:rPr lang="en-US" i="1" kern="1200" dirty="0">
                <a:solidFill>
                  <a:schemeClr val="tx1"/>
                </a:solidFill>
                <a:effectLst/>
                <a:latin typeface="+mn-lt"/>
                <a:ea typeface="+mn-ea"/>
                <a:cs typeface="+mn-cs"/>
              </a:rPr>
            </a:br>
            <a:endParaRPr lang="en-US"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b="1" i="1" kern="1200" dirty="0">
                <a:solidFill>
                  <a:schemeClr val="tx1"/>
                </a:solidFill>
                <a:effectLst/>
                <a:latin typeface="+mn-lt"/>
                <a:ea typeface="+mn-ea"/>
                <a:cs typeface="+mn-cs"/>
              </a:rPr>
              <a:t>NOT TO DEFINE VOTING REQUIREMENTS AT THE FEDERAL LEVEL</a:t>
            </a:r>
            <a:br>
              <a:rPr lang="en-US" b="1" i="1" kern="1200" dirty="0">
                <a:solidFill>
                  <a:schemeClr val="tx1"/>
                </a:solidFill>
                <a:effectLst/>
                <a:latin typeface="+mn-lt"/>
                <a:ea typeface="+mn-ea"/>
                <a:cs typeface="+mn-cs"/>
              </a:rPr>
            </a:br>
            <a:r>
              <a:rPr lang="en-US" b="1" i="1"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b="1" i="1" kern="1200" dirty="0">
                <a:solidFill>
                  <a:schemeClr val="tx1"/>
                </a:solidFill>
                <a:effectLst/>
                <a:latin typeface="+mn-lt"/>
                <a:ea typeface="+mn-ea"/>
                <a:cs typeface="+mn-cs"/>
              </a:rPr>
              <a:t>THEY GAVE THAT RESPONSIBILITY TO THE STATES</a:t>
            </a:r>
            <a:r>
              <a:rPr lang="en-US" i="1" kern="1200" dirty="0">
                <a:solidFill>
                  <a:schemeClr val="tx1"/>
                </a:solidFill>
                <a:effectLst/>
                <a:latin typeface="+mn-lt"/>
                <a:ea typeface="+mn-ea"/>
                <a:cs typeface="+mn-cs"/>
              </a:rPr>
              <a:t>.”   </a:t>
            </a:r>
          </a:p>
          <a:p>
            <a:endParaRPr lang="en-US"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10C82FE-38E3-45DD-97C7-DB09F68FC4FB}" type="slidenum">
              <a:rPr lang="en-US" smtClean="0"/>
              <a:t>8</a:t>
            </a:fld>
            <a:endParaRPr lang="en-US"/>
          </a:p>
        </p:txBody>
      </p:sp>
    </p:spTree>
    <p:extLst>
      <p:ext uri="{BB962C8B-B14F-4D97-AF65-F5344CB8AC3E}">
        <p14:creationId xmlns:p14="http://schemas.microsoft.com/office/powerpoint/2010/main" val="2646783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00DEE5E-795F-3A4E-B9E5-FEB3E0C4DADA}"/>
              </a:ext>
            </a:extLst>
          </p:cNvPr>
          <p:cNvGrpSpPr/>
          <p:nvPr/>
        </p:nvGrpSpPr>
        <p:grpSpPr>
          <a:xfrm>
            <a:off x="590843" y="3661927"/>
            <a:ext cx="2082020" cy="2431445"/>
            <a:chOff x="-2497873" y="3249251"/>
            <a:chExt cx="1951463" cy="2566006"/>
          </a:xfrm>
        </p:grpSpPr>
        <p:pic>
          <p:nvPicPr>
            <p:cNvPr id="6" name="Picture 5">
              <a:extLst>
                <a:ext uri="{FF2B5EF4-FFF2-40B4-BE49-F238E27FC236}">
                  <a16:creationId xmlns:a16="http://schemas.microsoft.com/office/drawing/2014/main" id="{3B10AB77-4ECD-9E4F-927D-ACB6883A4777}"/>
                </a:ext>
              </a:extLst>
            </p:cNvPr>
            <p:cNvPicPr>
              <a:picLocks noChangeAspect="1"/>
            </p:cNvPicPr>
            <p:nvPr/>
          </p:nvPicPr>
          <p:blipFill rotWithShape="1">
            <a:blip r:embed="rId3"/>
            <a:srcRect l="19841" t="1009" r="21954" b="5051"/>
            <a:stretch/>
          </p:blipFill>
          <p:spPr>
            <a:xfrm>
              <a:off x="-2497873" y="3249251"/>
              <a:ext cx="1951463" cy="2566006"/>
            </a:xfrm>
            <a:prstGeom prst="rect">
              <a:avLst/>
            </a:prstGeom>
          </p:spPr>
        </p:pic>
        <p:sp>
          <p:nvSpPr>
            <p:cNvPr id="7" name="TextBox 6">
              <a:extLst>
                <a:ext uri="{FF2B5EF4-FFF2-40B4-BE49-F238E27FC236}">
                  <a16:creationId xmlns:a16="http://schemas.microsoft.com/office/drawing/2014/main" id="{FEF2C891-0C54-0144-8CFA-DBDC438E24C2}"/>
                </a:ext>
              </a:extLst>
            </p:cNvPr>
            <p:cNvSpPr txBox="1"/>
            <p:nvPr/>
          </p:nvSpPr>
          <p:spPr>
            <a:xfrm>
              <a:off x="-2263698" y="3624263"/>
              <a:ext cx="1460810" cy="784830"/>
            </a:xfrm>
            <a:prstGeom prst="rect">
              <a:avLst/>
            </a:prstGeom>
            <a:noFill/>
          </p:spPr>
          <p:txBody>
            <a:bodyPr wrap="square" rtlCol="0">
              <a:spAutoFit/>
            </a:bodyPr>
            <a:lstStyle/>
            <a:p>
              <a:pPr algn="ctr"/>
              <a:r>
                <a:rPr lang="en-US" sz="900" dirty="0"/>
                <a:t>WHITE </a:t>
              </a:r>
            </a:p>
            <a:p>
              <a:pPr algn="ctr"/>
              <a:r>
                <a:rPr lang="en-US" sz="900" dirty="0"/>
                <a:t>MEN</a:t>
              </a:r>
              <a:br>
                <a:rPr lang="en-US" sz="900" dirty="0"/>
              </a:br>
              <a:r>
                <a:rPr lang="en-US" sz="900" dirty="0"/>
                <a:t>21 years and older</a:t>
              </a:r>
            </a:p>
            <a:p>
              <a:pPr algn="ctr"/>
              <a:r>
                <a:rPr lang="en-US" sz="900" dirty="0"/>
                <a:t>PROPERTY OWNER</a:t>
              </a:r>
            </a:p>
            <a:p>
              <a:pPr algn="ctr"/>
              <a:r>
                <a:rPr lang="en-US" sz="900" dirty="0"/>
                <a:t>CITIZEN</a:t>
              </a:r>
            </a:p>
          </p:txBody>
        </p:sp>
      </p:grpSp>
      <p:sp>
        <p:nvSpPr>
          <p:cNvPr id="2" name="Slide Image Placeholder 1"/>
          <p:cNvSpPr>
            <a:spLocks noGrp="1" noRot="1" noChangeAspect="1"/>
          </p:cNvSpPr>
          <p:nvPr>
            <p:ph type="sldImg"/>
          </p:nvPr>
        </p:nvSpPr>
        <p:spPr>
          <a:xfrm>
            <a:off x="947738" y="600075"/>
            <a:ext cx="5375275" cy="3024188"/>
          </a:xfrm>
        </p:spPr>
      </p:sp>
      <p:sp>
        <p:nvSpPr>
          <p:cNvPr id="3" name="Notes Placeholder 2"/>
          <p:cNvSpPr>
            <a:spLocks noGrp="1"/>
          </p:cNvSpPr>
          <p:nvPr>
            <p:ph type="body" idx="1"/>
          </p:nvPr>
        </p:nvSpPr>
        <p:spPr>
          <a:xfrm>
            <a:off x="2899317" y="4036939"/>
            <a:ext cx="3423696" cy="2054791"/>
          </a:xfrm>
        </p:spPr>
        <p:txBody>
          <a:bodyPr/>
          <a:lstStyle/>
          <a:p>
            <a:r>
              <a:rPr lang="en-US" b="1" i="1" dirty="0"/>
              <a:t>WHO CAN VOTE?</a:t>
            </a:r>
          </a:p>
          <a:p>
            <a:pPr marL="171450" indent="-171450">
              <a:buFont typeface="Arial" panose="020B0604020202020204" pitchFamily="34" charset="0"/>
              <a:buChar char="•"/>
            </a:pPr>
            <a:endParaRPr lang="en-US" kern="1200" dirty="0">
              <a:solidFill>
                <a:schemeClr val="tx1"/>
              </a:solidFill>
              <a:effectLst/>
              <a:latin typeface="+mn-lt"/>
              <a:ea typeface="+mn-ea"/>
              <a:cs typeface="+mn-cs"/>
            </a:endParaRPr>
          </a:p>
          <a:p>
            <a:pPr marL="171450" indent="-171450">
              <a:buFont typeface="Arial" panose="020B0604020202020204" pitchFamily="34" charset="0"/>
              <a:buChar char="•"/>
            </a:pPr>
            <a:r>
              <a:rPr lang="en-US" kern="1200" dirty="0">
                <a:solidFill>
                  <a:schemeClr val="tx1"/>
                </a:solidFill>
                <a:effectLst/>
                <a:latin typeface="+mn-lt"/>
                <a:ea typeface="+mn-ea"/>
                <a:cs typeface="+mn-cs"/>
              </a:rPr>
              <a:t>Ask </a:t>
            </a:r>
            <a:r>
              <a:rPr lang="en-US" b="1" i="1" kern="1200" dirty="0">
                <a:solidFill>
                  <a:schemeClr val="tx1"/>
                </a:solidFill>
                <a:effectLst/>
                <a:latin typeface="+mn-lt"/>
                <a:ea typeface="+mn-ea"/>
                <a:cs typeface="+mn-cs"/>
              </a:rPr>
              <a:t>“What do you think the states decided?” </a:t>
            </a:r>
            <a:r>
              <a:rPr lang="en-US" b="1" kern="1200" dirty="0">
                <a:solidFill>
                  <a:schemeClr val="tx1"/>
                </a:solidFill>
                <a:effectLst/>
                <a:latin typeface="+mn-lt"/>
                <a:ea typeface="+mn-ea"/>
                <a:cs typeface="+mn-cs"/>
              </a:rPr>
              <a:t>Write </a:t>
            </a:r>
            <a:r>
              <a:rPr lang="en-US" kern="1200" dirty="0">
                <a:solidFill>
                  <a:schemeClr val="tx1"/>
                </a:solidFill>
                <a:effectLst/>
                <a:latin typeface="+mn-lt"/>
                <a:ea typeface="+mn-ea"/>
                <a:cs typeface="+mn-cs"/>
              </a:rPr>
              <a:t>correct guesses on the easel chart and get to the full list.</a:t>
            </a:r>
            <a:br>
              <a:rPr lang="en-US" kern="1200" dirty="0">
                <a:solidFill>
                  <a:schemeClr val="tx1"/>
                </a:solidFill>
                <a:effectLst/>
                <a:latin typeface="+mn-lt"/>
                <a:ea typeface="+mn-ea"/>
                <a:cs typeface="+mn-cs"/>
              </a:rPr>
            </a:br>
            <a:endParaRPr lang="en-US"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Ask: </a:t>
            </a:r>
            <a:r>
              <a:rPr lang="en-US" b="1" i="1" dirty="0"/>
              <a:t>“Who was left out and why?” </a:t>
            </a:r>
            <a:r>
              <a:rPr lang="en-US" dirty="0"/>
              <a:t>[Touch on attitudes toward women, Native Americans, and African Americans.] </a:t>
            </a:r>
            <a:r>
              <a:rPr lang="en-US" i="1" dirty="0"/>
              <a:t> </a:t>
            </a:r>
            <a:endParaRPr lang="en-US" dirty="0"/>
          </a:p>
          <a:p>
            <a:pPr marL="171450" indent="-171450">
              <a:buFont typeface="Arial" panose="020B0604020202020204" pitchFamily="34" charset="0"/>
              <a:buChar char="•"/>
            </a:pPr>
            <a:endParaRPr lang="en-US"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10C82FE-38E3-45DD-97C7-DB09F68FC4FB}" type="slidenum">
              <a:rPr lang="en-US" smtClean="0"/>
              <a:t>9</a:t>
            </a:fld>
            <a:endParaRPr lang="en-US"/>
          </a:p>
        </p:txBody>
      </p:sp>
      <p:sp>
        <p:nvSpPr>
          <p:cNvPr id="9" name="Notes Placeholder 2">
            <a:extLst>
              <a:ext uri="{FF2B5EF4-FFF2-40B4-BE49-F238E27FC236}">
                <a16:creationId xmlns:a16="http://schemas.microsoft.com/office/drawing/2014/main" id="{549554AF-4BCC-044F-9FF5-90CE98B699A9}"/>
              </a:ext>
            </a:extLst>
          </p:cNvPr>
          <p:cNvSpPr txBox="1">
            <a:spLocks/>
          </p:cNvSpPr>
          <p:nvPr/>
        </p:nvSpPr>
        <p:spPr>
          <a:xfrm>
            <a:off x="947738" y="6091730"/>
            <a:ext cx="5530693" cy="2431445"/>
          </a:xfrm>
          <a:prstGeom prst="rect">
            <a:avLst/>
          </a:prstGeom>
        </p:spPr>
        <p:txBody>
          <a:bodyPr vert="horz" lIns="94229" tIns="47114" rIns="94229" bIns="471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400" b="1" i="1" dirty="0"/>
              <a:t>VISUAL TIMELINE</a:t>
            </a:r>
            <a:br>
              <a:rPr lang="en-US" sz="1400" b="1" i="1" u="sng" dirty="0"/>
            </a:br>
            <a:endParaRPr lang="en-US" sz="1400" b="1" u="sng" dirty="0"/>
          </a:p>
          <a:p>
            <a:pPr marL="171450" indent="-171450">
              <a:buFont typeface="Arial" panose="020B0604020202020204" pitchFamily="34" charset="0"/>
              <a:buChar char="•"/>
            </a:pPr>
            <a:r>
              <a:rPr lang="en-US" dirty="0"/>
              <a:t>Invite students to participate</a:t>
            </a:r>
            <a:r>
              <a:rPr lang="en-US" i="1" dirty="0"/>
              <a:t>: “It’s </a:t>
            </a:r>
            <a:r>
              <a:rPr lang="en-US" b="1" i="1" dirty="0"/>
              <a:t>1789, more than 200 years ago</a:t>
            </a:r>
            <a:r>
              <a:rPr lang="en-US" i="1" dirty="0"/>
              <a:t>.  Look at your avatar card and </a:t>
            </a:r>
            <a:r>
              <a:rPr lang="en-US" b="1" i="1" u="sng" dirty="0"/>
              <a:t>STAND UP and come to the front </a:t>
            </a:r>
            <a:r>
              <a:rPr lang="en-US" b="1" i="1" dirty="0"/>
              <a:t> </a:t>
            </a:r>
            <a:r>
              <a:rPr lang="en-US" i="1" dirty="0"/>
              <a:t>if you can vote.</a:t>
            </a:r>
            <a:br>
              <a:rPr lang="en-US" i="1" dirty="0"/>
            </a:br>
            <a:endParaRPr lang="en-US" i="1" dirty="0"/>
          </a:p>
          <a:p>
            <a:pPr marL="171450" indent="-171450">
              <a:buFont typeface="Arial" panose="020B0604020202020204" pitchFamily="34" charset="0"/>
              <a:buChar char="•"/>
            </a:pPr>
            <a:r>
              <a:rPr lang="en-US" dirty="0"/>
              <a:t>Give the </a:t>
            </a:r>
            <a:r>
              <a:rPr lang="en-US" b="1" dirty="0"/>
              <a:t>“Revolutionary War” Milestone Card</a:t>
            </a:r>
            <a:r>
              <a:rPr lang="en-US" dirty="0"/>
              <a:t> to one of the “voters” to hold.</a:t>
            </a:r>
            <a:br>
              <a:rPr lang="en-US" dirty="0"/>
            </a:br>
            <a:endParaRPr lang="en-US" dirty="0"/>
          </a:p>
          <a:p>
            <a:pPr marL="171450" indent="-171450">
              <a:buFont typeface="Arial" panose="020B0604020202020204" pitchFamily="34" charset="0"/>
              <a:buChar char="•"/>
            </a:pPr>
            <a:r>
              <a:rPr lang="en-US" dirty="0"/>
              <a:t>Ask a few of those sitting who they are and why they </a:t>
            </a:r>
            <a:r>
              <a:rPr lang="en-US" b="1" dirty="0"/>
              <a:t>cannot vote</a:t>
            </a:r>
            <a:r>
              <a:rPr lang="en-US" dirty="0"/>
              <a:t>.  Ask why people of color could not vote—look for BOTH reasons (not white, not citizens).  </a:t>
            </a:r>
          </a:p>
        </p:txBody>
      </p:sp>
    </p:spTree>
    <p:extLst>
      <p:ext uri="{BB962C8B-B14F-4D97-AF65-F5344CB8AC3E}">
        <p14:creationId xmlns:p14="http://schemas.microsoft.com/office/powerpoint/2010/main" val="1079670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CD356B-56E7-43F6-9942-12565DFE0623}" type="datetimeFigureOut">
              <a:rPr lang="en-US" smtClean="0"/>
              <a:t>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4B50B-4320-4C69-A8CF-3FF933002BC5}" type="slidenum">
              <a:rPr lang="en-US" smtClean="0"/>
              <a:t>‹#›</a:t>
            </a:fld>
            <a:endParaRPr lang="en-US"/>
          </a:p>
        </p:txBody>
      </p:sp>
    </p:spTree>
    <p:extLst>
      <p:ext uri="{BB962C8B-B14F-4D97-AF65-F5344CB8AC3E}">
        <p14:creationId xmlns:p14="http://schemas.microsoft.com/office/powerpoint/2010/main" val="3171498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CD356B-56E7-43F6-9942-12565DFE0623}" type="datetimeFigureOut">
              <a:rPr lang="en-US" smtClean="0"/>
              <a:t>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4B50B-4320-4C69-A8CF-3FF933002BC5}" type="slidenum">
              <a:rPr lang="en-US" smtClean="0"/>
              <a:t>‹#›</a:t>
            </a:fld>
            <a:endParaRPr lang="en-US"/>
          </a:p>
        </p:txBody>
      </p:sp>
    </p:spTree>
    <p:extLst>
      <p:ext uri="{BB962C8B-B14F-4D97-AF65-F5344CB8AC3E}">
        <p14:creationId xmlns:p14="http://schemas.microsoft.com/office/powerpoint/2010/main" val="1416317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CD356B-56E7-43F6-9942-12565DFE0623}" type="datetimeFigureOut">
              <a:rPr lang="en-US" smtClean="0"/>
              <a:t>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4B50B-4320-4C69-A8CF-3FF933002BC5}" type="slidenum">
              <a:rPr lang="en-US" smtClean="0"/>
              <a:t>‹#›</a:t>
            </a:fld>
            <a:endParaRPr lang="en-US"/>
          </a:p>
        </p:txBody>
      </p:sp>
    </p:spTree>
    <p:extLst>
      <p:ext uri="{BB962C8B-B14F-4D97-AF65-F5344CB8AC3E}">
        <p14:creationId xmlns:p14="http://schemas.microsoft.com/office/powerpoint/2010/main" val="3006460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CD356B-56E7-43F6-9942-12565DFE0623}" type="datetimeFigureOut">
              <a:rPr lang="en-US" smtClean="0">
                <a:solidFill>
                  <a:prstClr val="black">
                    <a:tint val="75000"/>
                  </a:prstClr>
                </a:solidFill>
              </a:rPr>
              <a:pPr/>
              <a:t>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515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CD356B-56E7-43F6-9942-12565DFE0623}" type="datetimeFigureOut">
              <a:rPr lang="en-US" smtClean="0">
                <a:solidFill>
                  <a:prstClr val="black">
                    <a:tint val="75000"/>
                  </a:prstClr>
                </a:solidFill>
              </a:rPr>
              <a:pPr/>
              <a:t>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8242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CD356B-56E7-43F6-9942-12565DFE0623}" type="datetimeFigureOut">
              <a:rPr lang="en-US" smtClean="0">
                <a:solidFill>
                  <a:prstClr val="black">
                    <a:tint val="75000"/>
                  </a:prstClr>
                </a:solidFill>
              </a:rPr>
              <a:pPr/>
              <a:t>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238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CD356B-56E7-43F6-9942-12565DFE0623}" type="datetimeFigureOut">
              <a:rPr lang="en-US" smtClean="0">
                <a:solidFill>
                  <a:prstClr val="black">
                    <a:tint val="75000"/>
                  </a:prstClr>
                </a:solidFill>
              </a:rPr>
              <a:pPr/>
              <a:t>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93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CD356B-56E7-43F6-9942-12565DFE0623}" type="datetimeFigureOut">
              <a:rPr lang="en-US" smtClean="0">
                <a:solidFill>
                  <a:prstClr val="black">
                    <a:tint val="75000"/>
                  </a:prstClr>
                </a:solidFill>
              </a:rPr>
              <a:pPr/>
              <a:t>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2859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CD356B-56E7-43F6-9942-12565DFE0623}" type="datetimeFigureOut">
              <a:rPr lang="en-US" smtClean="0">
                <a:solidFill>
                  <a:prstClr val="black">
                    <a:tint val="75000"/>
                  </a:prstClr>
                </a:solidFill>
              </a:rPr>
              <a:pPr/>
              <a:t>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42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CD356B-56E7-43F6-9942-12565DFE0623}" type="datetimeFigureOut">
              <a:rPr lang="en-US" smtClean="0">
                <a:solidFill>
                  <a:prstClr val="black">
                    <a:tint val="75000"/>
                  </a:prstClr>
                </a:solidFill>
              </a:rPr>
              <a:pPr/>
              <a:t>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654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CD356B-56E7-43F6-9942-12565DFE0623}" type="datetimeFigureOut">
              <a:rPr lang="en-US" smtClean="0">
                <a:solidFill>
                  <a:prstClr val="black">
                    <a:tint val="75000"/>
                  </a:prstClr>
                </a:solidFill>
              </a:rPr>
              <a:pPr/>
              <a:t>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877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CD356B-56E7-43F6-9942-12565DFE0623}" type="datetimeFigureOut">
              <a:rPr lang="en-US" smtClean="0"/>
              <a:t>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4B50B-4320-4C69-A8CF-3FF933002BC5}" type="slidenum">
              <a:rPr lang="en-US" smtClean="0"/>
              <a:t>‹#›</a:t>
            </a:fld>
            <a:endParaRPr lang="en-US"/>
          </a:p>
        </p:txBody>
      </p:sp>
    </p:spTree>
    <p:extLst>
      <p:ext uri="{BB962C8B-B14F-4D97-AF65-F5344CB8AC3E}">
        <p14:creationId xmlns:p14="http://schemas.microsoft.com/office/powerpoint/2010/main" val="53467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CD356B-56E7-43F6-9942-12565DFE0623}" type="datetimeFigureOut">
              <a:rPr lang="en-US" smtClean="0">
                <a:solidFill>
                  <a:prstClr val="black">
                    <a:tint val="75000"/>
                  </a:prstClr>
                </a:solidFill>
              </a:rPr>
              <a:pPr/>
              <a:t>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352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CD356B-56E7-43F6-9942-12565DFE0623}" type="datetimeFigureOut">
              <a:rPr lang="en-US" smtClean="0">
                <a:solidFill>
                  <a:prstClr val="black">
                    <a:tint val="75000"/>
                  </a:prstClr>
                </a:solidFill>
              </a:rPr>
              <a:pPr/>
              <a:t>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619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CD356B-56E7-43F6-9942-12565DFE0623}" type="datetimeFigureOut">
              <a:rPr lang="en-US" smtClean="0">
                <a:solidFill>
                  <a:prstClr val="black">
                    <a:tint val="75000"/>
                  </a:prstClr>
                </a:solidFill>
              </a:rPr>
              <a:pPr/>
              <a:t>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308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CD356B-56E7-43F6-9942-12565DFE0623}" type="datetimeFigureOut">
              <a:rPr lang="en-US" smtClean="0"/>
              <a:t>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4B50B-4320-4C69-A8CF-3FF933002BC5}" type="slidenum">
              <a:rPr lang="en-US" smtClean="0"/>
              <a:t>‹#›</a:t>
            </a:fld>
            <a:endParaRPr lang="en-US"/>
          </a:p>
        </p:txBody>
      </p:sp>
    </p:spTree>
    <p:extLst>
      <p:ext uri="{BB962C8B-B14F-4D97-AF65-F5344CB8AC3E}">
        <p14:creationId xmlns:p14="http://schemas.microsoft.com/office/powerpoint/2010/main" val="801992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CD356B-56E7-43F6-9942-12565DFE0623}" type="datetimeFigureOut">
              <a:rPr lang="en-US" smtClean="0"/>
              <a:t>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4B50B-4320-4C69-A8CF-3FF933002BC5}" type="slidenum">
              <a:rPr lang="en-US" smtClean="0"/>
              <a:t>‹#›</a:t>
            </a:fld>
            <a:endParaRPr lang="en-US"/>
          </a:p>
        </p:txBody>
      </p:sp>
    </p:spTree>
    <p:extLst>
      <p:ext uri="{BB962C8B-B14F-4D97-AF65-F5344CB8AC3E}">
        <p14:creationId xmlns:p14="http://schemas.microsoft.com/office/powerpoint/2010/main" val="3640457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CD356B-56E7-43F6-9942-12565DFE0623}" type="datetimeFigureOut">
              <a:rPr lang="en-US" smtClean="0"/>
              <a:t>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64B50B-4320-4C69-A8CF-3FF933002BC5}" type="slidenum">
              <a:rPr lang="en-US" smtClean="0"/>
              <a:t>‹#›</a:t>
            </a:fld>
            <a:endParaRPr lang="en-US"/>
          </a:p>
        </p:txBody>
      </p:sp>
    </p:spTree>
    <p:extLst>
      <p:ext uri="{BB962C8B-B14F-4D97-AF65-F5344CB8AC3E}">
        <p14:creationId xmlns:p14="http://schemas.microsoft.com/office/powerpoint/2010/main" val="2957508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CD356B-56E7-43F6-9942-12565DFE0623}" type="datetimeFigureOut">
              <a:rPr lang="en-US" smtClean="0"/>
              <a:t>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64B50B-4320-4C69-A8CF-3FF933002BC5}" type="slidenum">
              <a:rPr lang="en-US" smtClean="0"/>
              <a:t>‹#›</a:t>
            </a:fld>
            <a:endParaRPr lang="en-US"/>
          </a:p>
        </p:txBody>
      </p:sp>
    </p:spTree>
    <p:extLst>
      <p:ext uri="{BB962C8B-B14F-4D97-AF65-F5344CB8AC3E}">
        <p14:creationId xmlns:p14="http://schemas.microsoft.com/office/powerpoint/2010/main" val="1294889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CD356B-56E7-43F6-9942-12565DFE0623}" type="datetimeFigureOut">
              <a:rPr lang="en-US" smtClean="0"/>
              <a:t>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64B50B-4320-4C69-A8CF-3FF933002BC5}" type="slidenum">
              <a:rPr lang="en-US" smtClean="0"/>
              <a:t>‹#›</a:t>
            </a:fld>
            <a:endParaRPr lang="en-US"/>
          </a:p>
        </p:txBody>
      </p:sp>
    </p:spTree>
    <p:extLst>
      <p:ext uri="{BB962C8B-B14F-4D97-AF65-F5344CB8AC3E}">
        <p14:creationId xmlns:p14="http://schemas.microsoft.com/office/powerpoint/2010/main" val="1814060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CD356B-56E7-43F6-9942-12565DFE0623}" type="datetimeFigureOut">
              <a:rPr lang="en-US" smtClean="0"/>
              <a:t>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4B50B-4320-4C69-A8CF-3FF933002BC5}" type="slidenum">
              <a:rPr lang="en-US" smtClean="0"/>
              <a:t>‹#›</a:t>
            </a:fld>
            <a:endParaRPr lang="en-US"/>
          </a:p>
        </p:txBody>
      </p:sp>
    </p:spTree>
    <p:extLst>
      <p:ext uri="{BB962C8B-B14F-4D97-AF65-F5344CB8AC3E}">
        <p14:creationId xmlns:p14="http://schemas.microsoft.com/office/powerpoint/2010/main" val="1100031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CD356B-56E7-43F6-9942-12565DFE0623}" type="datetimeFigureOut">
              <a:rPr lang="en-US" smtClean="0"/>
              <a:t>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4B50B-4320-4C69-A8CF-3FF933002BC5}" type="slidenum">
              <a:rPr lang="en-US" smtClean="0"/>
              <a:t>‹#›</a:t>
            </a:fld>
            <a:endParaRPr lang="en-US"/>
          </a:p>
        </p:txBody>
      </p:sp>
    </p:spTree>
    <p:extLst>
      <p:ext uri="{BB962C8B-B14F-4D97-AF65-F5344CB8AC3E}">
        <p14:creationId xmlns:p14="http://schemas.microsoft.com/office/powerpoint/2010/main" val="398637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CD356B-56E7-43F6-9942-12565DFE0623}" type="datetimeFigureOut">
              <a:rPr lang="en-US" smtClean="0"/>
              <a:t>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64B50B-4320-4C69-A8CF-3FF933002BC5}" type="slidenum">
              <a:rPr lang="en-US" smtClean="0"/>
              <a:t>‹#›</a:t>
            </a:fld>
            <a:endParaRPr lang="en-US"/>
          </a:p>
        </p:txBody>
      </p:sp>
    </p:spTree>
    <p:extLst>
      <p:ext uri="{BB962C8B-B14F-4D97-AF65-F5344CB8AC3E}">
        <p14:creationId xmlns:p14="http://schemas.microsoft.com/office/powerpoint/2010/main" val="1851473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CD356B-56E7-43F6-9942-12565DFE0623}" type="datetimeFigureOut">
              <a:rPr lang="en-US" smtClean="0">
                <a:solidFill>
                  <a:prstClr val="black">
                    <a:tint val="75000"/>
                  </a:prstClr>
                </a:solidFill>
              </a:rPr>
              <a:pPr/>
              <a:t>8/20/19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64B50B-4320-4C69-A8CF-3FF933002B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460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tiff"/><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9.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8.wdp"/><Relationship Id="rId5" Type="http://schemas.microsoft.com/office/2007/relationships/hdphoto" Target="../media/hdphoto7.wdp"/><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www.electproject.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electproject.org/home/voter-turnout/demographics/Turnout_by_NHWhite.png?attredirects=0"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g"/></Relationships>
</file>

<file path=ppt/slides/_rels/slide4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6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55.tiff"/></Relationships>
</file>

<file path=ppt/slides/_rels/slide64.xml.rels><?xml version="1.0" encoding="UTF-8" standalone="yes"?>
<Relationships xmlns="http://schemas.openxmlformats.org/package/2006/relationships"><Relationship Id="rId3" Type="http://schemas.openxmlformats.org/officeDocument/2006/relationships/image" Target="../media/image56.tiff"/><Relationship Id="rId7" Type="http://schemas.openxmlformats.org/officeDocument/2006/relationships/image" Target="../media/image60.tiff"/><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tiff"/></Relationships>
</file>

<file path=ppt/slides/_rels/slide65.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62.tiff"/></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66.png"/><Relationship Id="rId4" Type="http://schemas.microsoft.com/office/2007/relationships/hdphoto" Target="../media/hdphoto10.wdp"/></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jpeg"/></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72.jpeg"/><Relationship Id="rId4" Type="http://schemas.openxmlformats.org/officeDocument/2006/relationships/image" Target="../media/image63.png"/></Relationships>
</file>

<file path=ppt/slides/_rels/slide7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75.png"/><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777283"/>
            <a:ext cx="8869251" cy="4687911"/>
          </a:xfrm>
          <a:prstGeom prst="rect">
            <a:avLst/>
          </a:prstGeom>
        </p:spPr>
      </p:pic>
      <p:sp>
        <p:nvSpPr>
          <p:cNvPr id="2" name="Title 1"/>
          <p:cNvSpPr>
            <a:spLocks noGrp="1"/>
          </p:cNvSpPr>
          <p:nvPr>
            <p:ph type="title"/>
          </p:nvPr>
        </p:nvSpPr>
        <p:spPr>
          <a:xfrm>
            <a:off x="700825" y="1253768"/>
            <a:ext cx="10515600" cy="1325563"/>
          </a:xfrm>
        </p:spPr>
        <p:txBody>
          <a:bodyPr>
            <a:normAutofit/>
          </a:bodyPr>
          <a:lstStyle/>
          <a:p>
            <a:r>
              <a:rPr lang="en-US" sz="8000" b="1" dirty="0">
                <a:latin typeface="Pristina" panose="03060402040406080204" pitchFamily="66" charset="0"/>
              </a:rPr>
              <a:t>Fighting for the Vote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897293"/>
            <a:ext cx="3795870" cy="1718171"/>
          </a:xfrm>
          <a:prstGeom prst="rect">
            <a:avLst/>
          </a:prstGeom>
        </p:spPr>
      </p:pic>
    </p:spTree>
    <p:extLst>
      <p:ext uri="{BB962C8B-B14F-4D97-AF65-F5344CB8AC3E}">
        <p14:creationId xmlns:p14="http://schemas.microsoft.com/office/powerpoint/2010/main" val="2861957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46830"/>
            <a:ext cx="10515600" cy="1325563"/>
          </a:xfrm>
        </p:spPr>
        <p:txBody>
          <a:bodyPr>
            <a:noAutofit/>
          </a:bodyPr>
          <a:lstStyle/>
          <a:p>
            <a:pPr algn="ctr"/>
            <a:r>
              <a:rPr lang="en-US" sz="9600" b="1" dirty="0">
                <a:latin typeface="Palatino" pitchFamily="2" charset="77"/>
                <a:ea typeface="Palatino" pitchFamily="2" charset="77"/>
              </a:rPr>
              <a:t>1856</a:t>
            </a:r>
            <a:br>
              <a:rPr lang="en-US" sz="9600" b="1" dirty="0">
                <a:latin typeface="Palatino" pitchFamily="2" charset="77"/>
                <a:ea typeface="Palatino" pitchFamily="2" charset="77"/>
              </a:rPr>
            </a:br>
            <a:r>
              <a:rPr lang="en-US" sz="5400" b="1" dirty="0">
                <a:latin typeface="Palatino" pitchFamily="2" charset="77"/>
                <a:ea typeface="Palatino" pitchFamily="2" charset="77"/>
              </a:rPr>
              <a:t>End of Property Requirements</a:t>
            </a:r>
            <a:endParaRPr lang="en-US" sz="9600" dirty="0">
              <a:latin typeface="Palatino" pitchFamily="2" charset="77"/>
              <a:ea typeface="Palatino" pitchFamily="2" charset="77"/>
            </a:endParaRPr>
          </a:p>
        </p:txBody>
      </p:sp>
      <p:pic>
        <p:nvPicPr>
          <p:cNvPr id="4" name="Picture 3">
            <a:extLst>
              <a:ext uri="{FF2B5EF4-FFF2-40B4-BE49-F238E27FC236}">
                <a16:creationId xmlns:a16="http://schemas.microsoft.com/office/drawing/2014/main" id="{A50CB4BB-5BC3-A34F-9A5E-269F1069D27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00" b="90000" l="5119" r="89420">
                        <a14:foregroundMark x1="32423" y1="27667" x2="32423" y2="27667"/>
                        <a14:foregroundMark x1="32423" y1="27667" x2="65188" y2="71667"/>
                        <a14:foregroundMark x1="65188" y1="71667" x2="67918" y2="69667"/>
                        <a14:foregroundMark x1="72696" y1="8000" x2="64505" y2="10000"/>
                        <a14:foregroundMark x1="36860" y1="15667" x2="38225" y2="16333"/>
                        <a14:foregroundMark x1="36177" y1="20333" x2="36177" y2="20333"/>
                        <a14:foregroundMark x1="37884" y1="23667" x2="37884" y2="23667"/>
                        <a14:foregroundMark x1="51877" y1="14333" x2="51877" y2="14333"/>
                        <a14:foregroundMark x1="37201" y1="19333" x2="37201" y2="19333"/>
                        <a14:foregroundMark x1="36860" y1="20000" x2="36860" y2="20000"/>
                        <a14:foregroundMark x1="49147" y1="79333" x2="22867" y2="81667"/>
                        <a14:foregroundMark x1="22867" y1="81667" x2="15358" y2="79333"/>
                        <a14:foregroundMark x1="5119" y1="76333" x2="6826" y2="75333"/>
                      </a14:backgroundRemoval>
                    </a14:imgEffect>
                  </a14:imgLayer>
                </a14:imgProps>
              </a:ext>
            </a:extLst>
          </a:blip>
          <a:stretch>
            <a:fillRect/>
          </a:stretch>
        </p:blipFill>
        <p:spPr>
          <a:xfrm>
            <a:off x="5039140" y="3561578"/>
            <a:ext cx="2583948" cy="2654741"/>
          </a:xfrm>
          <a:prstGeom prst="rect">
            <a:avLst/>
          </a:prstGeom>
        </p:spPr>
      </p:pic>
      <p:pic>
        <p:nvPicPr>
          <p:cNvPr id="6" name="Picture 5">
            <a:extLst>
              <a:ext uri="{FF2B5EF4-FFF2-40B4-BE49-F238E27FC236}">
                <a16:creationId xmlns:a16="http://schemas.microsoft.com/office/drawing/2014/main" id="{07AACFD4-F286-B74D-BC24-229F15A907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5273" y="4344638"/>
            <a:ext cx="1871681" cy="1871681"/>
          </a:xfrm>
          <a:prstGeom prst="rect">
            <a:avLst/>
          </a:prstGeom>
        </p:spPr>
      </p:pic>
    </p:spTree>
    <p:extLst>
      <p:ext uri="{BB962C8B-B14F-4D97-AF65-F5344CB8AC3E}">
        <p14:creationId xmlns:p14="http://schemas.microsoft.com/office/powerpoint/2010/main" val="808921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38670"/>
            <a:ext cx="10515600" cy="1325563"/>
          </a:xfrm>
        </p:spPr>
        <p:txBody>
          <a:bodyPr>
            <a:normAutofit/>
          </a:bodyPr>
          <a:lstStyle/>
          <a:p>
            <a:pPr algn="ctr"/>
            <a:r>
              <a:rPr lang="en-US" sz="4000" b="1" dirty="0">
                <a:latin typeface="Palatino" pitchFamily="2" charset="77"/>
                <a:ea typeface="Palatino" pitchFamily="2" charset="77"/>
              </a:rPr>
              <a:t>It’s 1856.  Who can vote?</a:t>
            </a:r>
            <a:endParaRPr lang="en-US" sz="4000" dirty="0">
              <a:latin typeface="Palatino" pitchFamily="2" charset="77"/>
              <a:ea typeface="Palatino" pitchFamily="2" charset="77"/>
            </a:endParaRPr>
          </a:p>
        </p:txBody>
      </p:sp>
      <p:pic>
        <p:nvPicPr>
          <p:cNvPr id="4" name="Picture 3">
            <a:extLst>
              <a:ext uri="{FF2B5EF4-FFF2-40B4-BE49-F238E27FC236}">
                <a16:creationId xmlns:a16="http://schemas.microsoft.com/office/drawing/2014/main" id="{0BF84836-2183-6E49-A72B-4F40C7196129}"/>
              </a:ext>
            </a:extLst>
          </p:cNvPr>
          <p:cNvPicPr>
            <a:picLocks noChangeAspect="1"/>
          </p:cNvPicPr>
          <p:nvPr/>
        </p:nvPicPr>
        <p:blipFill rotWithShape="1">
          <a:blip r:embed="rId3"/>
          <a:srcRect l="5567" t="5301" r="4506" b="21285"/>
          <a:stretch/>
        </p:blipFill>
        <p:spPr>
          <a:xfrm>
            <a:off x="3364072" y="803087"/>
            <a:ext cx="5757893" cy="42304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4181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38491"/>
            <a:ext cx="10515600" cy="1325563"/>
          </a:xfrm>
        </p:spPr>
        <p:txBody>
          <a:bodyPr>
            <a:noAutofit/>
          </a:bodyPr>
          <a:lstStyle/>
          <a:p>
            <a:pPr algn="ctr"/>
            <a:r>
              <a:rPr lang="en-US" sz="6600" b="1" dirty="0">
                <a:latin typeface="Palatino" pitchFamily="2" charset="77"/>
                <a:ea typeface="Palatino" pitchFamily="2" charset="77"/>
              </a:rPr>
              <a:t>The Civil War</a:t>
            </a:r>
            <a:endParaRPr lang="en-US" sz="6600" dirty="0">
              <a:latin typeface="Palatino" pitchFamily="2" charset="77"/>
              <a:ea typeface="Palatino" pitchFamily="2" charset="77"/>
            </a:endParaRPr>
          </a:p>
        </p:txBody>
      </p:sp>
      <p:pic>
        <p:nvPicPr>
          <p:cNvPr id="3" name="Picture 2">
            <a:extLst>
              <a:ext uri="{FF2B5EF4-FFF2-40B4-BE49-F238E27FC236}">
                <a16:creationId xmlns:a16="http://schemas.microsoft.com/office/drawing/2014/main" id="{3631C596-9320-3747-9EAA-2DDEA70C1626}"/>
              </a:ext>
            </a:extLst>
          </p:cNvPr>
          <p:cNvPicPr>
            <a:picLocks noChangeAspect="1"/>
          </p:cNvPicPr>
          <p:nvPr/>
        </p:nvPicPr>
        <p:blipFill>
          <a:blip r:embed="rId3"/>
          <a:stretch>
            <a:fillRect/>
          </a:stretch>
        </p:blipFill>
        <p:spPr>
          <a:xfrm>
            <a:off x="4537432" y="2109508"/>
            <a:ext cx="3370196" cy="4132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5683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on a dirt field&#10;&#10;Description automatically generated">
            <a:extLst>
              <a:ext uri="{FF2B5EF4-FFF2-40B4-BE49-F238E27FC236}">
                <a16:creationId xmlns:a16="http://schemas.microsoft.com/office/drawing/2014/main" id="{1DD9D5D3-5314-414D-A7FE-BEEC2F29D6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4786" y="384331"/>
            <a:ext cx="7622305" cy="5340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B8709A7C-7D27-F345-95E6-DE14951E247B}"/>
              </a:ext>
            </a:extLst>
          </p:cNvPr>
          <p:cNvSpPr txBox="1"/>
          <p:nvPr/>
        </p:nvSpPr>
        <p:spPr>
          <a:xfrm>
            <a:off x="2375452" y="5933661"/>
            <a:ext cx="7541639" cy="738664"/>
          </a:xfrm>
          <a:prstGeom prst="rect">
            <a:avLst/>
          </a:prstGeom>
          <a:noFill/>
        </p:spPr>
        <p:txBody>
          <a:bodyPr wrap="square" rtlCol="0">
            <a:spAutoFit/>
          </a:bodyPr>
          <a:lstStyle/>
          <a:p>
            <a:pPr algn="ctr"/>
            <a:r>
              <a:rPr lang="en-US" sz="2400" b="1" dirty="0"/>
              <a:t>~750,000 Americans died </a:t>
            </a:r>
          </a:p>
          <a:p>
            <a:pPr algn="ctr"/>
            <a:r>
              <a:rPr lang="en-US" dirty="0"/>
              <a:t>(2% of population: 6 million today)</a:t>
            </a:r>
          </a:p>
        </p:txBody>
      </p:sp>
    </p:spTree>
    <p:extLst>
      <p:ext uri="{BB962C8B-B14F-4D97-AF65-F5344CB8AC3E}">
        <p14:creationId xmlns:p14="http://schemas.microsoft.com/office/powerpoint/2010/main" val="1011723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003670"/>
            <a:ext cx="10515600" cy="1325563"/>
          </a:xfrm>
        </p:spPr>
        <p:txBody>
          <a:bodyPr>
            <a:normAutofit/>
          </a:bodyPr>
          <a:lstStyle/>
          <a:p>
            <a:pPr algn="ctr"/>
            <a:r>
              <a:rPr lang="en-US" sz="3200" dirty="0">
                <a:latin typeface="Palatino" pitchFamily="2" charset="77"/>
                <a:ea typeface="Palatino" pitchFamily="2" charset="77"/>
              </a:rPr>
              <a:t>For the first time </a:t>
            </a:r>
            <a:br>
              <a:rPr lang="en-US" sz="4000" b="1" dirty="0">
                <a:latin typeface="Palatino" pitchFamily="2" charset="77"/>
                <a:ea typeface="Palatino" pitchFamily="2" charset="77"/>
              </a:rPr>
            </a:br>
            <a:r>
              <a:rPr lang="en-US" sz="4000" b="1" dirty="0">
                <a:latin typeface="Palatino" pitchFamily="2" charset="77"/>
                <a:ea typeface="Palatino" pitchFamily="2" charset="77"/>
              </a:rPr>
              <a:t>The federal government steps in.</a:t>
            </a:r>
            <a:endParaRPr lang="en-US" sz="4000" dirty="0">
              <a:latin typeface="Palatino" pitchFamily="2" charset="77"/>
              <a:ea typeface="Palatino" pitchFamily="2" charset="77"/>
            </a:endParaRPr>
          </a:p>
        </p:txBody>
      </p:sp>
      <p:pic>
        <p:nvPicPr>
          <p:cNvPr id="4" name="Picture 3">
            <a:extLst>
              <a:ext uri="{FF2B5EF4-FFF2-40B4-BE49-F238E27FC236}">
                <a16:creationId xmlns:a16="http://schemas.microsoft.com/office/drawing/2014/main" id="{8087E1C3-929A-1F4B-BC01-176982E8A4CB}"/>
              </a:ext>
            </a:extLst>
          </p:cNvPr>
          <p:cNvPicPr>
            <a:picLocks noChangeAspect="1"/>
          </p:cNvPicPr>
          <p:nvPr/>
        </p:nvPicPr>
        <p:blipFill>
          <a:blip r:embed="rId3"/>
          <a:stretch>
            <a:fillRect/>
          </a:stretch>
        </p:blipFill>
        <p:spPr>
          <a:xfrm>
            <a:off x="3388107" y="645852"/>
            <a:ext cx="5415785" cy="4357818"/>
          </a:xfrm>
          <a:prstGeom prst="rect">
            <a:avLst/>
          </a:prstGeom>
        </p:spPr>
      </p:pic>
    </p:spTree>
    <p:extLst>
      <p:ext uri="{BB962C8B-B14F-4D97-AF65-F5344CB8AC3E}">
        <p14:creationId xmlns:p14="http://schemas.microsoft.com/office/powerpoint/2010/main" val="4071378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082" y="5270422"/>
            <a:ext cx="10515600" cy="1325563"/>
          </a:xfrm>
        </p:spPr>
        <p:txBody>
          <a:bodyPr>
            <a:normAutofit/>
          </a:bodyPr>
          <a:lstStyle/>
          <a:p>
            <a:pPr algn="ctr"/>
            <a:r>
              <a:rPr lang="en-US" sz="4000" b="1" dirty="0">
                <a:latin typeface="Palatino" pitchFamily="2" charset="77"/>
                <a:ea typeface="Palatino" pitchFamily="2" charset="77"/>
              </a:rPr>
              <a:t>It’s 1870.  Who can vote?</a:t>
            </a:r>
            <a:endParaRPr lang="en-US" sz="4000" dirty="0">
              <a:latin typeface="Palatino" pitchFamily="2" charset="77"/>
              <a:ea typeface="Palatino" pitchFamily="2" charset="77"/>
            </a:endParaRPr>
          </a:p>
        </p:txBody>
      </p:sp>
      <p:pic>
        <p:nvPicPr>
          <p:cNvPr id="4" name="Picture 3">
            <a:extLst>
              <a:ext uri="{FF2B5EF4-FFF2-40B4-BE49-F238E27FC236}">
                <a16:creationId xmlns:a16="http://schemas.microsoft.com/office/drawing/2014/main" id="{55B62378-43A3-104C-A36B-26FEAAD33E5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4074099" y="771179"/>
            <a:ext cx="3695378" cy="4499243"/>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72E32CC3-4111-6B4F-9089-CFA56C74DE8F}"/>
              </a:ext>
            </a:extLst>
          </p:cNvPr>
          <p:cNvSpPr txBox="1"/>
          <p:nvPr/>
        </p:nvSpPr>
        <p:spPr>
          <a:xfrm>
            <a:off x="7964720" y="4716424"/>
            <a:ext cx="3117774" cy="553998"/>
          </a:xfrm>
          <a:prstGeom prst="rect">
            <a:avLst/>
          </a:prstGeom>
          <a:noFill/>
        </p:spPr>
        <p:txBody>
          <a:bodyPr wrap="square" rtlCol="0">
            <a:spAutoFit/>
          </a:bodyPr>
          <a:lstStyle/>
          <a:p>
            <a:r>
              <a:rPr lang="en-US" dirty="0"/>
              <a:t>Thomas Mundy Peterson</a:t>
            </a:r>
          </a:p>
          <a:p>
            <a:r>
              <a:rPr lang="en-US" sz="1200" dirty="0"/>
              <a:t>Paterson, New Jersey</a:t>
            </a:r>
          </a:p>
        </p:txBody>
      </p:sp>
    </p:spTree>
    <p:extLst>
      <p:ext uri="{BB962C8B-B14F-4D97-AF65-F5344CB8AC3E}">
        <p14:creationId xmlns:p14="http://schemas.microsoft.com/office/powerpoint/2010/main" val="2897094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E93A9E-3D00-3548-BF20-F223C1C208F5}"/>
              </a:ext>
            </a:extLst>
          </p:cNvPr>
          <p:cNvSpPr>
            <a:spLocks noGrp="1"/>
          </p:cNvSpPr>
          <p:nvPr>
            <p:ph type="title"/>
          </p:nvPr>
        </p:nvSpPr>
        <p:spPr>
          <a:xfrm>
            <a:off x="838200" y="1646830"/>
            <a:ext cx="10515600" cy="1325563"/>
          </a:xfrm>
        </p:spPr>
        <p:txBody>
          <a:bodyPr>
            <a:noAutofit/>
          </a:bodyPr>
          <a:lstStyle/>
          <a:p>
            <a:pPr algn="ctr"/>
            <a:r>
              <a:rPr lang="en-US" sz="9600" b="1" dirty="0">
                <a:latin typeface="Palatino" pitchFamily="2" charset="77"/>
                <a:ea typeface="Palatino" pitchFamily="2" charset="77"/>
              </a:rPr>
              <a:t>1920</a:t>
            </a:r>
            <a:br>
              <a:rPr lang="en-US" sz="9600" b="1" dirty="0">
                <a:latin typeface="Palatino" pitchFamily="2" charset="77"/>
                <a:ea typeface="Palatino" pitchFamily="2" charset="77"/>
              </a:rPr>
            </a:br>
            <a:r>
              <a:rPr lang="en-US" sz="5400" b="1" dirty="0">
                <a:latin typeface="Palatino" pitchFamily="2" charset="77"/>
                <a:ea typeface="Palatino" pitchFamily="2" charset="77"/>
              </a:rPr>
              <a:t>19</a:t>
            </a:r>
            <a:r>
              <a:rPr lang="en-US" sz="5400" b="1" baseline="30000" dirty="0">
                <a:latin typeface="Palatino" pitchFamily="2" charset="77"/>
                <a:ea typeface="Palatino" pitchFamily="2" charset="77"/>
              </a:rPr>
              <a:t>th</a:t>
            </a:r>
            <a:r>
              <a:rPr lang="en-US" sz="5400" b="1" dirty="0">
                <a:latin typeface="Palatino" pitchFamily="2" charset="77"/>
                <a:ea typeface="Palatino" pitchFamily="2" charset="77"/>
              </a:rPr>
              <a:t> Amendment</a:t>
            </a:r>
            <a:endParaRPr lang="en-US" sz="9600" dirty="0">
              <a:latin typeface="Palatino" pitchFamily="2" charset="77"/>
              <a:ea typeface="Palatino" pitchFamily="2" charset="77"/>
            </a:endParaRPr>
          </a:p>
        </p:txBody>
      </p:sp>
      <p:pic>
        <p:nvPicPr>
          <p:cNvPr id="7" name="Picture 6">
            <a:extLst>
              <a:ext uri="{FF2B5EF4-FFF2-40B4-BE49-F238E27FC236}">
                <a16:creationId xmlns:a16="http://schemas.microsoft.com/office/drawing/2014/main" id="{5CB40BFA-3DC1-2746-96B8-835AC31B714D}"/>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3383" b="93235" l="2471" r="94471">
                        <a14:foregroundMark x1="3294" y1="10571" x2="24471" y2="11839"/>
                        <a14:foregroundMark x1="24471" y1="11839" x2="34000" y2="11205"/>
                        <a14:foregroundMark x1="34000" y1="11205" x2="43294" y2="11205"/>
                        <a14:foregroundMark x1="2588" y1="3594" x2="2588" y2="3594"/>
                        <a14:foregroundMark x1="2471" y1="90486" x2="2471" y2="90486"/>
                        <a14:foregroundMark x1="2588" y1="93235" x2="2588" y2="93235"/>
                        <a14:foregroundMark x1="91412" y1="57717" x2="91412" y2="57717"/>
                        <a14:foregroundMark x1="91882" y1="18605" x2="91882" y2="18605"/>
                        <a14:foregroundMark x1="94471" y1="57717" x2="94471" y2="57717"/>
                      </a14:backgroundRemoval>
                    </a14:imgEffect>
                  </a14:imgLayer>
                </a14:imgProps>
              </a:ext>
              <a:ext uri="{28A0092B-C50C-407E-A947-70E740481C1C}">
                <a14:useLocalDpi xmlns:a14="http://schemas.microsoft.com/office/drawing/2010/main"/>
              </a:ext>
            </a:extLst>
          </a:blip>
          <a:stretch>
            <a:fillRect/>
          </a:stretch>
        </p:blipFill>
        <p:spPr>
          <a:xfrm>
            <a:off x="4184375" y="3429000"/>
            <a:ext cx="4550742" cy="2527000"/>
          </a:xfrm>
          <a:prstGeom prst="rect">
            <a:avLst/>
          </a:prstGeom>
        </p:spPr>
      </p:pic>
    </p:spTree>
    <p:extLst>
      <p:ext uri="{BB962C8B-B14F-4D97-AF65-F5344CB8AC3E}">
        <p14:creationId xmlns:p14="http://schemas.microsoft.com/office/powerpoint/2010/main" val="1717379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uniform&#10;&#10;Description automatically generated">
            <a:extLst>
              <a:ext uri="{FF2B5EF4-FFF2-40B4-BE49-F238E27FC236}">
                <a16:creationId xmlns:a16="http://schemas.microsoft.com/office/drawing/2014/main" id="{9FE23B8A-7C5F-C24A-9777-408642371A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02534" y="672920"/>
            <a:ext cx="9186932" cy="55121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4972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building&#10;&#10;Description automatically generated">
            <a:extLst>
              <a:ext uri="{FF2B5EF4-FFF2-40B4-BE49-F238E27FC236}">
                <a16:creationId xmlns:a16="http://schemas.microsoft.com/office/drawing/2014/main" id="{3A6308DB-DC97-0943-BE36-9097A85B03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86389" y="792545"/>
            <a:ext cx="4329716" cy="5462384"/>
          </a:xfrm>
          <a:prstGeom prst="rect">
            <a:avLst/>
          </a:prstGeom>
        </p:spPr>
      </p:pic>
    </p:spTree>
    <p:extLst>
      <p:ext uri="{BB962C8B-B14F-4D97-AF65-F5344CB8AC3E}">
        <p14:creationId xmlns:p14="http://schemas.microsoft.com/office/powerpoint/2010/main" val="2294294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082" y="5270422"/>
            <a:ext cx="10515600" cy="1325563"/>
          </a:xfrm>
        </p:spPr>
        <p:txBody>
          <a:bodyPr>
            <a:normAutofit/>
          </a:bodyPr>
          <a:lstStyle/>
          <a:p>
            <a:pPr algn="ctr"/>
            <a:r>
              <a:rPr lang="en-US" sz="4000" b="1" dirty="0">
                <a:latin typeface="Palatino" pitchFamily="2" charset="77"/>
                <a:ea typeface="Palatino" pitchFamily="2" charset="77"/>
              </a:rPr>
              <a:t>It’s 1920.  Who can vote?</a:t>
            </a:r>
            <a:endParaRPr lang="en-US" sz="4000" dirty="0">
              <a:latin typeface="Palatino" pitchFamily="2" charset="77"/>
              <a:ea typeface="Palatino" pitchFamily="2" charset="77"/>
            </a:endParaRPr>
          </a:p>
        </p:txBody>
      </p:sp>
      <p:pic>
        <p:nvPicPr>
          <p:cNvPr id="3" name="Picture 2">
            <a:extLst>
              <a:ext uri="{FF2B5EF4-FFF2-40B4-BE49-F238E27FC236}">
                <a16:creationId xmlns:a16="http://schemas.microsoft.com/office/drawing/2014/main" id="{A881823F-76DD-7047-AC33-7D558B42538C}"/>
              </a:ext>
            </a:extLst>
          </p:cNvPr>
          <p:cNvPicPr>
            <a:picLocks noChangeAspect="1"/>
          </p:cNvPicPr>
          <p:nvPr/>
        </p:nvPicPr>
        <p:blipFill>
          <a:blip r:embed="rId3"/>
          <a:stretch>
            <a:fillRect/>
          </a:stretch>
        </p:blipFill>
        <p:spPr>
          <a:xfrm>
            <a:off x="3193132" y="1221151"/>
            <a:ext cx="5651500" cy="40492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8965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522683" y="2239583"/>
            <a:ext cx="9156880" cy="2862322"/>
          </a:xfrm>
          <a:prstGeom prst="rect">
            <a:avLst/>
          </a:prstGeom>
          <a:solidFill>
            <a:schemeClr val="bg1">
              <a:lumMod val="85000"/>
            </a:schemeClr>
          </a:solidFill>
        </p:spPr>
        <p:txBody>
          <a:bodyPr wrap="square" lIns="91440" tIns="45720" rIns="91440" bIns="45720">
            <a:spAutoFit/>
          </a:bodyPr>
          <a:lstStyle/>
          <a:p>
            <a:pPr algn="ctr"/>
            <a:r>
              <a:rPr lang="en-US" sz="6000" b="1" dirty="0">
                <a:latin typeface="Palatino"/>
              </a:rPr>
              <a:t>ELECTIONS </a:t>
            </a:r>
          </a:p>
          <a:p>
            <a:pPr algn="ctr"/>
            <a:r>
              <a:rPr lang="en-US" sz="6000" b="1" dirty="0">
                <a:latin typeface="Palatino"/>
              </a:rPr>
              <a:t>HAVE </a:t>
            </a:r>
          </a:p>
          <a:p>
            <a:pPr algn="ctr"/>
            <a:r>
              <a:rPr lang="en-US" sz="6000" b="1" dirty="0">
                <a:latin typeface="Palatino"/>
              </a:rPr>
              <a:t>CONSEQUENCES</a:t>
            </a:r>
            <a:endParaRPr lang="en-US" sz="8800" b="1" dirty="0">
              <a:ln w="6600">
                <a:solidFill>
                  <a:srgbClr val="ED7D31"/>
                </a:solidFill>
                <a:prstDash val="solid"/>
              </a:ln>
              <a:solidFill>
                <a:srgbClr val="FFFFFF"/>
              </a:solidFill>
              <a:effectLst>
                <a:outerShdw dist="38100" dir="2700000" algn="tl" rotWithShape="0">
                  <a:srgbClr val="ED7D31"/>
                </a:outerShdw>
              </a:effectLst>
              <a:latin typeface="AR CHRISTY" panose="02000000000000000000" pitchFamily="2" charset="0"/>
            </a:endParaRPr>
          </a:p>
        </p:txBody>
      </p:sp>
      <p:sp>
        <p:nvSpPr>
          <p:cNvPr id="3" name="TextBox 2"/>
          <p:cNvSpPr txBox="1"/>
          <p:nvPr/>
        </p:nvSpPr>
        <p:spPr>
          <a:xfrm rot="19982793">
            <a:off x="829964" y="1740128"/>
            <a:ext cx="4739805" cy="707886"/>
          </a:xfrm>
          <a:prstGeom prst="rect">
            <a:avLst/>
          </a:prstGeom>
          <a:noFill/>
        </p:spPr>
        <p:txBody>
          <a:bodyPr wrap="square" rtlCol="0">
            <a:spAutoFit/>
          </a:bodyPr>
          <a:lstStyle/>
          <a:p>
            <a:pPr algn="ctr"/>
            <a:r>
              <a:rPr lang="en-US" sz="4000" i="1" dirty="0">
                <a:solidFill>
                  <a:srgbClr val="FF0000"/>
                </a:solidFill>
              </a:rPr>
              <a:t>Why bother?</a:t>
            </a:r>
          </a:p>
        </p:txBody>
      </p:sp>
    </p:spTree>
    <p:extLst>
      <p:ext uri="{BB962C8B-B14F-4D97-AF65-F5344CB8AC3E}">
        <p14:creationId xmlns:p14="http://schemas.microsoft.com/office/powerpoint/2010/main" val="3572763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E93A9E-3D00-3548-BF20-F223C1C208F5}"/>
              </a:ext>
            </a:extLst>
          </p:cNvPr>
          <p:cNvSpPr>
            <a:spLocks noGrp="1"/>
          </p:cNvSpPr>
          <p:nvPr>
            <p:ph type="title"/>
          </p:nvPr>
        </p:nvSpPr>
        <p:spPr>
          <a:xfrm>
            <a:off x="838200" y="1348656"/>
            <a:ext cx="10515600" cy="1325563"/>
          </a:xfrm>
        </p:spPr>
        <p:txBody>
          <a:bodyPr>
            <a:noAutofit/>
          </a:bodyPr>
          <a:lstStyle/>
          <a:p>
            <a:pPr algn="ctr"/>
            <a:r>
              <a:rPr lang="en-US" sz="9600" b="1" dirty="0">
                <a:latin typeface="Palatino" pitchFamily="2" charset="77"/>
                <a:ea typeface="Palatino" pitchFamily="2" charset="77"/>
              </a:rPr>
              <a:t>1971</a:t>
            </a:r>
            <a:br>
              <a:rPr lang="en-US" sz="9600" b="1" dirty="0">
                <a:latin typeface="Palatino" pitchFamily="2" charset="77"/>
                <a:ea typeface="Palatino" pitchFamily="2" charset="77"/>
              </a:rPr>
            </a:br>
            <a:r>
              <a:rPr lang="en-US" sz="5400" b="1" dirty="0">
                <a:latin typeface="Palatino" pitchFamily="2" charset="77"/>
                <a:ea typeface="Palatino" pitchFamily="2" charset="77"/>
              </a:rPr>
              <a:t>26</a:t>
            </a:r>
            <a:r>
              <a:rPr lang="en-US" sz="5400" b="1" baseline="30000" dirty="0">
                <a:latin typeface="Palatino" pitchFamily="2" charset="77"/>
                <a:ea typeface="Palatino" pitchFamily="2" charset="77"/>
              </a:rPr>
              <a:t>th</a:t>
            </a:r>
            <a:r>
              <a:rPr lang="en-US" sz="5400" b="1" dirty="0">
                <a:latin typeface="Palatino" pitchFamily="2" charset="77"/>
                <a:ea typeface="Palatino" pitchFamily="2" charset="77"/>
              </a:rPr>
              <a:t> Amendment</a:t>
            </a:r>
            <a:endParaRPr lang="en-US" sz="9600" dirty="0">
              <a:latin typeface="Palatino" pitchFamily="2" charset="77"/>
              <a:ea typeface="Palatino" pitchFamily="2" charset="77"/>
            </a:endParaRPr>
          </a:p>
        </p:txBody>
      </p:sp>
      <p:pic>
        <p:nvPicPr>
          <p:cNvPr id="2" name="Picture 1">
            <a:extLst>
              <a:ext uri="{FF2B5EF4-FFF2-40B4-BE49-F238E27FC236}">
                <a16:creationId xmlns:a16="http://schemas.microsoft.com/office/drawing/2014/main" id="{721BA3B4-0339-2447-B651-FCA664360B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8514" y="3212612"/>
            <a:ext cx="4264164" cy="2820440"/>
          </a:xfrm>
          <a:prstGeom prst="rect">
            <a:avLst/>
          </a:prstGeom>
        </p:spPr>
      </p:pic>
    </p:spTree>
    <p:extLst>
      <p:ext uri="{BB962C8B-B14F-4D97-AF65-F5344CB8AC3E}">
        <p14:creationId xmlns:p14="http://schemas.microsoft.com/office/powerpoint/2010/main" val="4068706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0574" y="5220995"/>
            <a:ext cx="10515600" cy="1325563"/>
          </a:xfrm>
        </p:spPr>
        <p:txBody>
          <a:bodyPr>
            <a:normAutofit/>
          </a:bodyPr>
          <a:lstStyle/>
          <a:p>
            <a:pPr algn="ctr"/>
            <a:r>
              <a:rPr lang="en-US" sz="4000" b="1" dirty="0">
                <a:latin typeface="Palatino" pitchFamily="2" charset="77"/>
                <a:ea typeface="Palatino" pitchFamily="2" charset="77"/>
              </a:rPr>
              <a:t>It’s 1971.  Who can vote?</a:t>
            </a:r>
            <a:endParaRPr lang="en-US" sz="4000" dirty="0">
              <a:latin typeface="Palatino" pitchFamily="2" charset="77"/>
              <a:ea typeface="Palatino" pitchFamily="2" charset="77"/>
            </a:endParaRPr>
          </a:p>
        </p:txBody>
      </p:sp>
      <p:pic>
        <p:nvPicPr>
          <p:cNvPr id="4" name="Picture 3">
            <a:extLst>
              <a:ext uri="{FF2B5EF4-FFF2-40B4-BE49-F238E27FC236}">
                <a16:creationId xmlns:a16="http://schemas.microsoft.com/office/drawing/2014/main" id="{0C8D882F-DCFC-004F-A69C-1A235166C06A}"/>
              </a:ext>
            </a:extLst>
          </p:cNvPr>
          <p:cNvPicPr>
            <a:picLocks noChangeAspect="1"/>
          </p:cNvPicPr>
          <p:nvPr/>
        </p:nvPicPr>
        <p:blipFill>
          <a:blip r:embed="rId3"/>
          <a:stretch>
            <a:fillRect/>
          </a:stretch>
        </p:blipFill>
        <p:spPr>
          <a:xfrm>
            <a:off x="2842054" y="853302"/>
            <a:ext cx="6618972" cy="42747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1970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Arrow Connector 35">
            <a:extLst>
              <a:ext uri="{FF2B5EF4-FFF2-40B4-BE49-F238E27FC236}">
                <a16:creationId xmlns:a16="http://schemas.microsoft.com/office/drawing/2014/main" id="{4407D871-D78B-0546-8DCB-12176115A000}"/>
              </a:ext>
            </a:extLst>
          </p:cNvPr>
          <p:cNvCxnSpPr/>
          <p:nvPr/>
        </p:nvCxnSpPr>
        <p:spPr>
          <a:xfrm flipV="1">
            <a:off x="1068946" y="934186"/>
            <a:ext cx="10663708" cy="48719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383E889E-5E95-DE43-BD9A-96972F2A052F}"/>
              </a:ext>
            </a:extLst>
          </p:cNvPr>
          <p:cNvSpPr>
            <a:spLocks noGrp="1"/>
          </p:cNvSpPr>
          <p:nvPr>
            <p:ph type="title"/>
          </p:nvPr>
        </p:nvSpPr>
        <p:spPr>
          <a:xfrm>
            <a:off x="811002" y="251453"/>
            <a:ext cx="3953814" cy="1325563"/>
          </a:xfrm>
        </p:spPr>
        <p:txBody>
          <a:bodyPr>
            <a:noAutofit/>
          </a:bodyPr>
          <a:lstStyle/>
          <a:p>
            <a:r>
              <a:rPr lang="en-US" sz="6000" b="1" dirty="0">
                <a:latin typeface="Palatino" pitchFamily="2" charset="77"/>
                <a:ea typeface="Palatino" pitchFamily="2" charset="77"/>
              </a:rPr>
              <a:t>Timeline</a:t>
            </a:r>
            <a:endParaRPr lang="en-US" sz="6000" dirty="0">
              <a:latin typeface="Palatino" pitchFamily="2" charset="77"/>
              <a:ea typeface="Palatino" pitchFamily="2" charset="77"/>
            </a:endParaRPr>
          </a:p>
        </p:txBody>
      </p:sp>
      <p:grpSp>
        <p:nvGrpSpPr>
          <p:cNvPr id="23" name="Group 22">
            <a:extLst>
              <a:ext uri="{FF2B5EF4-FFF2-40B4-BE49-F238E27FC236}">
                <a16:creationId xmlns:a16="http://schemas.microsoft.com/office/drawing/2014/main" id="{6AB5BFE0-C485-4947-B9EB-3B8A7C0D5E42}"/>
              </a:ext>
            </a:extLst>
          </p:cNvPr>
          <p:cNvGrpSpPr/>
          <p:nvPr/>
        </p:nvGrpSpPr>
        <p:grpSpPr>
          <a:xfrm>
            <a:off x="7910854" y="3075332"/>
            <a:ext cx="3626476" cy="3165162"/>
            <a:chOff x="7624293" y="1726957"/>
            <a:chExt cx="3626476" cy="3165162"/>
          </a:xfrm>
        </p:grpSpPr>
        <p:sp>
          <p:nvSpPr>
            <p:cNvPr id="9" name="TextBox 8">
              <a:extLst>
                <a:ext uri="{FF2B5EF4-FFF2-40B4-BE49-F238E27FC236}">
                  <a16:creationId xmlns:a16="http://schemas.microsoft.com/office/drawing/2014/main" id="{B3F9BCBF-0CF6-E047-A35D-BD5BC1D23F02}"/>
                </a:ext>
              </a:extLst>
            </p:cNvPr>
            <p:cNvSpPr txBox="1"/>
            <p:nvPr/>
          </p:nvSpPr>
          <p:spPr>
            <a:xfrm>
              <a:off x="7624293" y="1726957"/>
              <a:ext cx="3626476" cy="3165162"/>
            </a:xfrm>
            <a:prstGeom prst="rect">
              <a:avLst/>
            </a:prstGeom>
            <a:solidFill>
              <a:schemeClr val="bg1"/>
            </a:solidFill>
            <a:ln>
              <a:solidFill>
                <a:schemeClr val="bg1">
                  <a:lumMod val="65000"/>
                </a:schemeClr>
              </a:solidFill>
            </a:ln>
          </p:spPr>
          <p:txBody>
            <a:bodyPr wrap="square" rtlCol="0">
              <a:spAutoFit/>
            </a:bodyPr>
            <a:lstStyle/>
            <a:p>
              <a:pPr algn="ctr">
                <a:lnSpc>
                  <a:spcPct val="120000"/>
                </a:lnSpc>
              </a:pPr>
              <a:endParaRPr lang="en-US" sz="2400" b="1" dirty="0"/>
            </a:p>
            <a:p>
              <a:pPr algn="ctr">
                <a:lnSpc>
                  <a:spcPct val="120000"/>
                </a:lnSpc>
              </a:pPr>
              <a:r>
                <a:rPr lang="en-US" sz="2400" dirty="0"/>
                <a:t>White</a:t>
              </a:r>
            </a:p>
            <a:p>
              <a:pPr algn="ctr">
                <a:lnSpc>
                  <a:spcPct val="120000"/>
                </a:lnSpc>
              </a:pPr>
              <a:r>
                <a:rPr lang="en-US" sz="2400" dirty="0"/>
                <a:t>Men</a:t>
              </a:r>
            </a:p>
            <a:p>
              <a:pPr algn="ctr">
                <a:lnSpc>
                  <a:spcPct val="120000"/>
                </a:lnSpc>
              </a:pPr>
              <a:r>
                <a:rPr lang="en-US" sz="2400" dirty="0"/>
                <a:t>Property owners</a:t>
              </a:r>
            </a:p>
            <a:p>
              <a:pPr algn="ctr">
                <a:lnSpc>
                  <a:spcPct val="120000"/>
                </a:lnSpc>
              </a:pPr>
              <a:r>
                <a:rPr lang="en-US" sz="2400" dirty="0"/>
                <a:t>At least 21 years old      </a:t>
              </a:r>
            </a:p>
            <a:p>
              <a:pPr algn="ctr">
                <a:lnSpc>
                  <a:spcPct val="120000"/>
                </a:lnSpc>
              </a:pPr>
              <a:r>
                <a:rPr lang="en-US" sz="2400" dirty="0"/>
                <a:t>Citizen</a:t>
              </a:r>
            </a:p>
            <a:p>
              <a:pPr algn="ctr">
                <a:lnSpc>
                  <a:spcPct val="120000"/>
                </a:lnSpc>
              </a:pPr>
              <a:endParaRPr lang="en-US" sz="2400" b="1" dirty="0"/>
            </a:p>
          </p:txBody>
        </p:sp>
        <p:cxnSp>
          <p:nvCxnSpPr>
            <p:cNvPr id="11" name="Straight Connector 10">
              <a:extLst>
                <a:ext uri="{FF2B5EF4-FFF2-40B4-BE49-F238E27FC236}">
                  <a16:creationId xmlns:a16="http://schemas.microsoft.com/office/drawing/2014/main" id="{AC19441E-FD78-4C4D-AD7A-613C55E03977}"/>
                </a:ext>
              </a:extLst>
            </p:cNvPr>
            <p:cNvCxnSpPr/>
            <p:nvPr/>
          </p:nvCxnSpPr>
          <p:spPr>
            <a:xfrm flipV="1">
              <a:off x="8704505" y="2339767"/>
              <a:ext cx="1223493" cy="36060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A37A00-DE25-F847-9603-C913F1EC6388}"/>
                </a:ext>
              </a:extLst>
            </p:cNvPr>
            <p:cNvCxnSpPr/>
            <p:nvPr/>
          </p:nvCxnSpPr>
          <p:spPr>
            <a:xfrm flipV="1">
              <a:off x="8704506" y="2754130"/>
              <a:ext cx="1223493" cy="36060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17502A-F0B4-3446-88B2-92584CF5B42F}"/>
                </a:ext>
              </a:extLst>
            </p:cNvPr>
            <p:cNvCxnSpPr/>
            <p:nvPr/>
          </p:nvCxnSpPr>
          <p:spPr>
            <a:xfrm flipV="1">
              <a:off x="8658358" y="3158890"/>
              <a:ext cx="1223493" cy="36060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D7E4F7-05B6-AD4D-8227-3AC5D0A4515C}"/>
                </a:ext>
              </a:extLst>
            </p:cNvPr>
            <p:cNvCxnSpPr>
              <a:cxnSpLocks/>
            </p:cNvCxnSpPr>
            <p:nvPr/>
          </p:nvCxnSpPr>
          <p:spPr>
            <a:xfrm flipV="1">
              <a:off x="8945449" y="3627006"/>
              <a:ext cx="649312" cy="2916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155AABD-6CE7-1146-9900-3352A321AF15}"/>
                </a:ext>
              </a:extLst>
            </p:cNvPr>
            <p:cNvSpPr txBox="1"/>
            <p:nvPr/>
          </p:nvSpPr>
          <p:spPr>
            <a:xfrm>
              <a:off x="7714177" y="3049969"/>
              <a:ext cx="628649" cy="505972"/>
            </a:xfrm>
            <a:prstGeom prst="rect">
              <a:avLst/>
            </a:prstGeom>
            <a:solidFill>
              <a:schemeClr val="bg1"/>
            </a:solidFill>
            <a:ln>
              <a:noFill/>
            </a:ln>
          </p:spPr>
          <p:txBody>
            <a:bodyPr wrap="square" rtlCol="0">
              <a:spAutoFit/>
            </a:bodyPr>
            <a:lstStyle/>
            <a:p>
              <a:pPr algn="ctr">
                <a:lnSpc>
                  <a:spcPct val="120000"/>
                </a:lnSpc>
              </a:pPr>
              <a:r>
                <a:rPr lang="en-US" sz="2400" dirty="0"/>
                <a:t>18</a:t>
              </a:r>
            </a:p>
          </p:txBody>
        </p:sp>
        <p:sp>
          <p:nvSpPr>
            <p:cNvPr id="19" name="Oval 18">
              <a:extLst>
                <a:ext uri="{FF2B5EF4-FFF2-40B4-BE49-F238E27FC236}">
                  <a16:creationId xmlns:a16="http://schemas.microsoft.com/office/drawing/2014/main" id="{952B7D47-9409-9E47-B1AC-15EC0C8437D0}"/>
                </a:ext>
              </a:extLst>
            </p:cNvPr>
            <p:cNvSpPr/>
            <p:nvPr/>
          </p:nvSpPr>
          <p:spPr>
            <a:xfrm>
              <a:off x="7714177" y="3090930"/>
              <a:ext cx="628649" cy="465011"/>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6B74CFE6-3CF0-4043-8C4B-3364581B136A}"/>
                </a:ext>
              </a:extLst>
            </p:cNvPr>
            <p:cNvCxnSpPr/>
            <p:nvPr/>
          </p:nvCxnSpPr>
          <p:spPr>
            <a:xfrm>
              <a:off x="8229600" y="3429000"/>
              <a:ext cx="914400" cy="198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9F0E6A08-C8AE-2749-8ED8-F7C75B3CF712}"/>
              </a:ext>
            </a:extLst>
          </p:cNvPr>
          <p:cNvSpPr txBox="1"/>
          <p:nvPr/>
        </p:nvSpPr>
        <p:spPr>
          <a:xfrm>
            <a:off x="1107604" y="1846419"/>
            <a:ext cx="3626476" cy="3165162"/>
          </a:xfrm>
          <a:prstGeom prst="rect">
            <a:avLst/>
          </a:prstGeom>
          <a:solidFill>
            <a:schemeClr val="bg1"/>
          </a:solidFill>
          <a:ln>
            <a:solidFill>
              <a:schemeClr val="bg1">
                <a:lumMod val="65000"/>
              </a:schemeClr>
            </a:solidFill>
          </a:ln>
        </p:spPr>
        <p:txBody>
          <a:bodyPr wrap="square" rtlCol="0">
            <a:spAutoFit/>
          </a:bodyPr>
          <a:lstStyle/>
          <a:p>
            <a:pPr algn="ctr">
              <a:lnSpc>
                <a:spcPct val="120000"/>
              </a:lnSpc>
            </a:pPr>
            <a:endParaRPr lang="en-US" sz="2400" b="1" dirty="0"/>
          </a:p>
          <a:p>
            <a:pPr algn="ctr">
              <a:lnSpc>
                <a:spcPct val="120000"/>
              </a:lnSpc>
            </a:pPr>
            <a:r>
              <a:rPr lang="en-US" sz="2400" dirty="0"/>
              <a:t>White</a:t>
            </a:r>
          </a:p>
          <a:p>
            <a:pPr algn="ctr">
              <a:lnSpc>
                <a:spcPct val="120000"/>
              </a:lnSpc>
            </a:pPr>
            <a:r>
              <a:rPr lang="en-US" sz="2400" dirty="0"/>
              <a:t>Men</a:t>
            </a:r>
          </a:p>
          <a:p>
            <a:pPr algn="ctr">
              <a:lnSpc>
                <a:spcPct val="120000"/>
              </a:lnSpc>
            </a:pPr>
            <a:r>
              <a:rPr lang="en-US" sz="2400" dirty="0"/>
              <a:t>Property owners</a:t>
            </a:r>
          </a:p>
          <a:p>
            <a:pPr algn="ctr">
              <a:lnSpc>
                <a:spcPct val="120000"/>
              </a:lnSpc>
            </a:pPr>
            <a:r>
              <a:rPr lang="en-US" sz="2400" dirty="0"/>
              <a:t>At least 21 years old      </a:t>
            </a:r>
          </a:p>
          <a:p>
            <a:pPr algn="ctr">
              <a:lnSpc>
                <a:spcPct val="120000"/>
              </a:lnSpc>
            </a:pPr>
            <a:r>
              <a:rPr lang="en-US" sz="2400" dirty="0"/>
              <a:t>Citizen</a:t>
            </a:r>
          </a:p>
          <a:p>
            <a:pPr algn="ctr">
              <a:lnSpc>
                <a:spcPct val="120000"/>
              </a:lnSpc>
            </a:pPr>
            <a:endParaRPr lang="en-US" sz="2400" b="1" dirty="0"/>
          </a:p>
        </p:txBody>
      </p:sp>
      <p:sp>
        <p:nvSpPr>
          <p:cNvPr id="2" name="TextBox 1">
            <a:extLst>
              <a:ext uri="{FF2B5EF4-FFF2-40B4-BE49-F238E27FC236}">
                <a16:creationId xmlns:a16="http://schemas.microsoft.com/office/drawing/2014/main" id="{BE65968E-0AC9-9C4B-B288-5E578E04784C}"/>
              </a:ext>
            </a:extLst>
          </p:cNvPr>
          <p:cNvSpPr txBox="1"/>
          <p:nvPr/>
        </p:nvSpPr>
        <p:spPr>
          <a:xfrm>
            <a:off x="574346" y="4553212"/>
            <a:ext cx="1736332" cy="646331"/>
          </a:xfrm>
          <a:prstGeom prst="rect">
            <a:avLst/>
          </a:prstGeom>
          <a:solidFill>
            <a:srgbClr val="FF0000"/>
          </a:solidFill>
        </p:spPr>
        <p:txBody>
          <a:bodyPr wrap="square" rtlCol="0">
            <a:spAutoFit/>
          </a:bodyPr>
          <a:lstStyle/>
          <a:p>
            <a:pPr algn="ctr"/>
            <a:r>
              <a:rPr lang="en-US" sz="3600" b="1" dirty="0">
                <a:solidFill>
                  <a:schemeClr val="bg1"/>
                </a:solidFill>
              </a:rPr>
              <a:t>1789</a:t>
            </a:r>
          </a:p>
        </p:txBody>
      </p:sp>
      <p:sp>
        <p:nvSpPr>
          <p:cNvPr id="16" name="TextBox 15">
            <a:extLst>
              <a:ext uri="{FF2B5EF4-FFF2-40B4-BE49-F238E27FC236}">
                <a16:creationId xmlns:a16="http://schemas.microsoft.com/office/drawing/2014/main" id="{AAA23AE9-1924-0743-A01C-612F88F57346}"/>
              </a:ext>
            </a:extLst>
          </p:cNvPr>
          <p:cNvSpPr txBox="1"/>
          <p:nvPr/>
        </p:nvSpPr>
        <p:spPr>
          <a:xfrm>
            <a:off x="9223450" y="2696570"/>
            <a:ext cx="1736332" cy="646331"/>
          </a:xfrm>
          <a:prstGeom prst="rect">
            <a:avLst/>
          </a:prstGeom>
          <a:solidFill>
            <a:srgbClr val="FF0000"/>
          </a:solidFill>
        </p:spPr>
        <p:txBody>
          <a:bodyPr wrap="square" rtlCol="0">
            <a:spAutoFit/>
          </a:bodyPr>
          <a:lstStyle/>
          <a:p>
            <a:pPr algn="ctr"/>
            <a:r>
              <a:rPr lang="en-US" sz="3600" b="1" dirty="0">
                <a:solidFill>
                  <a:schemeClr val="bg1"/>
                </a:solidFill>
              </a:rPr>
              <a:t>1971</a:t>
            </a:r>
          </a:p>
        </p:txBody>
      </p:sp>
      <p:cxnSp>
        <p:nvCxnSpPr>
          <p:cNvPr id="4" name="Straight Connector 3">
            <a:extLst>
              <a:ext uri="{FF2B5EF4-FFF2-40B4-BE49-F238E27FC236}">
                <a16:creationId xmlns:a16="http://schemas.microsoft.com/office/drawing/2014/main" id="{0C43DC13-6111-0548-9FE7-8D037A8A243A}"/>
              </a:ext>
            </a:extLst>
          </p:cNvPr>
          <p:cNvCxnSpPr/>
          <p:nvPr/>
        </p:nvCxnSpPr>
        <p:spPr>
          <a:xfrm>
            <a:off x="1509018" y="5130525"/>
            <a:ext cx="0" cy="813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5D9C2BC-CBE0-E64B-AB7F-EB2B506F1A4C}"/>
              </a:ext>
            </a:extLst>
          </p:cNvPr>
          <p:cNvCxnSpPr/>
          <p:nvPr/>
        </p:nvCxnSpPr>
        <p:spPr>
          <a:xfrm>
            <a:off x="5863548" y="3224843"/>
            <a:ext cx="0" cy="813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7772DD0-7731-3E40-97D1-CEFEE3D29175}"/>
              </a:ext>
            </a:extLst>
          </p:cNvPr>
          <p:cNvCxnSpPr/>
          <p:nvPr/>
        </p:nvCxnSpPr>
        <p:spPr>
          <a:xfrm>
            <a:off x="6596009" y="2936281"/>
            <a:ext cx="0" cy="813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1E336D2-963C-FE4E-8A98-6A3B99AF2B3A}"/>
              </a:ext>
            </a:extLst>
          </p:cNvPr>
          <p:cNvCxnSpPr/>
          <p:nvPr/>
        </p:nvCxnSpPr>
        <p:spPr>
          <a:xfrm>
            <a:off x="8980545" y="1675370"/>
            <a:ext cx="0" cy="813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D613450-93CC-C54E-89CE-2797BD37C989}"/>
              </a:ext>
            </a:extLst>
          </p:cNvPr>
          <p:cNvCxnSpPr>
            <a:cxnSpLocks/>
          </p:cNvCxnSpPr>
          <p:nvPr/>
        </p:nvCxnSpPr>
        <p:spPr>
          <a:xfrm>
            <a:off x="10853722" y="1088649"/>
            <a:ext cx="0" cy="22225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A8FFF15-F148-9144-A008-B4267E12593E}"/>
              </a:ext>
            </a:extLst>
          </p:cNvPr>
          <p:cNvSpPr txBox="1"/>
          <p:nvPr/>
        </p:nvSpPr>
        <p:spPr>
          <a:xfrm>
            <a:off x="5212534" y="2863272"/>
            <a:ext cx="1098357" cy="400110"/>
          </a:xfrm>
          <a:prstGeom prst="rect">
            <a:avLst/>
          </a:prstGeom>
          <a:noFill/>
          <a:ln>
            <a:noFill/>
          </a:ln>
        </p:spPr>
        <p:txBody>
          <a:bodyPr wrap="square" rtlCol="0">
            <a:spAutoFit/>
          </a:bodyPr>
          <a:lstStyle/>
          <a:p>
            <a:pPr algn="ctr"/>
            <a:r>
              <a:rPr lang="en-US" sz="2000" dirty="0">
                <a:solidFill>
                  <a:srgbClr val="FF0000"/>
                </a:solidFill>
              </a:rPr>
              <a:t>1856</a:t>
            </a:r>
          </a:p>
        </p:txBody>
      </p:sp>
      <p:sp>
        <p:nvSpPr>
          <p:cNvPr id="28" name="TextBox 27">
            <a:extLst>
              <a:ext uri="{FF2B5EF4-FFF2-40B4-BE49-F238E27FC236}">
                <a16:creationId xmlns:a16="http://schemas.microsoft.com/office/drawing/2014/main" id="{51715EA8-178B-5843-9B4F-5FED995502FC}"/>
              </a:ext>
            </a:extLst>
          </p:cNvPr>
          <p:cNvSpPr txBox="1"/>
          <p:nvPr/>
        </p:nvSpPr>
        <p:spPr>
          <a:xfrm>
            <a:off x="6072384" y="2563776"/>
            <a:ext cx="1098357" cy="400110"/>
          </a:xfrm>
          <a:prstGeom prst="rect">
            <a:avLst/>
          </a:prstGeom>
          <a:noFill/>
          <a:ln>
            <a:noFill/>
          </a:ln>
        </p:spPr>
        <p:txBody>
          <a:bodyPr wrap="square" rtlCol="0">
            <a:spAutoFit/>
          </a:bodyPr>
          <a:lstStyle/>
          <a:p>
            <a:pPr algn="ctr"/>
            <a:r>
              <a:rPr lang="en-US" sz="2000" dirty="0">
                <a:solidFill>
                  <a:srgbClr val="FF0000"/>
                </a:solidFill>
              </a:rPr>
              <a:t>1870</a:t>
            </a:r>
          </a:p>
        </p:txBody>
      </p:sp>
      <p:sp>
        <p:nvSpPr>
          <p:cNvPr id="29" name="TextBox 28">
            <a:extLst>
              <a:ext uri="{FF2B5EF4-FFF2-40B4-BE49-F238E27FC236}">
                <a16:creationId xmlns:a16="http://schemas.microsoft.com/office/drawing/2014/main" id="{9100B86B-4B82-1B43-999B-8EDAE088F911}"/>
              </a:ext>
            </a:extLst>
          </p:cNvPr>
          <p:cNvSpPr txBox="1"/>
          <p:nvPr/>
        </p:nvSpPr>
        <p:spPr>
          <a:xfrm>
            <a:off x="8431367" y="1337671"/>
            <a:ext cx="1098357" cy="400110"/>
          </a:xfrm>
          <a:prstGeom prst="rect">
            <a:avLst/>
          </a:prstGeom>
          <a:noFill/>
          <a:ln>
            <a:noFill/>
          </a:ln>
        </p:spPr>
        <p:txBody>
          <a:bodyPr wrap="square" rtlCol="0">
            <a:spAutoFit/>
          </a:bodyPr>
          <a:lstStyle/>
          <a:p>
            <a:pPr algn="ctr"/>
            <a:r>
              <a:rPr lang="en-US" sz="2000" dirty="0">
                <a:solidFill>
                  <a:srgbClr val="FF0000"/>
                </a:solidFill>
              </a:rPr>
              <a:t>1920</a:t>
            </a:r>
          </a:p>
        </p:txBody>
      </p:sp>
    </p:spTree>
    <p:extLst>
      <p:ext uri="{BB962C8B-B14F-4D97-AF65-F5344CB8AC3E}">
        <p14:creationId xmlns:p14="http://schemas.microsoft.com/office/powerpoint/2010/main" val="139100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E93A9E-3D00-3548-BF20-F223C1C208F5}"/>
              </a:ext>
            </a:extLst>
          </p:cNvPr>
          <p:cNvSpPr>
            <a:spLocks noGrp="1"/>
          </p:cNvSpPr>
          <p:nvPr>
            <p:ph type="title"/>
          </p:nvPr>
        </p:nvSpPr>
        <p:spPr>
          <a:xfrm>
            <a:off x="745733" y="1894489"/>
            <a:ext cx="10515600" cy="1325563"/>
          </a:xfrm>
        </p:spPr>
        <p:txBody>
          <a:bodyPr>
            <a:noAutofit/>
          </a:bodyPr>
          <a:lstStyle/>
          <a:p>
            <a:pPr algn="ctr"/>
            <a:r>
              <a:rPr lang="en-US" sz="5400" b="1" dirty="0">
                <a:latin typeface="Palatino" pitchFamily="2" charset="77"/>
                <a:ea typeface="Palatino" pitchFamily="2" charset="77"/>
              </a:rPr>
              <a:t>There’s more to the story . . .</a:t>
            </a:r>
            <a:br>
              <a:rPr lang="en-US" sz="7200" b="1" dirty="0">
                <a:latin typeface="Palatino" pitchFamily="2" charset="77"/>
                <a:ea typeface="Palatino" pitchFamily="2" charset="77"/>
              </a:rPr>
            </a:br>
            <a:endParaRPr lang="en-US" sz="7200" dirty="0">
              <a:latin typeface="Palatino" pitchFamily="2" charset="77"/>
              <a:ea typeface="Palatino" pitchFamily="2" charset="77"/>
            </a:endParaRPr>
          </a:p>
        </p:txBody>
      </p:sp>
      <p:pic>
        <p:nvPicPr>
          <p:cNvPr id="4" name="Picture 3">
            <a:extLst>
              <a:ext uri="{FF2B5EF4-FFF2-40B4-BE49-F238E27FC236}">
                <a16:creationId xmlns:a16="http://schemas.microsoft.com/office/drawing/2014/main" id="{9F2CA06D-8F4D-7544-AD6E-96A5CEA281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452" b="91613" l="5000" r="96765">
                        <a14:foregroundMark x1="62941" y1="6452" x2="62941" y2="6452"/>
                        <a14:foregroundMark x1="90294" y1="54839" x2="90294" y2="54839"/>
                        <a14:foregroundMark x1="92059" y1="67097" x2="92059" y2="67097"/>
                        <a14:foregroundMark x1="91471" y1="68387" x2="91471" y2="68387"/>
                        <a14:foregroundMark x1="35882" y1="58065" x2="35882" y2="58065"/>
                        <a14:foregroundMark x1="5294" y1="15484" x2="5294" y2="15484"/>
                        <a14:foregroundMark x1="2353" y1="20000" x2="13824" y2="82581"/>
                        <a14:foregroundMark x1="13824" y1="82581" x2="22941" y2="91613"/>
                        <a14:foregroundMark x1="22941" y1="91613" x2="32941" y2="91613"/>
                        <a14:foregroundMark x1="32941" y1="91613" x2="42353" y2="86452"/>
                        <a14:foregroundMark x1="42353" y1="86452" x2="52059" y2="86452"/>
                        <a14:foregroundMark x1="64412" y1="85161" x2="85000" y2="78710"/>
                        <a14:foregroundMark x1="85000" y1="78710" x2="66471" y2="82581"/>
                        <a14:foregroundMark x1="96471" y1="71613" x2="96471" y2="71613"/>
                        <a14:foregroundMark x1="95882" y1="77419" x2="95882" y2="77419"/>
                        <a14:foregroundMark x1="96765" y1="78065" x2="96765" y2="78065"/>
                      </a14:backgroundRemoval>
                    </a14:imgEffect>
                  </a14:imgLayer>
                </a14:imgProps>
              </a:ext>
            </a:extLst>
          </a:blip>
          <a:stretch>
            <a:fillRect/>
          </a:stretch>
        </p:blipFill>
        <p:spPr>
          <a:xfrm>
            <a:off x="3590974" y="3220052"/>
            <a:ext cx="5010052" cy="2269259"/>
          </a:xfrm>
          <a:prstGeom prst="rect">
            <a:avLst/>
          </a:prstGeom>
        </p:spPr>
      </p:pic>
    </p:spTree>
    <p:extLst>
      <p:ext uri="{BB962C8B-B14F-4D97-AF65-F5344CB8AC3E}">
        <p14:creationId xmlns:p14="http://schemas.microsoft.com/office/powerpoint/2010/main" val="1262858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E93A9E-3D00-3548-BF20-F223C1C208F5}"/>
              </a:ext>
            </a:extLst>
          </p:cNvPr>
          <p:cNvSpPr>
            <a:spLocks noGrp="1"/>
          </p:cNvSpPr>
          <p:nvPr>
            <p:ph type="title"/>
          </p:nvPr>
        </p:nvSpPr>
        <p:spPr>
          <a:xfrm>
            <a:off x="838200" y="897895"/>
            <a:ext cx="10515600" cy="1325563"/>
          </a:xfrm>
        </p:spPr>
        <p:txBody>
          <a:bodyPr>
            <a:noAutofit/>
          </a:bodyPr>
          <a:lstStyle/>
          <a:p>
            <a:pPr algn="ctr"/>
            <a:r>
              <a:rPr lang="en-US" sz="6600" b="1" dirty="0">
                <a:latin typeface="Palatino" pitchFamily="2" charset="77"/>
                <a:ea typeface="Palatino" pitchFamily="2" charset="77"/>
              </a:rPr>
              <a:t>Voting Rights Act</a:t>
            </a:r>
            <a:br>
              <a:rPr lang="en-US" sz="8800" b="1" dirty="0">
                <a:latin typeface="Palatino" pitchFamily="2" charset="77"/>
                <a:ea typeface="Palatino" pitchFamily="2" charset="77"/>
              </a:rPr>
            </a:br>
            <a:r>
              <a:rPr lang="en-US" sz="4800" b="1" dirty="0">
                <a:latin typeface="Palatino" pitchFamily="2" charset="77"/>
                <a:ea typeface="Palatino" pitchFamily="2" charset="77"/>
              </a:rPr>
              <a:t>1965</a:t>
            </a:r>
            <a:endParaRPr lang="en-US" sz="8800" dirty="0">
              <a:latin typeface="Palatino" pitchFamily="2" charset="77"/>
              <a:ea typeface="Palatino" pitchFamily="2" charset="77"/>
            </a:endParaRPr>
          </a:p>
        </p:txBody>
      </p:sp>
      <p:pic>
        <p:nvPicPr>
          <p:cNvPr id="3" name="Picture 2">
            <a:extLst>
              <a:ext uri="{FF2B5EF4-FFF2-40B4-BE49-F238E27FC236}">
                <a16:creationId xmlns:a16="http://schemas.microsoft.com/office/drawing/2014/main" id="{6A199D76-66F1-644C-AF64-D6CB31846BDF}"/>
              </a:ext>
            </a:extLst>
          </p:cNvPr>
          <p:cNvPicPr>
            <a:picLocks noChangeAspect="1"/>
          </p:cNvPicPr>
          <p:nvPr/>
        </p:nvPicPr>
        <p:blipFill>
          <a:blip r:embed="rId3"/>
          <a:stretch>
            <a:fillRect/>
          </a:stretch>
        </p:blipFill>
        <p:spPr>
          <a:xfrm>
            <a:off x="3850559" y="2484907"/>
            <a:ext cx="4490881" cy="3592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1216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crowd&#10;&#10;Description automatically generated">
            <a:extLst>
              <a:ext uri="{FF2B5EF4-FFF2-40B4-BE49-F238E27FC236}">
                <a16:creationId xmlns:a16="http://schemas.microsoft.com/office/drawing/2014/main" id="{6E4D8177-16B8-8649-9F4A-A997A79BFC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24179" y="915843"/>
            <a:ext cx="7343641" cy="5026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6768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E93A9E-3D00-3548-BF20-F223C1C208F5}"/>
              </a:ext>
            </a:extLst>
          </p:cNvPr>
          <p:cNvSpPr>
            <a:spLocks noGrp="1"/>
          </p:cNvSpPr>
          <p:nvPr>
            <p:ph type="title"/>
          </p:nvPr>
        </p:nvSpPr>
        <p:spPr>
          <a:xfrm>
            <a:off x="456012" y="762700"/>
            <a:ext cx="10515600" cy="1325563"/>
          </a:xfrm>
        </p:spPr>
        <p:txBody>
          <a:bodyPr>
            <a:noAutofit/>
          </a:bodyPr>
          <a:lstStyle/>
          <a:p>
            <a:r>
              <a:rPr lang="en-US" sz="4000" b="1" dirty="0">
                <a:latin typeface="Palatino" pitchFamily="2" charset="77"/>
                <a:ea typeface="Palatino" pitchFamily="2" charset="77"/>
              </a:rPr>
              <a:t>Voter suppression continues</a:t>
            </a:r>
            <a:br>
              <a:rPr lang="en-US" sz="5400" b="1" dirty="0">
                <a:latin typeface="Palatino" pitchFamily="2" charset="77"/>
                <a:ea typeface="Palatino" pitchFamily="2" charset="77"/>
              </a:rPr>
            </a:br>
            <a:endParaRPr lang="en-US" sz="5400" dirty="0">
              <a:latin typeface="Palatino" pitchFamily="2" charset="77"/>
              <a:ea typeface="Palatino" pitchFamily="2" charset="77"/>
            </a:endParaRPr>
          </a:p>
        </p:txBody>
      </p:sp>
      <p:grpSp>
        <p:nvGrpSpPr>
          <p:cNvPr id="14" name="Group 13">
            <a:extLst>
              <a:ext uri="{FF2B5EF4-FFF2-40B4-BE49-F238E27FC236}">
                <a16:creationId xmlns:a16="http://schemas.microsoft.com/office/drawing/2014/main" id="{9B4E70B4-04B3-3246-9CD3-799213699CAF}"/>
              </a:ext>
            </a:extLst>
          </p:cNvPr>
          <p:cNvGrpSpPr/>
          <p:nvPr/>
        </p:nvGrpSpPr>
        <p:grpSpPr>
          <a:xfrm>
            <a:off x="1678169" y="1408798"/>
            <a:ext cx="9696414" cy="4763735"/>
            <a:chOff x="694495" y="1330444"/>
            <a:chExt cx="10929469" cy="5105326"/>
          </a:xfrm>
        </p:grpSpPr>
        <p:pic>
          <p:nvPicPr>
            <p:cNvPr id="12" name="Picture 11">
              <a:extLst>
                <a:ext uri="{FF2B5EF4-FFF2-40B4-BE49-F238E27FC236}">
                  <a16:creationId xmlns:a16="http://schemas.microsoft.com/office/drawing/2014/main" id="{86843AF1-9158-4046-986D-A79FC78E4D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23" b="89404" l="4717" r="95597">
                          <a14:foregroundMark x1="12264" y1="9272" x2="23270" y2="11258"/>
                          <a14:foregroundMark x1="23270" y1="11258" x2="79560" y2="6623"/>
                          <a14:foregroundMark x1="79560" y1="6623" x2="87736" y2="11921"/>
                          <a14:foregroundMark x1="12264" y1="16556" x2="55346" y2="13907"/>
                          <a14:foregroundMark x1="55346" y1="13907" x2="86478" y2="15894"/>
                          <a14:foregroundMark x1="76415" y1="19868" x2="76415" y2="19868"/>
                          <a14:foregroundMark x1="5031" y1="86093" x2="13836" y2="86755"/>
                          <a14:foregroundMark x1="86164" y1="88742" x2="95283" y2="88079"/>
                          <a14:foregroundMark x1="95283" y1="88079" x2="95597" y2="88079"/>
                        </a14:backgroundRemoval>
                      </a14:imgEffect>
                    </a14:imgLayer>
                  </a14:imgProps>
                </a:ext>
              </a:extLst>
            </a:blip>
            <a:stretch>
              <a:fillRect/>
            </a:stretch>
          </p:blipFill>
          <p:spPr>
            <a:xfrm>
              <a:off x="8171895" y="1330444"/>
              <a:ext cx="3452069" cy="1628335"/>
            </a:xfrm>
            <a:prstGeom prst="rect">
              <a:avLst/>
            </a:prstGeom>
          </p:spPr>
        </p:pic>
        <p:pic>
          <p:nvPicPr>
            <p:cNvPr id="11" name="Picture 10">
              <a:extLst>
                <a:ext uri="{FF2B5EF4-FFF2-40B4-BE49-F238E27FC236}">
                  <a16:creationId xmlns:a16="http://schemas.microsoft.com/office/drawing/2014/main" id="{C6D4AADD-4D6B-CE4D-A004-9DB6963040E2}"/>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6623" b="89404" l="4717" r="95597">
                          <a14:foregroundMark x1="12264" y1="9272" x2="23270" y2="11258"/>
                          <a14:foregroundMark x1="23270" y1="11258" x2="79560" y2="6623"/>
                          <a14:foregroundMark x1="79560" y1="6623" x2="87736" y2="11921"/>
                          <a14:foregroundMark x1="12264" y1="16556" x2="55346" y2="13907"/>
                          <a14:foregroundMark x1="55346" y1="13907" x2="86478" y2="15894"/>
                          <a14:foregroundMark x1="76415" y1="19868" x2="76415" y2="19868"/>
                          <a14:foregroundMark x1="5031" y1="86093" x2="13836" y2="86755"/>
                          <a14:foregroundMark x1="86164" y1="88742" x2="95283" y2="88079"/>
                          <a14:foregroundMark x1="95283" y1="88079" x2="95597" y2="88079"/>
                        </a14:backgroundRemoval>
                      </a14:imgEffect>
                    </a14:imgLayer>
                  </a14:imgProps>
                </a:ext>
              </a:extLst>
            </a:blip>
            <a:stretch>
              <a:fillRect/>
            </a:stretch>
          </p:blipFill>
          <p:spPr>
            <a:xfrm>
              <a:off x="5779458" y="1947933"/>
              <a:ext cx="4700010" cy="2216986"/>
            </a:xfrm>
            <a:prstGeom prst="rect">
              <a:avLst/>
            </a:prstGeom>
          </p:spPr>
        </p:pic>
        <p:pic>
          <p:nvPicPr>
            <p:cNvPr id="10" name="Picture 9">
              <a:extLst>
                <a:ext uri="{FF2B5EF4-FFF2-40B4-BE49-F238E27FC236}">
                  <a16:creationId xmlns:a16="http://schemas.microsoft.com/office/drawing/2014/main" id="{F6AC1943-53B2-E645-8202-5CA9DC0D9C34}"/>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6623" b="89404" l="4717" r="95597">
                          <a14:foregroundMark x1="12264" y1="9272" x2="23270" y2="11258"/>
                          <a14:foregroundMark x1="23270" y1="11258" x2="79560" y2="6623"/>
                          <a14:foregroundMark x1="79560" y1="6623" x2="87736" y2="11921"/>
                          <a14:foregroundMark x1="12264" y1="16556" x2="55346" y2="13907"/>
                          <a14:foregroundMark x1="55346" y1="13907" x2="86478" y2="15894"/>
                          <a14:foregroundMark x1="76415" y1="19868" x2="76415" y2="19868"/>
                          <a14:foregroundMark x1="5031" y1="86093" x2="13836" y2="86755"/>
                          <a14:foregroundMark x1="86164" y1="88742" x2="95283" y2="88079"/>
                          <a14:foregroundMark x1="95283" y1="88079" x2="95597" y2="88079"/>
                        </a14:backgroundRemoval>
                      </a14:imgEffect>
                    </a14:imgLayer>
                  </a14:imgProps>
                </a:ext>
              </a:extLst>
            </a:blip>
            <a:stretch>
              <a:fillRect/>
            </a:stretch>
          </p:blipFill>
          <p:spPr>
            <a:xfrm>
              <a:off x="2942067" y="2877389"/>
              <a:ext cx="5371338" cy="2533650"/>
            </a:xfrm>
            <a:prstGeom prst="rect">
              <a:avLst/>
            </a:prstGeom>
          </p:spPr>
        </p:pic>
        <p:sp>
          <p:nvSpPr>
            <p:cNvPr id="5" name="Rectangle 4">
              <a:extLst>
                <a:ext uri="{FF2B5EF4-FFF2-40B4-BE49-F238E27FC236}">
                  <a16:creationId xmlns:a16="http://schemas.microsoft.com/office/drawing/2014/main" id="{211561D7-AE6E-DC49-8F7E-68A2EA72BB82}"/>
                </a:ext>
              </a:extLst>
            </p:cNvPr>
            <p:cNvSpPr/>
            <p:nvPr/>
          </p:nvSpPr>
          <p:spPr>
            <a:xfrm>
              <a:off x="3365467" y="2894368"/>
              <a:ext cx="4502727" cy="6425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Arial Rounded MT Bold" panose="020F0704030504030204" pitchFamily="34" charset="77"/>
                </a:rPr>
                <a:t>Disciminatory</a:t>
              </a:r>
              <a:r>
                <a:rPr lang="en-US" sz="2400" b="1" dirty="0">
                  <a:solidFill>
                    <a:schemeClr val="tx1"/>
                  </a:solidFill>
                  <a:latin typeface="Arial Rounded MT Bold" panose="020F0704030504030204" pitchFamily="34" charset="77"/>
                </a:rPr>
                <a:t> ID laws</a:t>
              </a:r>
            </a:p>
          </p:txBody>
        </p:sp>
        <p:sp>
          <p:nvSpPr>
            <p:cNvPr id="8" name="Rectangle 7">
              <a:extLst>
                <a:ext uri="{FF2B5EF4-FFF2-40B4-BE49-F238E27FC236}">
                  <a16:creationId xmlns:a16="http://schemas.microsoft.com/office/drawing/2014/main" id="{389010F0-FAAB-8940-89AE-9BEE2B86AFB2}"/>
                </a:ext>
              </a:extLst>
            </p:cNvPr>
            <p:cNvSpPr/>
            <p:nvPr/>
          </p:nvSpPr>
          <p:spPr>
            <a:xfrm>
              <a:off x="6193324" y="1991927"/>
              <a:ext cx="3837368" cy="5573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Long lines</a:t>
              </a:r>
            </a:p>
          </p:txBody>
        </p:sp>
        <p:pic>
          <p:nvPicPr>
            <p:cNvPr id="9" name="Picture 8">
              <a:extLst>
                <a:ext uri="{FF2B5EF4-FFF2-40B4-BE49-F238E27FC236}">
                  <a16:creationId xmlns:a16="http://schemas.microsoft.com/office/drawing/2014/main" id="{277C8EF7-29C2-AE47-8824-74DA153AD4EE}"/>
                </a:ext>
              </a:extLst>
            </p:cNvPr>
            <p:cNvPicPr>
              <a:picLocks noChangeAspect="1"/>
            </p:cNvPicPr>
            <p:nvPr/>
          </p:nvPicPr>
          <p:blipFill>
            <a:blip r:embed="rId3">
              <a:extLst>
                <a:ext uri="{BEBA8EAE-BF5A-486C-A8C5-ECC9F3942E4B}">
                  <a14:imgProps xmlns:a14="http://schemas.microsoft.com/office/drawing/2010/main">
                    <a14:imgLayer r:embed="rId7">
                      <a14:imgEffect>
                        <a14:backgroundRemoval t="6623" b="89404" l="4717" r="95597">
                          <a14:foregroundMark x1="12264" y1="9272" x2="23270" y2="11258"/>
                          <a14:foregroundMark x1="23270" y1="11258" x2="79560" y2="6623"/>
                          <a14:foregroundMark x1="79560" y1="6623" x2="87736" y2="11921"/>
                          <a14:foregroundMark x1="12264" y1="16556" x2="55346" y2="13907"/>
                          <a14:foregroundMark x1="55346" y1="13907" x2="86478" y2="15894"/>
                          <a14:foregroundMark x1="76415" y1="19868" x2="76415" y2="19868"/>
                          <a14:foregroundMark x1="5031" y1="86093" x2="13836" y2="86755"/>
                          <a14:foregroundMark x1="86164" y1="88742" x2="95283" y2="88079"/>
                          <a14:foregroundMark x1="95283" y1="88079" x2="95597" y2="88079"/>
                        </a14:backgroundRemoval>
                      </a14:imgEffect>
                    </a14:imgLayer>
                  </a14:imgProps>
                </a:ext>
              </a:extLst>
            </a:blip>
            <a:stretch>
              <a:fillRect/>
            </a:stretch>
          </p:blipFill>
          <p:spPr>
            <a:xfrm>
              <a:off x="694495" y="3902120"/>
              <a:ext cx="5371338" cy="2533650"/>
            </a:xfrm>
            <a:prstGeom prst="rect">
              <a:avLst/>
            </a:prstGeom>
          </p:spPr>
        </p:pic>
        <p:sp>
          <p:nvSpPr>
            <p:cNvPr id="4" name="Rectangle 3">
              <a:extLst>
                <a:ext uri="{FF2B5EF4-FFF2-40B4-BE49-F238E27FC236}">
                  <a16:creationId xmlns:a16="http://schemas.microsoft.com/office/drawing/2014/main" id="{51EA17FE-7BD3-4B4D-8EBC-6975C08F8A6A}"/>
                </a:ext>
              </a:extLst>
            </p:cNvPr>
            <p:cNvSpPr/>
            <p:nvPr/>
          </p:nvSpPr>
          <p:spPr>
            <a:xfrm>
              <a:off x="1068575" y="3919099"/>
              <a:ext cx="4646701" cy="6846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Rounded MT Bold" panose="020F0704030504030204" pitchFamily="34" charset="77"/>
                </a:rPr>
                <a:t>Wrongful voter purges</a:t>
              </a:r>
            </a:p>
          </p:txBody>
        </p:sp>
        <p:sp>
          <p:nvSpPr>
            <p:cNvPr id="13" name="Rectangle 12">
              <a:extLst>
                <a:ext uri="{FF2B5EF4-FFF2-40B4-BE49-F238E27FC236}">
                  <a16:creationId xmlns:a16="http://schemas.microsoft.com/office/drawing/2014/main" id="{5A9C860A-222D-644E-B59C-9CA90DBA02F0}"/>
                </a:ext>
              </a:extLst>
            </p:cNvPr>
            <p:cNvSpPr/>
            <p:nvPr/>
          </p:nvSpPr>
          <p:spPr>
            <a:xfrm>
              <a:off x="8492836" y="1360533"/>
              <a:ext cx="2840182" cy="4128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 name="Rectangle 1">
            <a:extLst>
              <a:ext uri="{FF2B5EF4-FFF2-40B4-BE49-F238E27FC236}">
                <a16:creationId xmlns:a16="http://schemas.microsoft.com/office/drawing/2014/main" id="{D752C327-78D9-A047-A914-85464C0A97B2}"/>
              </a:ext>
            </a:extLst>
          </p:cNvPr>
          <p:cNvSpPr/>
          <p:nvPr/>
        </p:nvSpPr>
        <p:spPr>
          <a:xfrm>
            <a:off x="8596707" y="1436872"/>
            <a:ext cx="2519755" cy="369332"/>
          </a:xfrm>
          <a:prstGeom prst="rect">
            <a:avLst/>
          </a:prstGeom>
        </p:spPr>
        <p:txBody>
          <a:bodyPr wrap="square">
            <a:spAutoFit/>
          </a:bodyPr>
          <a:lstStyle/>
          <a:p>
            <a:pPr algn="ctr"/>
            <a:r>
              <a:rPr lang="en-US" b="1" dirty="0"/>
              <a:t>Partisan redistricting</a:t>
            </a:r>
          </a:p>
        </p:txBody>
      </p:sp>
    </p:spTree>
    <p:extLst>
      <p:ext uri="{BB962C8B-B14F-4D97-AF65-F5344CB8AC3E}">
        <p14:creationId xmlns:p14="http://schemas.microsoft.com/office/powerpoint/2010/main" val="2382192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E93A9E-3D00-3548-BF20-F223C1C208F5}"/>
              </a:ext>
            </a:extLst>
          </p:cNvPr>
          <p:cNvSpPr>
            <a:spLocks noGrp="1"/>
          </p:cNvSpPr>
          <p:nvPr>
            <p:ph type="title"/>
          </p:nvPr>
        </p:nvSpPr>
        <p:spPr>
          <a:xfrm>
            <a:off x="580622" y="933454"/>
            <a:ext cx="10515600" cy="1325563"/>
          </a:xfrm>
        </p:spPr>
        <p:txBody>
          <a:bodyPr>
            <a:noAutofit/>
          </a:bodyPr>
          <a:lstStyle/>
          <a:p>
            <a:r>
              <a:rPr lang="en-US" sz="4800" b="1" dirty="0">
                <a:latin typeface="Palatino" pitchFamily="2" charset="77"/>
                <a:ea typeface="Palatino" pitchFamily="2" charset="77"/>
              </a:rPr>
              <a:t>Expanding suffrage</a:t>
            </a:r>
            <a:br>
              <a:rPr lang="en-US" sz="6600" b="1" dirty="0">
                <a:latin typeface="Palatino" pitchFamily="2" charset="77"/>
                <a:ea typeface="Palatino" pitchFamily="2" charset="77"/>
              </a:rPr>
            </a:br>
            <a:endParaRPr lang="en-US" sz="6600" dirty="0">
              <a:latin typeface="Palatino" pitchFamily="2" charset="77"/>
              <a:ea typeface="Palatino" pitchFamily="2" charset="77"/>
            </a:endParaRPr>
          </a:p>
        </p:txBody>
      </p:sp>
      <p:sp>
        <p:nvSpPr>
          <p:cNvPr id="4" name="TextBox 3">
            <a:extLst>
              <a:ext uri="{FF2B5EF4-FFF2-40B4-BE49-F238E27FC236}">
                <a16:creationId xmlns:a16="http://schemas.microsoft.com/office/drawing/2014/main" id="{65722E2E-1E06-B744-AFF2-58B838334709}"/>
              </a:ext>
            </a:extLst>
          </p:cNvPr>
          <p:cNvSpPr txBox="1"/>
          <p:nvPr/>
        </p:nvSpPr>
        <p:spPr>
          <a:xfrm>
            <a:off x="2423420" y="4080265"/>
            <a:ext cx="3626476" cy="712759"/>
          </a:xfrm>
          <a:prstGeom prst="rect">
            <a:avLst/>
          </a:prstGeom>
          <a:noFill/>
          <a:ln>
            <a:noFill/>
          </a:ln>
        </p:spPr>
        <p:txBody>
          <a:bodyPr wrap="square" rtlCol="0">
            <a:spAutoFit/>
          </a:bodyPr>
          <a:lstStyle/>
          <a:p>
            <a:pPr>
              <a:lnSpc>
                <a:spcPct val="120000"/>
              </a:lnSpc>
            </a:pPr>
            <a:r>
              <a:rPr lang="en-US" sz="3600" dirty="0"/>
              <a:t>Native Americans</a:t>
            </a:r>
          </a:p>
        </p:txBody>
      </p:sp>
      <p:sp>
        <p:nvSpPr>
          <p:cNvPr id="5" name="TextBox 4">
            <a:extLst>
              <a:ext uri="{FF2B5EF4-FFF2-40B4-BE49-F238E27FC236}">
                <a16:creationId xmlns:a16="http://schemas.microsoft.com/office/drawing/2014/main" id="{737D915E-F46D-1641-A52E-AA15E689E3B1}"/>
              </a:ext>
            </a:extLst>
          </p:cNvPr>
          <p:cNvSpPr txBox="1"/>
          <p:nvPr/>
        </p:nvSpPr>
        <p:spPr>
          <a:xfrm>
            <a:off x="2469524" y="1885196"/>
            <a:ext cx="3626476" cy="712759"/>
          </a:xfrm>
          <a:prstGeom prst="rect">
            <a:avLst/>
          </a:prstGeom>
          <a:noFill/>
          <a:ln>
            <a:noFill/>
          </a:ln>
        </p:spPr>
        <p:txBody>
          <a:bodyPr wrap="square" rtlCol="0">
            <a:spAutoFit/>
          </a:bodyPr>
          <a:lstStyle/>
          <a:p>
            <a:pPr>
              <a:lnSpc>
                <a:spcPct val="120000"/>
              </a:lnSpc>
            </a:pPr>
            <a:r>
              <a:rPr lang="en-US" sz="3600" dirty="0"/>
              <a:t>Asian Americans</a:t>
            </a:r>
          </a:p>
        </p:txBody>
      </p:sp>
      <p:sp>
        <p:nvSpPr>
          <p:cNvPr id="7" name="TextBox 6">
            <a:extLst>
              <a:ext uri="{FF2B5EF4-FFF2-40B4-BE49-F238E27FC236}">
                <a16:creationId xmlns:a16="http://schemas.microsoft.com/office/drawing/2014/main" id="{3512D14E-1245-3E45-8965-2A29E2273F59}"/>
              </a:ext>
            </a:extLst>
          </p:cNvPr>
          <p:cNvSpPr txBox="1"/>
          <p:nvPr/>
        </p:nvSpPr>
        <p:spPr>
          <a:xfrm>
            <a:off x="2438981" y="5361763"/>
            <a:ext cx="4529855" cy="712759"/>
          </a:xfrm>
          <a:prstGeom prst="rect">
            <a:avLst/>
          </a:prstGeom>
          <a:noFill/>
          <a:ln>
            <a:noFill/>
          </a:ln>
        </p:spPr>
        <p:txBody>
          <a:bodyPr wrap="square" rtlCol="0">
            <a:spAutoFit/>
          </a:bodyPr>
          <a:lstStyle/>
          <a:p>
            <a:pPr>
              <a:lnSpc>
                <a:spcPct val="120000"/>
              </a:lnSpc>
            </a:pPr>
            <a:r>
              <a:rPr lang="en-US" sz="3600" dirty="0"/>
              <a:t>Felons/former felons</a:t>
            </a:r>
          </a:p>
        </p:txBody>
      </p:sp>
      <p:pic>
        <p:nvPicPr>
          <p:cNvPr id="2" name="Picture 1">
            <a:extLst>
              <a:ext uri="{FF2B5EF4-FFF2-40B4-BE49-F238E27FC236}">
                <a16:creationId xmlns:a16="http://schemas.microsoft.com/office/drawing/2014/main" id="{BA65E5AD-BF27-6648-92D5-1A904C46D1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8601" y="2989812"/>
            <a:ext cx="2351466" cy="1843041"/>
          </a:xfrm>
          <a:prstGeom prst="rect">
            <a:avLst/>
          </a:prstGeom>
        </p:spPr>
      </p:pic>
      <p:pic>
        <p:nvPicPr>
          <p:cNvPr id="8" name="Picture 7">
            <a:extLst>
              <a:ext uri="{FF2B5EF4-FFF2-40B4-BE49-F238E27FC236}">
                <a16:creationId xmlns:a16="http://schemas.microsoft.com/office/drawing/2014/main" id="{7A3E90FB-E913-5B43-A415-839924AB7C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1522" y="1435221"/>
            <a:ext cx="2454452" cy="1448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7B1C84E6-FEFE-4045-8D13-D8128EC942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4398" y="5187363"/>
            <a:ext cx="2151576" cy="1204883"/>
          </a:xfrm>
          <a:prstGeom prst="rect">
            <a:avLst/>
          </a:prstGeom>
        </p:spPr>
      </p:pic>
      <p:cxnSp>
        <p:nvCxnSpPr>
          <p:cNvPr id="10" name="Straight Connector 9">
            <a:extLst>
              <a:ext uri="{FF2B5EF4-FFF2-40B4-BE49-F238E27FC236}">
                <a16:creationId xmlns:a16="http://schemas.microsoft.com/office/drawing/2014/main" id="{584E1CDA-ADB5-7146-8D03-758B8AAE8D61}"/>
              </a:ext>
            </a:extLst>
          </p:cNvPr>
          <p:cNvCxnSpPr>
            <a:stCxn id="4" idx="3"/>
          </p:cNvCxnSpPr>
          <p:nvPr/>
        </p:nvCxnSpPr>
        <p:spPr>
          <a:xfrm>
            <a:off x="6049896" y="4436645"/>
            <a:ext cx="1672742" cy="2424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D33E0BF-3EA4-CA49-82D5-9AF500CE23A9}"/>
              </a:ext>
            </a:extLst>
          </p:cNvPr>
          <p:cNvSpPr txBox="1"/>
          <p:nvPr/>
        </p:nvSpPr>
        <p:spPr>
          <a:xfrm>
            <a:off x="6587244" y="4038595"/>
            <a:ext cx="1122218" cy="369332"/>
          </a:xfrm>
          <a:prstGeom prst="rect">
            <a:avLst/>
          </a:prstGeom>
          <a:noFill/>
        </p:spPr>
        <p:txBody>
          <a:bodyPr wrap="square" rtlCol="0">
            <a:spAutoFit/>
          </a:bodyPr>
          <a:lstStyle/>
          <a:p>
            <a:r>
              <a:rPr lang="en-US" dirty="0"/>
              <a:t>1957</a:t>
            </a:r>
          </a:p>
        </p:txBody>
      </p:sp>
      <p:cxnSp>
        <p:nvCxnSpPr>
          <p:cNvPr id="12" name="Straight Connector 11">
            <a:extLst>
              <a:ext uri="{FF2B5EF4-FFF2-40B4-BE49-F238E27FC236}">
                <a16:creationId xmlns:a16="http://schemas.microsoft.com/office/drawing/2014/main" id="{D29106D8-3382-B54F-8B8E-43427EC7A99E}"/>
              </a:ext>
            </a:extLst>
          </p:cNvPr>
          <p:cNvCxnSpPr/>
          <p:nvPr/>
        </p:nvCxnSpPr>
        <p:spPr>
          <a:xfrm>
            <a:off x="6072627" y="2254671"/>
            <a:ext cx="1672742" cy="2424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2C901AA-E895-4B4C-92EC-D22043DFD284}"/>
              </a:ext>
            </a:extLst>
          </p:cNvPr>
          <p:cNvSpPr txBox="1"/>
          <p:nvPr/>
        </p:nvSpPr>
        <p:spPr>
          <a:xfrm>
            <a:off x="6609975" y="1856621"/>
            <a:ext cx="1122218" cy="369332"/>
          </a:xfrm>
          <a:prstGeom prst="rect">
            <a:avLst/>
          </a:prstGeom>
          <a:noFill/>
        </p:spPr>
        <p:txBody>
          <a:bodyPr wrap="square" rtlCol="0">
            <a:spAutoFit/>
          </a:bodyPr>
          <a:lstStyle/>
          <a:p>
            <a:r>
              <a:rPr lang="en-US" dirty="0"/>
              <a:t>1952</a:t>
            </a:r>
          </a:p>
        </p:txBody>
      </p:sp>
      <p:cxnSp>
        <p:nvCxnSpPr>
          <p:cNvPr id="14" name="Straight Connector 13">
            <a:extLst>
              <a:ext uri="{FF2B5EF4-FFF2-40B4-BE49-F238E27FC236}">
                <a16:creationId xmlns:a16="http://schemas.microsoft.com/office/drawing/2014/main" id="{9EC4D93B-6575-6A41-B821-95FF88D52AA3}"/>
              </a:ext>
            </a:extLst>
          </p:cNvPr>
          <p:cNvCxnSpPr>
            <a:cxnSpLocks/>
          </p:cNvCxnSpPr>
          <p:nvPr/>
        </p:nvCxnSpPr>
        <p:spPr>
          <a:xfrm>
            <a:off x="6587244" y="5789805"/>
            <a:ext cx="1274278"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E3AE503-D384-6443-B001-C571BE4EABDB}"/>
              </a:ext>
            </a:extLst>
          </p:cNvPr>
          <p:cNvPicPr>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6677340" y="5224398"/>
            <a:ext cx="987487" cy="987487"/>
          </a:xfrm>
          <a:prstGeom prst="rect">
            <a:avLst/>
          </a:prstGeom>
        </p:spPr>
      </p:pic>
    </p:spTree>
    <p:extLst>
      <p:ext uri="{BB962C8B-B14F-4D97-AF65-F5344CB8AC3E}">
        <p14:creationId xmlns:p14="http://schemas.microsoft.com/office/powerpoint/2010/main" val="244381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1252F9-2F7C-ED45-BDAF-6FC59CAFF848}"/>
              </a:ext>
            </a:extLst>
          </p:cNvPr>
          <p:cNvPicPr>
            <a:picLocks noChangeAspect="1"/>
          </p:cNvPicPr>
          <p:nvPr/>
        </p:nvPicPr>
        <p:blipFill>
          <a:blip r:embed="rId3">
            <a:alphaModFix amt="20000"/>
          </a:blip>
          <a:stretch>
            <a:fillRect/>
          </a:stretch>
        </p:blipFill>
        <p:spPr>
          <a:xfrm>
            <a:off x="3354369" y="862884"/>
            <a:ext cx="4714392" cy="4714392"/>
          </a:xfrm>
          <a:prstGeom prst="rect">
            <a:avLst/>
          </a:prstGeom>
        </p:spPr>
      </p:pic>
      <p:sp>
        <p:nvSpPr>
          <p:cNvPr id="2" name="Title 1"/>
          <p:cNvSpPr>
            <a:spLocks noGrp="1"/>
          </p:cNvSpPr>
          <p:nvPr>
            <p:ph type="title"/>
          </p:nvPr>
        </p:nvSpPr>
        <p:spPr>
          <a:xfrm>
            <a:off x="826266" y="2766218"/>
            <a:ext cx="10469532" cy="1325563"/>
          </a:xfrm>
        </p:spPr>
        <p:txBody>
          <a:bodyPr>
            <a:normAutofit fontScale="90000"/>
          </a:bodyPr>
          <a:lstStyle/>
          <a:p>
            <a:pPr algn="ctr">
              <a:lnSpc>
                <a:spcPct val="110000"/>
              </a:lnSpc>
            </a:pPr>
            <a:r>
              <a:rPr lang="en-US" sz="3600" b="1" dirty="0">
                <a:latin typeface="Palatino" pitchFamily="2" charset="77"/>
                <a:ea typeface="Palatino" pitchFamily="2" charset="77"/>
              </a:rPr>
              <a:t>What one thing do you care enough about to be</a:t>
            </a:r>
            <a:br>
              <a:rPr lang="en-US" b="1" dirty="0">
                <a:latin typeface="Palatino" pitchFamily="2" charset="77"/>
                <a:ea typeface="Palatino" pitchFamily="2" charset="77"/>
              </a:rPr>
            </a:br>
            <a:r>
              <a:rPr lang="en-US" sz="5300" b="1" dirty="0">
                <a:latin typeface="Palatino" pitchFamily="2" charset="77"/>
                <a:ea typeface="Palatino" pitchFamily="2" charset="77"/>
              </a:rPr>
              <a:t>willing to go to war or to prison for?</a:t>
            </a:r>
            <a:endParaRPr lang="en-US" dirty="0">
              <a:latin typeface="Palatino" pitchFamily="2" charset="77"/>
              <a:ea typeface="Palatino" pitchFamily="2" charset="77"/>
            </a:endParaRPr>
          </a:p>
        </p:txBody>
      </p:sp>
    </p:spTree>
    <p:extLst>
      <p:ext uri="{BB962C8B-B14F-4D97-AF65-F5344CB8AC3E}">
        <p14:creationId xmlns:p14="http://schemas.microsoft.com/office/powerpoint/2010/main" val="3750790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E93A9E-3D00-3548-BF20-F223C1C208F5}"/>
              </a:ext>
            </a:extLst>
          </p:cNvPr>
          <p:cNvSpPr>
            <a:spLocks noGrp="1"/>
          </p:cNvSpPr>
          <p:nvPr>
            <p:ph type="title"/>
          </p:nvPr>
        </p:nvSpPr>
        <p:spPr>
          <a:xfrm>
            <a:off x="838200" y="943252"/>
            <a:ext cx="10515600" cy="1325563"/>
          </a:xfrm>
        </p:spPr>
        <p:txBody>
          <a:bodyPr>
            <a:noAutofit/>
          </a:bodyPr>
          <a:lstStyle/>
          <a:p>
            <a:pPr algn="ctr"/>
            <a:r>
              <a:rPr lang="en-US" sz="3600" b="1" dirty="0">
                <a:latin typeface="Palatino" pitchFamily="2" charset="77"/>
                <a:ea typeface="Palatino" pitchFamily="2" charset="77"/>
              </a:rPr>
              <a:t>Voting is a hard-fought-for right.</a:t>
            </a:r>
            <a:endParaRPr lang="en-US" sz="3600" dirty="0">
              <a:latin typeface="Palatino" pitchFamily="2" charset="77"/>
              <a:ea typeface="Palatino" pitchFamily="2" charset="77"/>
            </a:endParaRPr>
          </a:p>
        </p:txBody>
      </p:sp>
      <p:sp>
        <p:nvSpPr>
          <p:cNvPr id="4" name="Title 1">
            <a:extLst>
              <a:ext uri="{FF2B5EF4-FFF2-40B4-BE49-F238E27FC236}">
                <a16:creationId xmlns:a16="http://schemas.microsoft.com/office/drawing/2014/main" id="{27D869E0-1C2F-B24A-AC70-A567CBC2A73E}"/>
              </a:ext>
            </a:extLst>
          </p:cNvPr>
          <p:cNvSpPr txBox="1">
            <a:spLocks/>
          </p:cNvSpPr>
          <p:nvPr/>
        </p:nvSpPr>
        <p:spPr>
          <a:xfrm>
            <a:off x="2538491" y="2902675"/>
            <a:ext cx="735094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latin typeface="Palatino" pitchFamily="2" charset="77"/>
                <a:ea typeface="Palatino" pitchFamily="2" charset="77"/>
              </a:rPr>
              <a:t>Who is using the power of the vote? </a:t>
            </a:r>
            <a:endParaRPr lang="en-US" sz="6600" dirty="0">
              <a:latin typeface="Palatino" pitchFamily="2" charset="77"/>
              <a:ea typeface="Palatino" pitchFamily="2" charset="77"/>
            </a:endParaRPr>
          </a:p>
        </p:txBody>
      </p:sp>
    </p:spTree>
    <p:extLst>
      <p:ext uri="{BB962C8B-B14F-4D97-AF65-F5344CB8AC3E}">
        <p14:creationId xmlns:p14="http://schemas.microsoft.com/office/powerpoint/2010/main" val="1982620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633"/>
            <a:ext cx="12192000" cy="6868732"/>
          </a:xfrm>
          <a:prstGeom prst="rect">
            <a:avLst/>
          </a:prstGeom>
        </p:spPr>
      </p:pic>
      <p:sp>
        <p:nvSpPr>
          <p:cNvPr id="4" name="Rectangle 3"/>
          <p:cNvSpPr/>
          <p:nvPr/>
        </p:nvSpPr>
        <p:spPr>
          <a:xfrm>
            <a:off x="962852" y="2670091"/>
            <a:ext cx="10047943" cy="4555093"/>
          </a:xfrm>
          <a:prstGeom prst="rect">
            <a:avLst/>
          </a:prstGeom>
          <a:noFill/>
        </p:spPr>
        <p:txBody>
          <a:bodyPr wrap="none" lIns="91440" tIns="45720" rIns="91440" bIns="45720">
            <a:spAutoFit/>
          </a:bodyPr>
          <a:lstStyle/>
          <a:p>
            <a:pPr algn="ctr"/>
            <a:r>
              <a:rPr lang="en-US" sz="4000" b="1" dirty="0">
                <a:ln w="6600">
                  <a:solidFill>
                    <a:srgbClr val="ED7D31"/>
                  </a:solidFill>
                  <a:prstDash val="solid"/>
                </a:ln>
                <a:solidFill>
                  <a:srgbClr val="FFFFFF"/>
                </a:solidFill>
                <a:effectLst>
                  <a:outerShdw dist="38100" dir="2700000" algn="tl" rotWithShape="0">
                    <a:srgbClr val="ED7D31"/>
                  </a:outerShdw>
                </a:effectLst>
                <a:latin typeface="AR CHRISTY" panose="02000000000000000000" pitchFamily="2" charset="0"/>
              </a:rPr>
              <a:t>Module 1: </a:t>
            </a:r>
          </a:p>
          <a:p>
            <a:pPr algn="ctr"/>
            <a:r>
              <a:rPr lang="en-US" sz="8800" b="1" dirty="0">
                <a:ln w="6600">
                  <a:solidFill>
                    <a:srgbClr val="ED7D31"/>
                  </a:solidFill>
                  <a:prstDash val="solid"/>
                </a:ln>
                <a:solidFill>
                  <a:srgbClr val="FFFFFF"/>
                </a:solidFill>
                <a:effectLst>
                  <a:outerShdw dist="38100" dir="2700000" algn="tl" rotWithShape="0">
                    <a:srgbClr val="ED7D31"/>
                  </a:outerShdw>
                </a:effectLst>
                <a:latin typeface="AR CHRISTY" panose="02000000000000000000" pitchFamily="2" charset="0"/>
              </a:rPr>
              <a:t>Suffrage Timeline</a:t>
            </a:r>
          </a:p>
          <a:p>
            <a:pPr algn="ctr"/>
            <a:endParaRPr lang="en-US" sz="5400" b="1" dirty="0">
              <a:ln w="6600">
                <a:solidFill>
                  <a:srgbClr val="ED7D31"/>
                </a:solidFill>
                <a:prstDash val="solid"/>
              </a:ln>
              <a:solidFill>
                <a:srgbClr val="FFFFFF"/>
              </a:solidFill>
              <a:effectLst>
                <a:outerShdw dist="38100" dir="2700000" algn="tl" rotWithShape="0">
                  <a:srgbClr val="ED7D31"/>
                </a:outerShdw>
              </a:effectLst>
              <a:latin typeface="AR CHRISTY" panose="02000000000000000000" pitchFamily="2" charset="0"/>
            </a:endParaRPr>
          </a:p>
          <a:p>
            <a:pPr algn="ctr"/>
            <a:endParaRPr lang="en-US" sz="5400" b="1" dirty="0">
              <a:ln w="6600">
                <a:solidFill>
                  <a:srgbClr val="ED7D31"/>
                </a:solidFill>
                <a:prstDash val="solid"/>
              </a:ln>
              <a:solidFill>
                <a:srgbClr val="FFFFFF"/>
              </a:solidFill>
              <a:effectLst>
                <a:outerShdw dist="38100" dir="2700000" algn="tl" rotWithShape="0">
                  <a:srgbClr val="ED7D31"/>
                </a:outerShdw>
              </a:effectLst>
              <a:latin typeface="AR CHRISTY" panose="02000000000000000000" pitchFamily="2" charset="0"/>
            </a:endParaRPr>
          </a:p>
          <a:p>
            <a:pPr algn="ctr"/>
            <a:endParaRPr lang="en-US" sz="5400" b="1" dirty="0">
              <a:ln w="6600">
                <a:solidFill>
                  <a:srgbClr val="ED7D31"/>
                </a:solidFill>
                <a:prstDash val="solid"/>
              </a:ln>
              <a:solidFill>
                <a:srgbClr val="FFFFFF"/>
              </a:solidFill>
              <a:effectLst>
                <a:outerShdw dist="38100" dir="2700000" algn="tl" rotWithShape="0">
                  <a:srgbClr val="ED7D31"/>
                </a:outerShdw>
              </a:effectLst>
              <a:latin typeface="AR CHRISTY" panose="02000000000000000000" pitchFamily="2" charset="0"/>
            </a:endParaRPr>
          </a:p>
        </p:txBody>
      </p:sp>
    </p:spTree>
    <p:extLst>
      <p:ext uri="{BB962C8B-B14F-4D97-AF65-F5344CB8AC3E}">
        <p14:creationId xmlns:p14="http://schemas.microsoft.com/office/powerpoint/2010/main" val="4270231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4" name="Rectangle 3"/>
          <p:cNvSpPr/>
          <p:nvPr/>
        </p:nvSpPr>
        <p:spPr>
          <a:xfrm>
            <a:off x="2128233" y="2670091"/>
            <a:ext cx="7717176" cy="5539978"/>
          </a:xfrm>
          <a:prstGeom prst="rect">
            <a:avLst/>
          </a:prstGeom>
          <a:noFill/>
        </p:spPr>
        <p:txBody>
          <a:bodyPr wrap="none" lIns="91440" tIns="45720" rIns="91440" bIns="45720">
            <a:spAutoFit/>
          </a:bodyPr>
          <a:lstStyle/>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rPr>
              <a:t>Module 2: </a:t>
            </a:r>
          </a:p>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rPr>
              <a:t>Voter turnout </a:t>
            </a:r>
          </a:p>
          <a:p>
            <a:pPr algn="ctr"/>
            <a:endParaRPr lang="en-US" sz="5400" b="1"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endParaRPr>
          </a:p>
          <a:p>
            <a:pPr algn="ct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endParaRPr>
          </a:p>
          <a:p>
            <a:pPr algn="ct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endParaRPr>
          </a:p>
        </p:txBody>
      </p:sp>
    </p:spTree>
    <p:extLst>
      <p:ext uri="{BB962C8B-B14F-4D97-AF65-F5344CB8AC3E}">
        <p14:creationId xmlns:p14="http://schemas.microsoft.com/office/powerpoint/2010/main" val="3286352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003" y="711294"/>
            <a:ext cx="1961178" cy="3416320"/>
          </a:xfrm>
          <a:prstGeom prst="rect">
            <a:avLst/>
          </a:prstGeom>
          <a:noFill/>
        </p:spPr>
        <p:txBody>
          <a:bodyPr wrap="square" rtlCol="0">
            <a:spAutoFit/>
          </a:bodyPr>
          <a:lstStyle/>
          <a:p>
            <a:r>
              <a:rPr lang="en-US" sz="2400" dirty="0"/>
              <a:t>What percentage of people who were eligible to vote actually voted in the last election (nationwide)?</a:t>
            </a:r>
          </a:p>
        </p:txBody>
      </p:sp>
      <p:graphicFrame>
        <p:nvGraphicFramePr>
          <p:cNvPr id="6" name="Chart 5"/>
          <p:cNvGraphicFramePr/>
          <p:nvPr/>
        </p:nvGraphicFramePr>
        <p:xfrm>
          <a:off x="3540211" y="777373"/>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123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518" y="0"/>
            <a:ext cx="6803418" cy="6726853"/>
          </a:xfrm>
          <a:prstGeom prst="rect">
            <a:avLst/>
          </a:prstGeom>
          <a:ln w="19050">
            <a:solidFill>
              <a:schemeClr val="accent1">
                <a:shade val="50000"/>
              </a:schemeClr>
            </a:solidFill>
          </a:ln>
        </p:spPr>
      </p:pic>
      <p:sp>
        <p:nvSpPr>
          <p:cNvPr id="3" name="TextBox 2"/>
          <p:cNvSpPr txBox="1"/>
          <p:nvPr/>
        </p:nvSpPr>
        <p:spPr>
          <a:xfrm>
            <a:off x="866274" y="938463"/>
            <a:ext cx="2671010" cy="2308324"/>
          </a:xfrm>
          <a:prstGeom prst="rect">
            <a:avLst/>
          </a:prstGeom>
          <a:noFill/>
        </p:spPr>
        <p:txBody>
          <a:bodyPr wrap="square" rtlCol="0">
            <a:spAutoFit/>
          </a:bodyPr>
          <a:lstStyle/>
          <a:p>
            <a:r>
              <a:rPr lang="en-US" dirty="0">
                <a:solidFill>
                  <a:srgbClr val="FF0000"/>
                </a:solidFill>
              </a:rPr>
              <a:t>National estimates of voter turnout expressed as </a:t>
            </a:r>
            <a:r>
              <a:rPr lang="en-US" b="1" dirty="0">
                <a:solidFill>
                  <a:srgbClr val="FF0000"/>
                </a:solidFill>
              </a:rPr>
              <a:t>a percentage of the </a:t>
            </a:r>
            <a:r>
              <a:rPr lang="en-US" b="1" u="sng" dirty="0">
                <a:solidFill>
                  <a:srgbClr val="FF0000"/>
                </a:solidFill>
              </a:rPr>
              <a:t>voting eligible </a:t>
            </a:r>
            <a:r>
              <a:rPr lang="en-US" b="1" dirty="0">
                <a:solidFill>
                  <a:srgbClr val="FF0000"/>
                </a:solidFill>
              </a:rPr>
              <a:t>population</a:t>
            </a:r>
            <a:r>
              <a:rPr lang="en-US" dirty="0"/>
              <a:t>.</a:t>
            </a:r>
          </a:p>
          <a:p>
            <a:endParaRPr lang="en-US" dirty="0"/>
          </a:p>
          <a:p>
            <a:r>
              <a:rPr lang="en-US" dirty="0"/>
              <a:t>Source: United States Elections Project </a:t>
            </a:r>
            <a:r>
              <a:rPr lang="en-US" dirty="0">
                <a:hlinkClick r:id="rId4"/>
              </a:rPr>
              <a:t>www.electproject.org</a:t>
            </a:r>
            <a:r>
              <a:rPr lang="en-US" dirty="0"/>
              <a:t>)</a:t>
            </a:r>
          </a:p>
        </p:txBody>
      </p:sp>
      <p:sp>
        <p:nvSpPr>
          <p:cNvPr id="5" name="Up Arrow 4"/>
          <p:cNvSpPr/>
          <p:nvPr/>
        </p:nvSpPr>
        <p:spPr>
          <a:xfrm>
            <a:off x="4602518" y="1635617"/>
            <a:ext cx="824248" cy="46879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a:ln w="0"/>
                <a:solidFill>
                  <a:schemeClr val="tx1"/>
                </a:solidFill>
                <a:effectLst>
                  <a:outerShdw blurRad="38100" dist="19050" dir="2700000" algn="tl" rotWithShape="0">
                    <a:schemeClr val="dk1">
                      <a:alpha val="40000"/>
                    </a:schemeClr>
                  </a:outerShdw>
                </a:effectLst>
              </a:rPr>
              <a:t>GOOD</a:t>
            </a:r>
          </a:p>
        </p:txBody>
      </p:sp>
      <p:cxnSp>
        <p:nvCxnSpPr>
          <p:cNvPr id="6" name="Straight Connector 5"/>
          <p:cNvCxnSpPr/>
          <p:nvPr/>
        </p:nvCxnSpPr>
        <p:spPr>
          <a:xfrm>
            <a:off x="5805714" y="2235200"/>
            <a:ext cx="188686" cy="133531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456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866900"/>
            <a:ext cx="5486400" cy="3124200"/>
          </a:xfrm>
          <a:prstGeom prst="rect">
            <a:avLst/>
          </a:prstGeom>
        </p:spPr>
      </p:pic>
    </p:spTree>
    <p:extLst>
      <p:ext uri="{BB962C8B-B14F-4D97-AF65-F5344CB8AC3E}">
        <p14:creationId xmlns:p14="http://schemas.microsoft.com/office/powerpoint/2010/main" val="1428022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7436555"/>
          </a:xfrm>
          <a:prstGeom prst="rect">
            <a:avLst/>
          </a:prstGeom>
        </p:spPr>
      </p:pic>
      <p:sp>
        <p:nvSpPr>
          <p:cNvPr id="3" name="TextBox 2"/>
          <p:cNvSpPr txBox="1"/>
          <p:nvPr/>
        </p:nvSpPr>
        <p:spPr>
          <a:xfrm>
            <a:off x="9853535" y="1739574"/>
            <a:ext cx="2338465" cy="4524315"/>
          </a:xfrm>
          <a:prstGeom prst="rect">
            <a:avLst/>
          </a:prstGeom>
          <a:noFill/>
        </p:spPr>
        <p:txBody>
          <a:bodyPr wrap="square" rtlCol="0">
            <a:spAutoFit/>
          </a:bodyPr>
          <a:lstStyle/>
          <a:p>
            <a:r>
              <a:rPr lang="en-US" sz="4800" dirty="0">
                <a:solidFill>
                  <a:schemeClr val="bg1"/>
                </a:solidFill>
              </a:rPr>
              <a:t>So… </a:t>
            </a:r>
          </a:p>
          <a:p>
            <a:r>
              <a:rPr lang="en-US" sz="4800" dirty="0">
                <a:solidFill>
                  <a:schemeClr val="bg1"/>
                </a:solidFill>
              </a:rPr>
              <a:t>Who has the power of the vote?</a:t>
            </a:r>
          </a:p>
        </p:txBody>
      </p:sp>
    </p:spTree>
    <p:extLst>
      <p:ext uri="{BB962C8B-B14F-4D97-AF65-F5344CB8AC3E}">
        <p14:creationId xmlns:p14="http://schemas.microsoft.com/office/powerpoint/2010/main" val="2731961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204686" y="603057"/>
          <a:ext cx="10697028" cy="6092921"/>
        </p:xfrm>
        <a:graphic>
          <a:graphicData uri="http://schemas.openxmlformats.org/drawingml/2006/chart">
            <c:chart xmlns:c="http://schemas.openxmlformats.org/drawingml/2006/chart" xmlns:r="http://schemas.openxmlformats.org/officeDocument/2006/relationships" r:id="rId3"/>
          </a:graphicData>
        </a:graphic>
      </p:graphicFrame>
      <p:sp>
        <p:nvSpPr>
          <p:cNvPr id="3" name="Up Arrow 2"/>
          <p:cNvSpPr/>
          <p:nvPr/>
        </p:nvSpPr>
        <p:spPr>
          <a:xfrm>
            <a:off x="262688" y="936886"/>
            <a:ext cx="824248" cy="46879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a:ln w="0"/>
                <a:solidFill>
                  <a:schemeClr val="tx1"/>
                </a:solidFill>
                <a:effectLst>
                  <a:outerShdw blurRad="38100" dist="19050" dir="2700000" algn="tl" rotWithShape="0">
                    <a:schemeClr val="dk1">
                      <a:alpha val="40000"/>
                    </a:schemeClr>
                  </a:outerShdw>
                </a:effectLst>
              </a:rPr>
              <a:t>GOOD</a:t>
            </a:r>
          </a:p>
        </p:txBody>
      </p:sp>
      <p:sp>
        <p:nvSpPr>
          <p:cNvPr id="4" name="TextBox 3"/>
          <p:cNvSpPr txBox="1"/>
          <p:nvPr/>
        </p:nvSpPr>
        <p:spPr>
          <a:xfrm>
            <a:off x="262688" y="296418"/>
            <a:ext cx="10947655" cy="1569660"/>
          </a:xfrm>
          <a:prstGeom prst="rect">
            <a:avLst/>
          </a:prstGeom>
          <a:noFill/>
        </p:spPr>
        <p:txBody>
          <a:bodyPr wrap="square" rtlCol="0">
            <a:spAutoFit/>
          </a:bodyPr>
          <a:lstStyle/>
          <a:p>
            <a:pPr algn="ctr"/>
            <a:r>
              <a:rPr lang="en-US" sz="3200" dirty="0"/>
              <a:t>VOTER TURNOUT BY AGE  (18-29 years old) – </a:t>
            </a:r>
          </a:p>
          <a:p>
            <a:pPr algn="ctr"/>
            <a:r>
              <a:rPr lang="en-US" sz="3200" dirty="0"/>
              <a:t>PRESIDENTIAL AND MID-TERM ELECTIONS</a:t>
            </a:r>
          </a:p>
          <a:p>
            <a:endParaRPr lang="en-US" sz="3200" dirty="0"/>
          </a:p>
        </p:txBody>
      </p:sp>
    </p:spTree>
    <p:extLst>
      <p:ext uri="{BB962C8B-B14F-4D97-AF65-F5344CB8AC3E}">
        <p14:creationId xmlns:p14="http://schemas.microsoft.com/office/powerpoint/2010/main" val="3799572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4113" y="0"/>
            <a:ext cx="7763774" cy="6858000"/>
          </a:xfrm>
          <a:prstGeom prst="rect">
            <a:avLst/>
          </a:prstGeom>
        </p:spPr>
      </p:pic>
    </p:spTree>
    <p:extLst>
      <p:ext uri="{BB962C8B-B14F-4D97-AF65-F5344CB8AC3E}">
        <p14:creationId xmlns:p14="http://schemas.microsoft.com/office/powerpoint/2010/main" val="88327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407886" y="765079"/>
          <a:ext cx="10551885" cy="5867949"/>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a:stretch>
            <a:fillRect/>
          </a:stretch>
        </p:blipFill>
        <p:spPr>
          <a:xfrm>
            <a:off x="281394" y="1014635"/>
            <a:ext cx="859611" cy="4712616"/>
          </a:xfrm>
          <a:prstGeom prst="rect">
            <a:avLst/>
          </a:prstGeom>
        </p:spPr>
      </p:pic>
      <p:sp>
        <p:nvSpPr>
          <p:cNvPr id="4" name="TextBox 3"/>
          <p:cNvSpPr txBox="1"/>
          <p:nvPr/>
        </p:nvSpPr>
        <p:spPr>
          <a:xfrm>
            <a:off x="373488" y="180304"/>
            <a:ext cx="11818512" cy="1077218"/>
          </a:xfrm>
          <a:prstGeom prst="rect">
            <a:avLst/>
          </a:prstGeom>
          <a:noFill/>
        </p:spPr>
        <p:txBody>
          <a:bodyPr wrap="square" rtlCol="0">
            <a:spAutoFit/>
          </a:bodyPr>
          <a:lstStyle/>
          <a:p>
            <a:r>
              <a:rPr lang="en-US" sz="3200" dirty="0"/>
              <a:t>VOTER TURNOUT BY AGE – PRESIDENTIAL ELECTIONS</a:t>
            </a:r>
          </a:p>
          <a:p>
            <a:endParaRPr lang="en-US" sz="3200" dirty="0"/>
          </a:p>
        </p:txBody>
      </p:sp>
    </p:spTree>
    <p:extLst>
      <p:ext uri="{BB962C8B-B14F-4D97-AF65-F5344CB8AC3E}">
        <p14:creationId xmlns:p14="http://schemas.microsoft.com/office/powerpoint/2010/main" val="2368593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320801" y="765079"/>
          <a:ext cx="10595428" cy="5940521"/>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a:stretch>
            <a:fillRect/>
          </a:stretch>
        </p:blipFill>
        <p:spPr>
          <a:xfrm>
            <a:off x="281394" y="1014635"/>
            <a:ext cx="859611" cy="4712616"/>
          </a:xfrm>
          <a:prstGeom prst="rect">
            <a:avLst/>
          </a:prstGeom>
        </p:spPr>
      </p:pic>
      <p:sp>
        <p:nvSpPr>
          <p:cNvPr id="4" name="TextBox 3"/>
          <p:cNvSpPr txBox="1"/>
          <p:nvPr/>
        </p:nvSpPr>
        <p:spPr>
          <a:xfrm>
            <a:off x="373488" y="180304"/>
            <a:ext cx="10018741" cy="1077218"/>
          </a:xfrm>
          <a:prstGeom prst="rect">
            <a:avLst/>
          </a:prstGeom>
          <a:noFill/>
        </p:spPr>
        <p:txBody>
          <a:bodyPr wrap="square" rtlCol="0">
            <a:spAutoFit/>
          </a:bodyPr>
          <a:lstStyle/>
          <a:p>
            <a:r>
              <a:rPr lang="en-US" sz="3200" dirty="0"/>
              <a:t>VOTER TURNOUT BY AGE – PRESIDENTIAL ELECTIONS</a:t>
            </a:r>
          </a:p>
          <a:p>
            <a:endParaRPr lang="en-US" sz="3200" dirty="0"/>
          </a:p>
        </p:txBody>
      </p:sp>
    </p:spTree>
    <p:extLst>
      <p:ext uri="{BB962C8B-B14F-4D97-AF65-F5344CB8AC3E}">
        <p14:creationId xmlns:p14="http://schemas.microsoft.com/office/powerpoint/2010/main" val="1304973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393371" y="765079"/>
          <a:ext cx="10271617" cy="5900568"/>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a:stretch>
            <a:fillRect/>
          </a:stretch>
        </p:blipFill>
        <p:spPr>
          <a:xfrm>
            <a:off x="281394" y="1014635"/>
            <a:ext cx="859611" cy="4712616"/>
          </a:xfrm>
          <a:prstGeom prst="rect">
            <a:avLst/>
          </a:prstGeom>
        </p:spPr>
      </p:pic>
      <p:sp>
        <p:nvSpPr>
          <p:cNvPr id="4" name="TextBox 3"/>
          <p:cNvSpPr txBox="1"/>
          <p:nvPr/>
        </p:nvSpPr>
        <p:spPr>
          <a:xfrm>
            <a:off x="373488" y="180304"/>
            <a:ext cx="11121826" cy="584775"/>
          </a:xfrm>
          <a:prstGeom prst="rect">
            <a:avLst/>
          </a:prstGeom>
          <a:noFill/>
        </p:spPr>
        <p:txBody>
          <a:bodyPr wrap="square" rtlCol="0">
            <a:spAutoFit/>
          </a:bodyPr>
          <a:lstStyle/>
          <a:p>
            <a:r>
              <a:rPr lang="en-US" sz="3200" dirty="0"/>
              <a:t>VOTER TURNOUT BY AGE – PRESIDENTIAL ELECTIONS</a:t>
            </a:r>
          </a:p>
        </p:txBody>
      </p:sp>
    </p:spTree>
    <p:extLst>
      <p:ext uri="{BB962C8B-B14F-4D97-AF65-F5344CB8AC3E}">
        <p14:creationId xmlns:p14="http://schemas.microsoft.com/office/powerpoint/2010/main" val="3233929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1252F9-2F7C-ED45-BDAF-6FC59CAFF848}"/>
              </a:ext>
            </a:extLst>
          </p:cNvPr>
          <p:cNvPicPr>
            <a:picLocks noChangeAspect="1"/>
          </p:cNvPicPr>
          <p:nvPr/>
        </p:nvPicPr>
        <p:blipFill>
          <a:blip r:embed="rId3">
            <a:alphaModFix amt="20000"/>
          </a:blip>
          <a:stretch>
            <a:fillRect/>
          </a:stretch>
        </p:blipFill>
        <p:spPr>
          <a:xfrm>
            <a:off x="3354369" y="862884"/>
            <a:ext cx="4714392" cy="4714392"/>
          </a:xfrm>
          <a:prstGeom prst="rect">
            <a:avLst/>
          </a:prstGeom>
        </p:spPr>
      </p:pic>
      <p:sp>
        <p:nvSpPr>
          <p:cNvPr id="2" name="Title 1"/>
          <p:cNvSpPr>
            <a:spLocks noGrp="1"/>
          </p:cNvSpPr>
          <p:nvPr>
            <p:ph type="title"/>
          </p:nvPr>
        </p:nvSpPr>
        <p:spPr>
          <a:xfrm>
            <a:off x="1002536" y="2766218"/>
            <a:ext cx="10293262" cy="1325563"/>
          </a:xfrm>
        </p:spPr>
        <p:txBody>
          <a:bodyPr>
            <a:normAutofit fontScale="90000"/>
          </a:bodyPr>
          <a:lstStyle/>
          <a:p>
            <a:pPr algn="ctr">
              <a:lnSpc>
                <a:spcPct val="110000"/>
              </a:lnSpc>
            </a:pPr>
            <a:r>
              <a:rPr lang="en-US" sz="3600" b="1" dirty="0">
                <a:latin typeface="Palatino" pitchFamily="2" charset="77"/>
                <a:ea typeface="Palatino" pitchFamily="2" charset="77"/>
              </a:rPr>
              <a:t>What one thing do you care enough about to be</a:t>
            </a:r>
            <a:br>
              <a:rPr lang="en-US" b="1" dirty="0">
                <a:latin typeface="Palatino" pitchFamily="2" charset="77"/>
                <a:ea typeface="Palatino" pitchFamily="2" charset="77"/>
              </a:rPr>
            </a:br>
            <a:r>
              <a:rPr lang="en-US" sz="5300" b="1" dirty="0">
                <a:latin typeface="Palatino" pitchFamily="2" charset="77"/>
                <a:ea typeface="Palatino" pitchFamily="2" charset="77"/>
              </a:rPr>
              <a:t>willing to go to war or to prison for?</a:t>
            </a:r>
            <a:endParaRPr lang="en-US" dirty="0">
              <a:latin typeface="Palatino" pitchFamily="2" charset="77"/>
              <a:ea typeface="Palatino" pitchFamily="2" charset="77"/>
            </a:endParaRPr>
          </a:p>
        </p:txBody>
      </p:sp>
    </p:spTree>
    <p:extLst>
      <p:ext uri="{BB962C8B-B14F-4D97-AF65-F5344CB8AC3E}">
        <p14:creationId xmlns:p14="http://schemas.microsoft.com/office/powerpoint/2010/main" val="1881298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505" y="203351"/>
            <a:ext cx="7974768" cy="4957361"/>
          </a:xfrm>
          <a:prstGeom prst="rect">
            <a:avLst/>
          </a:prstGeom>
        </p:spPr>
      </p:pic>
      <p:sp>
        <p:nvSpPr>
          <p:cNvPr id="3" name="TextBox 2"/>
          <p:cNvSpPr txBox="1"/>
          <p:nvPr/>
        </p:nvSpPr>
        <p:spPr>
          <a:xfrm>
            <a:off x="771994" y="5160712"/>
            <a:ext cx="10987790" cy="1446550"/>
          </a:xfrm>
          <a:prstGeom prst="rect">
            <a:avLst/>
          </a:prstGeom>
          <a:noFill/>
        </p:spPr>
        <p:txBody>
          <a:bodyPr wrap="square" rtlCol="0">
            <a:spAutoFit/>
          </a:bodyPr>
          <a:lstStyle/>
          <a:p>
            <a:pPr algn="ctr"/>
            <a:r>
              <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Do you think voter turnout varies by race/ethnicity?</a:t>
            </a:r>
          </a:p>
        </p:txBody>
      </p:sp>
    </p:spTree>
    <p:extLst>
      <p:ext uri="{BB962C8B-B14F-4D97-AF65-F5344CB8AC3E}">
        <p14:creationId xmlns:p14="http://schemas.microsoft.com/office/powerpoint/2010/main" val="1150939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004313" y="111749"/>
            <a:ext cx="271272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panose="020B0604020202020204" pitchFamily="34" charset="0"/>
              </a:rPr>
              <a:t>Non-Hispanic White Share of Electorate</a:t>
            </a:r>
            <a:br>
              <a:rPr kumimoji="0" lang="en-US" altLang="en-US" sz="1200" b="1" i="0" u="none" strike="noStrike" cap="none" normalizeH="0" baseline="0">
                <a:ln>
                  <a:noFill/>
                </a:ln>
                <a:solidFill>
                  <a:schemeClr val="tx1"/>
                </a:solidFill>
                <a:effectLst/>
                <a:latin typeface="Arial" panose="020B0604020202020204" pitchFamily="34" charset="0"/>
              </a:rPr>
            </a:br>
            <a:br>
              <a:rPr kumimoji="0" lang="en-US" altLang="en-US" sz="1200" b="1" i="0" u="none" strike="noStrike" cap="none" normalizeH="0" baseline="0">
                <a:ln>
                  <a:noFill/>
                </a:ln>
                <a:solidFill>
                  <a:schemeClr val="tx1"/>
                </a:solidFill>
                <a:effectLst/>
                <a:latin typeface="Arial" panose="020B0604020202020204" pitchFamily="34" charset="0"/>
              </a:rPr>
            </a:br>
            <a:endParaRPr kumimoji="0" lang="en-US" altLang="en-US" sz="1200" b="1"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Arial" panose="020B0604020202020204" pitchFamily="34" charset="0"/>
                <a:hlinkClick r:id="rId3"/>
              </a:rPr>
              <a:t>  </a:t>
            </a:r>
            <a:endParaRPr kumimoji="0" lang="en-US" altLang="en-US" sz="21400" b="1" i="0" u="none" strike="noStrike" cap="none" normalizeH="0" baseline="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7239000"/>
          </a:xfrm>
          <a:prstGeom prst="rect">
            <a:avLst/>
          </a:prstGeom>
        </p:spPr>
      </p:pic>
      <p:pic>
        <p:nvPicPr>
          <p:cNvPr id="1026" name="Picture 2" descr="http://www.electproject.org/_/rsrc/1494447162275/home/voter-turnout/demographics/Turnout_by_NHWhite.png">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8986" y="1375883"/>
            <a:ext cx="9201864" cy="4967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134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059543" y="304800"/>
          <a:ext cx="10682515" cy="6066971"/>
        </p:xfrm>
        <a:graphic>
          <a:graphicData uri="http://schemas.openxmlformats.org/drawingml/2006/chart">
            <c:chart xmlns:c="http://schemas.openxmlformats.org/drawingml/2006/chart" xmlns:r="http://schemas.openxmlformats.org/officeDocument/2006/relationships" r:id="rId3"/>
          </a:graphicData>
        </a:graphic>
      </p:graphicFrame>
      <p:sp>
        <p:nvSpPr>
          <p:cNvPr id="4" name="Up Arrow 3"/>
          <p:cNvSpPr/>
          <p:nvPr/>
        </p:nvSpPr>
        <p:spPr>
          <a:xfrm>
            <a:off x="0" y="1043189"/>
            <a:ext cx="824248" cy="46879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a:ln w="0"/>
                <a:solidFill>
                  <a:schemeClr val="tx1"/>
                </a:solidFill>
                <a:effectLst>
                  <a:outerShdw blurRad="38100" dist="19050" dir="2700000" algn="tl" rotWithShape="0">
                    <a:schemeClr val="dk1">
                      <a:alpha val="40000"/>
                    </a:schemeClr>
                  </a:outerShdw>
                </a:effectLst>
              </a:rPr>
              <a:t>GOOD</a:t>
            </a:r>
          </a:p>
        </p:txBody>
      </p:sp>
    </p:spTree>
    <p:extLst>
      <p:ext uri="{BB962C8B-B14F-4D97-AF65-F5344CB8AC3E}">
        <p14:creationId xmlns:p14="http://schemas.microsoft.com/office/powerpoint/2010/main" val="1917292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059543" y="304800"/>
          <a:ext cx="10682515" cy="6066971"/>
        </p:xfrm>
        <a:graphic>
          <a:graphicData uri="http://schemas.openxmlformats.org/drawingml/2006/chart">
            <c:chart xmlns:c="http://schemas.openxmlformats.org/drawingml/2006/chart" xmlns:r="http://schemas.openxmlformats.org/officeDocument/2006/relationships" r:id="rId3"/>
          </a:graphicData>
        </a:graphic>
      </p:graphicFrame>
      <p:sp>
        <p:nvSpPr>
          <p:cNvPr id="4" name="Up Arrow 3"/>
          <p:cNvSpPr/>
          <p:nvPr/>
        </p:nvSpPr>
        <p:spPr>
          <a:xfrm>
            <a:off x="0" y="1043189"/>
            <a:ext cx="824248" cy="46879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a:ln w="0"/>
                <a:solidFill>
                  <a:schemeClr val="tx1"/>
                </a:solidFill>
                <a:effectLst>
                  <a:outerShdw blurRad="38100" dist="19050" dir="2700000" algn="tl" rotWithShape="0">
                    <a:schemeClr val="dk1">
                      <a:alpha val="40000"/>
                    </a:schemeClr>
                  </a:outerShdw>
                </a:effectLst>
              </a:rPr>
              <a:t>GOOD</a:t>
            </a:r>
          </a:p>
        </p:txBody>
      </p:sp>
    </p:spTree>
    <p:extLst>
      <p:ext uri="{BB962C8B-B14F-4D97-AF65-F5344CB8AC3E}">
        <p14:creationId xmlns:p14="http://schemas.microsoft.com/office/powerpoint/2010/main" val="42734722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059543" y="304800"/>
          <a:ext cx="10682515" cy="6066971"/>
        </p:xfrm>
        <a:graphic>
          <a:graphicData uri="http://schemas.openxmlformats.org/drawingml/2006/chart">
            <c:chart xmlns:c="http://schemas.openxmlformats.org/drawingml/2006/chart" xmlns:r="http://schemas.openxmlformats.org/officeDocument/2006/relationships" r:id="rId3"/>
          </a:graphicData>
        </a:graphic>
      </p:graphicFrame>
      <p:sp>
        <p:nvSpPr>
          <p:cNvPr id="4" name="Up Arrow 3"/>
          <p:cNvSpPr/>
          <p:nvPr/>
        </p:nvSpPr>
        <p:spPr>
          <a:xfrm>
            <a:off x="0" y="1043189"/>
            <a:ext cx="824248" cy="46879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a:ln w="0"/>
                <a:solidFill>
                  <a:schemeClr val="tx1"/>
                </a:solidFill>
                <a:effectLst>
                  <a:outerShdw blurRad="38100" dist="19050" dir="2700000" algn="tl" rotWithShape="0">
                    <a:schemeClr val="dk1">
                      <a:alpha val="40000"/>
                    </a:schemeClr>
                  </a:outerShdw>
                </a:effectLst>
              </a:rPr>
              <a:t>GOOD</a:t>
            </a:r>
          </a:p>
        </p:txBody>
      </p:sp>
    </p:spTree>
    <p:extLst>
      <p:ext uri="{BB962C8B-B14F-4D97-AF65-F5344CB8AC3E}">
        <p14:creationId xmlns:p14="http://schemas.microsoft.com/office/powerpoint/2010/main" val="2990450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059543" y="304800"/>
          <a:ext cx="10682515" cy="6066971"/>
        </p:xfrm>
        <a:graphic>
          <a:graphicData uri="http://schemas.openxmlformats.org/drawingml/2006/chart">
            <c:chart xmlns:c="http://schemas.openxmlformats.org/drawingml/2006/chart" xmlns:r="http://schemas.openxmlformats.org/officeDocument/2006/relationships" r:id="rId3"/>
          </a:graphicData>
        </a:graphic>
      </p:graphicFrame>
      <p:sp>
        <p:nvSpPr>
          <p:cNvPr id="4" name="Up Arrow 3"/>
          <p:cNvSpPr/>
          <p:nvPr/>
        </p:nvSpPr>
        <p:spPr>
          <a:xfrm>
            <a:off x="0" y="1043189"/>
            <a:ext cx="824248" cy="46879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a:ln w="0"/>
                <a:solidFill>
                  <a:schemeClr val="tx1"/>
                </a:solidFill>
                <a:effectLst>
                  <a:outerShdw blurRad="38100" dist="19050" dir="2700000" algn="tl" rotWithShape="0">
                    <a:schemeClr val="dk1">
                      <a:alpha val="40000"/>
                    </a:schemeClr>
                  </a:outerShdw>
                </a:effectLst>
              </a:rPr>
              <a:t>GOOD</a:t>
            </a:r>
          </a:p>
        </p:txBody>
      </p:sp>
    </p:spTree>
    <p:extLst>
      <p:ext uri="{BB962C8B-B14F-4D97-AF65-F5344CB8AC3E}">
        <p14:creationId xmlns:p14="http://schemas.microsoft.com/office/powerpoint/2010/main" val="193955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86" y="1788"/>
            <a:ext cx="11350171" cy="6819541"/>
          </a:xfrm>
          <a:prstGeom prst="rect">
            <a:avLst/>
          </a:prstGeom>
        </p:spPr>
      </p:pic>
    </p:spTree>
    <p:extLst>
      <p:ext uri="{BB962C8B-B14F-4D97-AF65-F5344CB8AC3E}">
        <p14:creationId xmlns:p14="http://schemas.microsoft.com/office/powerpoint/2010/main" val="3198416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2539" y="636044"/>
            <a:ext cx="10524997" cy="769441"/>
          </a:xfrm>
          <a:prstGeom prst="rect">
            <a:avLst/>
          </a:prstGeom>
        </p:spPr>
        <p:txBody>
          <a:bodyPr wrap="none">
            <a:spAutoFit/>
          </a:bodyPr>
          <a:lstStyle/>
          <a:p>
            <a:pPr algn="ctr"/>
            <a:r>
              <a:rPr lang="en-U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Do you think voter turnout varies by level of</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1283" y="1658001"/>
            <a:ext cx="6347510" cy="4249160"/>
          </a:xfrm>
          <a:prstGeom prst="rect">
            <a:avLst/>
          </a:prstGeom>
        </p:spPr>
      </p:pic>
    </p:spTree>
    <p:extLst>
      <p:ext uri="{BB962C8B-B14F-4D97-AF65-F5344CB8AC3E}">
        <p14:creationId xmlns:p14="http://schemas.microsoft.com/office/powerpoint/2010/main" val="24656578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416675" y="451248"/>
          <a:ext cx="10641811" cy="5789895"/>
        </p:xfrm>
        <a:graphic>
          <a:graphicData uri="http://schemas.openxmlformats.org/drawingml/2006/chart">
            <c:chart xmlns:c="http://schemas.openxmlformats.org/drawingml/2006/chart" xmlns:r="http://schemas.openxmlformats.org/officeDocument/2006/relationships" r:id="rId3"/>
          </a:graphicData>
        </a:graphic>
      </p:graphicFrame>
      <p:sp>
        <p:nvSpPr>
          <p:cNvPr id="3" name="Up Arrow 2"/>
          <p:cNvSpPr/>
          <p:nvPr/>
        </p:nvSpPr>
        <p:spPr>
          <a:xfrm>
            <a:off x="425003" y="991673"/>
            <a:ext cx="824248" cy="46879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a:ln w="0"/>
                <a:solidFill>
                  <a:schemeClr val="tx1"/>
                </a:solidFill>
                <a:effectLst>
                  <a:outerShdw blurRad="38100" dist="19050" dir="2700000" algn="tl" rotWithShape="0">
                    <a:schemeClr val="dk1">
                      <a:alpha val="40000"/>
                    </a:schemeClr>
                  </a:outerShdw>
                </a:effectLst>
              </a:rPr>
              <a:t>GOOD</a:t>
            </a:r>
          </a:p>
        </p:txBody>
      </p:sp>
    </p:spTree>
    <p:extLst>
      <p:ext uri="{BB962C8B-B14F-4D97-AF65-F5344CB8AC3E}">
        <p14:creationId xmlns:p14="http://schemas.microsoft.com/office/powerpoint/2010/main" val="27702598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352282" y="464695"/>
          <a:ext cx="10370027" cy="5786203"/>
        </p:xfrm>
        <a:graphic>
          <a:graphicData uri="http://schemas.openxmlformats.org/drawingml/2006/chart">
            <c:chart xmlns:c="http://schemas.openxmlformats.org/drawingml/2006/chart" xmlns:r="http://schemas.openxmlformats.org/officeDocument/2006/relationships" r:id="rId3"/>
          </a:graphicData>
        </a:graphic>
      </p:graphicFrame>
      <p:sp>
        <p:nvSpPr>
          <p:cNvPr id="3" name="Up Arrow 2"/>
          <p:cNvSpPr/>
          <p:nvPr/>
        </p:nvSpPr>
        <p:spPr>
          <a:xfrm>
            <a:off x="283335" y="927279"/>
            <a:ext cx="824248" cy="46879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a:ln w="0"/>
                <a:solidFill>
                  <a:schemeClr val="tx1"/>
                </a:solidFill>
                <a:effectLst>
                  <a:outerShdw blurRad="38100" dist="19050" dir="2700000" algn="tl" rotWithShape="0">
                    <a:schemeClr val="dk1">
                      <a:alpha val="40000"/>
                    </a:schemeClr>
                  </a:outerShdw>
                </a:effectLst>
              </a:rPr>
              <a:t>GOOD</a:t>
            </a:r>
          </a:p>
        </p:txBody>
      </p:sp>
    </p:spTree>
    <p:extLst>
      <p:ext uri="{BB962C8B-B14F-4D97-AF65-F5344CB8AC3E}">
        <p14:creationId xmlns:p14="http://schemas.microsoft.com/office/powerpoint/2010/main" val="2716477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2171190" y="2007139"/>
            <a:ext cx="7569157" cy="845391"/>
          </a:xfrm>
          <a:noFill/>
          <a:ln>
            <a:noFill/>
          </a:ln>
        </p:spPr>
        <p:txBody>
          <a:bodyPr>
            <a:noAutofit/>
          </a:bodyPr>
          <a:lstStyle/>
          <a:p>
            <a:r>
              <a:rPr lang="en-US" sz="7200" b="1" dirty="0">
                <a:latin typeface="Palatino"/>
              </a:rPr>
              <a:t>Who can vote?</a:t>
            </a:r>
          </a:p>
        </p:txBody>
      </p:sp>
      <p:sp>
        <p:nvSpPr>
          <p:cNvPr id="9" name="TextBox 8">
            <a:extLst>
              <a:ext uri="{FF2B5EF4-FFF2-40B4-BE49-F238E27FC236}">
                <a16:creationId xmlns:a16="http://schemas.microsoft.com/office/drawing/2014/main" id="{91BDA44E-F40D-4E49-B454-6619779E161C}"/>
              </a:ext>
            </a:extLst>
          </p:cNvPr>
          <p:cNvSpPr txBox="1"/>
          <p:nvPr/>
        </p:nvSpPr>
        <p:spPr>
          <a:xfrm>
            <a:off x="4136115" y="9383901"/>
            <a:ext cx="2060027" cy="369332"/>
          </a:xfrm>
          <a:prstGeom prst="rect">
            <a:avLst/>
          </a:prstGeom>
          <a:noFill/>
        </p:spPr>
        <p:txBody>
          <a:bodyPr wrap="square" rtlCol="0">
            <a:spAutoFit/>
          </a:bodyPr>
          <a:lstStyle/>
          <a:p>
            <a:r>
              <a:rPr lang="en-US" i="1" dirty="0"/>
              <a:t>Polling books</a:t>
            </a:r>
          </a:p>
        </p:txBody>
      </p:sp>
      <p:pic>
        <p:nvPicPr>
          <p:cNvPr id="3" name="Picture 2">
            <a:extLst>
              <a:ext uri="{FF2B5EF4-FFF2-40B4-BE49-F238E27FC236}">
                <a16:creationId xmlns:a16="http://schemas.microsoft.com/office/drawing/2014/main" id="{2D055663-DCF2-8345-A5B5-999C2E7BC7A9}"/>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foregroundMark x1="10318" y1="38245" x2="10250" y2="40439"/>
                        <a14:foregroundMark x1="10625" y1="28422" x2="10318" y2="38245"/>
                        <a14:foregroundMark x1="69125" y1="15987" x2="67313" y2="20376"/>
                        <a14:foregroundMark x1="13438" y1="47753" x2="13438" y2="47753"/>
                        <a14:foregroundMark x1="11438" y1="76489" x2="11438" y2="76489"/>
                        <a14:foregroundMark x1="23000" y1="80146" x2="23000" y2="80146"/>
                        <a14:foregroundMark x1="41750" y1="18077" x2="44000" y2="55068"/>
                        <a14:foregroundMark x1="25625" y1="18077" x2="25625" y2="18077"/>
                        <a14:foregroundMark x1="29438" y1="77847" x2="29438" y2="77847"/>
                        <a14:foregroundMark x1="43188" y1="70742" x2="43188" y2="70742"/>
                        <a14:foregroundMark x1="42375" y1="79833" x2="42375" y2="79833"/>
                        <a14:foregroundMark x1="55125" y1="22675" x2="57313" y2="53710"/>
                        <a14:foregroundMark x1="54563" y1="80146" x2="54563" y2="80146"/>
                        <a14:foregroundMark x1="56938" y1="80460" x2="56938" y2="80460"/>
                        <a14:foregroundMark x1="69125" y1="80460" x2="69125" y2="80460"/>
                        <a14:foregroundMark x1="69500" y1="80773" x2="69500" y2="80773"/>
                        <a14:foregroundMark x1="69125" y1="81818" x2="69125" y2="81818"/>
                        <a14:foregroundMark x1="72125" y1="75444" x2="72125" y2="75444"/>
                        <a14:foregroundMark x1="71875" y1="82132" x2="71875" y2="82132"/>
                        <a14:foregroundMark x1="84688" y1="20690" x2="85875" y2="56113"/>
                        <a14:foregroundMark x1="85875" y1="56113" x2="85438" y2="34378"/>
                        <a14:foregroundMark x1="87688" y1="80146" x2="87688" y2="80146"/>
                        <a14:foregroundMark x1="81063" y1="81087" x2="81063" y2="81087"/>
                        <a14:foregroundMark x1="57125" y1="80460" x2="57125" y2="80460"/>
                        <a14:foregroundMark x1="26961" y1="14344" x2="26961" y2="14344"/>
                        <a14:foregroundMark x1="26225" y1="50820" x2="26225" y2="50820"/>
                        <a14:foregroundMark x1="29779" y1="65369" x2="29779" y2="65369"/>
                        <a14:foregroundMark x1="41176" y1="13730" x2="41176" y2="13730"/>
                        <a14:foregroundMark x1="41789" y1="13730" x2="41789" y2="13730"/>
                        <a14:foregroundMark x1="38971" y1="53689" x2="38971" y2="53689"/>
                        <a14:foregroundMark x1="36642" y1="78074" x2="36642" y2="78074"/>
                        <a14:foregroundMark x1="36397" y1="79713" x2="36397" y2="79713"/>
                        <a14:foregroundMark x1="34804" y1="80123" x2="34804" y2="80123"/>
                        <a14:foregroundMark x1="85294" y1="16598" x2="85294" y2="16598"/>
                        <a14:foregroundMark x1="12010" y1="58197" x2="12010" y2="58197"/>
                        <a14:foregroundMark x1="12010" y1="64139" x2="12010" y2="64139"/>
                        <a14:backgroundMark x1="21000" y1="31348" x2="19250" y2="47231"/>
                        <a14:backgroundMark x1="19250" y1="47231" x2="20438" y2="64054"/>
                        <a14:backgroundMark x1="20438" y1="64054" x2="19438" y2="73772"/>
                        <a14:backgroundMark x1="13438" y1="54127" x2="14438" y2="58412"/>
                        <a14:backgroundMark x1="34188" y1="54441" x2="34188" y2="54441"/>
                        <a14:backgroundMark x1="34375" y1="44096" x2="34625" y2="57471"/>
                        <a14:backgroundMark x1="49375" y1="49112" x2="49750" y2="68757"/>
                        <a14:backgroundMark x1="26813" y1="62069" x2="26813" y2="62069"/>
                        <a14:backgroundMark x1="27000" y1="62487" x2="27187" y2="65726"/>
                        <a14:backgroundMark x1="40563" y1="62069" x2="41750" y2="68443"/>
                        <a14:backgroundMark x1="41188" y1="71160" x2="41563" y2="75131"/>
                        <a14:backgroundMark x1="61500" y1="43783" x2="63500" y2="72414"/>
                        <a14:backgroundMark x1="76688" y1="43365" x2="77500" y2="68443"/>
                        <a14:backgroundMark x1="10063" y1="38245" x2="10063" y2="38245"/>
                        <a14:backgroundMark x1="9813" y1="38245" x2="9813" y2="38245"/>
                        <a14:backgroundMark x1="10313" y1="37827" x2="10313" y2="37827"/>
                      </a14:backgroundRemoval>
                    </a14:imgEffect>
                  </a14:imgLayer>
                </a14:imgProps>
              </a:ext>
              <a:ext uri="{28A0092B-C50C-407E-A947-70E740481C1C}">
                <a14:useLocalDpi xmlns:a14="http://schemas.microsoft.com/office/drawing/2010/main"/>
              </a:ext>
            </a:extLst>
          </a:blip>
          <a:stretch>
            <a:fillRect/>
          </a:stretch>
        </p:blipFill>
        <p:spPr>
          <a:xfrm>
            <a:off x="3464748" y="2852530"/>
            <a:ext cx="4982040" cy="2976769"/>
          </a:xfrm>
          <a:prstGeom prst="rect">
            <a:avLst/>
          </a:prstGeom>
        </p:spPr>
      </p:pic>
    </p:spTree>
    <p:extLst>
      <p:ext uri="{BB962C8B-B14F-4D97-AF65-F5344CB8AC3E}">
        <p14:creationId xmlns:p14="http://schemas.microsoft.com/office/powerpoint/2010/main" val="2811739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300766" y="464695"/>
          <a:ext cx="10421543" cy="5786203"/>
        </p:xfrm>
        <a:graphic>
          <a:graphicData uri="http://schemas.openxmlformats.org/drawingml/2006/chart">
            <c:chart xmlns:c="http://schemas.openxmlformats.org/drawingml/2006/chart" xmlns:r="http://schemas.openxmlformats.org/officeDocument/2006/relationships" r:id="rId3"/>
          </a:graphicData>
        </a:graphic>
      </p:graphicFrame>
      <p:sp>
        <p:nvSpPr>
          <p:cNvPr id="3" name="Up Arrow 2"/>
          <p:cNvSpPr/>
          <p:nvPr/>
        </p:nvSpPr>
        <p:spPr>
          <a:xfrm>
            <a:off x="309093" y="888642"/>
            <a:ext cx="824248" cy="46879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a:ln w="0"/>
                <a:solidFill>
                  <a:schemeClr val="tx1"/>
                </a:solidFill>
                <a:effectLst>
                  <a:outerShdw blurRad="38100" dist="19050" dir="2700000" algn="tl" rotWithShape="0">
                    <a:schemeClr val="dk1">
                      <a:alpha val="40000"/>
                    </a:schemeClr>
                  </a:outerShdw>
                </a:effectLst>
              </a:rPr>
              <a:t>GOOD</a:t>
            </a:r>
          </a:p>
        </p:txBody>
      </p:sp>
    </p:spTree>
    <p:extLst>
      <p:ext uri="{BB962C8B-B14F-4D97-AF65-F5344CB8AC3E}">
        <p14:creationId xmlns:p14="http://schemas.microsoft.com/office/powerpoint/2010/main" val="31111756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339402" y="438937"/>
          <a:ext cx="10344270" cy="5786203"/>
        </p:xfrm>
        <a:graphic>
          <a:graphicData uri="http://schemas.openxmlformats.org/drawingml/2006/chart">
            <c:chart xmlns:c="http://schemas.openxmlformats.org/drawingml/2006/chart" xmlns:r="http://schemas.openxmlformats.org/officeDocument/2006/relationships" r:id="rId3"/>
          </a:graphicData>
        </a:graphic>
      </p:graphicFrame>
      <p:sp>
        <p:nvSpPr>
          <p:cNvPr id="3" name="Up Arrow 2"/>
          <p:cNvSpPr/>
          <p:nvPr/>
        </p:nvSpPr>
        <p:spPr>
          <a:xfrm>
            <a:off x="231820" y="824248"/>
            <a:ext cx="824248" cy="46879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dirty="0">
                <a:ln w="0"/>
                <a:solidFill>
                  <a:schemeClr val="tx1"/>
                </a:solidFill>
                <a:effectLst>
                  <a:outerShdw blurRad="38100" dist="19050" dir="2700000" algn="tl" rotWithShape="0">
                    <a:schemeClr val="dk1">
                      <a:alpha val="40000"/>
                    </a:schemeClr>
                  </a:outerShdw>
                </a:effectLst>
              </a:rPr>
              <a:t>GOOD</a:t>
            </a:r>
          </a:p>
        </p:txBody>
      </p:sp>
    </p:spTree>
    <p:extLst>
      <p:ext uri="{BB962C8B-B14F-4D97-AF65-F5344CB8AC3E}">
        <p14:creationId xmlns:p14="http://schemas.microsoft.com/office/powerpoint/2010/main" val="1146388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3630" y="463977"/>
            <a:ext cx="9574544" cy="923330"/>
          </a:xfrm>
          <a:prstGeom prst="rect">
            <a:avLst/>
          </a:prstGeom>
          <a:noFill/>
        </p:spPr>
        <p:txBody>
          <a:bodyPr wrap="none" lIns="91440" tIns="45720" rIns="91440" bIns="45720">
            <a:spAutoFit/>
            <a:scene3d>
              <a:camera prst="perspectiveRelaxed"/>
              <a:lightRig rig="threePt" dir="t"/>
            </a:scene3d>
          </a:bodyPr>
          <a:lstStyle/>
          <a:p>
            <a:pPr algn="ctr"/>
            <a:r>
              <a:rPr lang="en-US" sz="5400" b="1" dirty="0">
                <a:ln w="22225">
                  <a:solidFill>
                    <a:schemeClr val="accent2"/>
                  </a:solidFill>
                  <a:prstDash val="solid"/>
                </a:ln>
                <a:solidFill>
                  <a:schemeClr val="accent2">
                    <a:lumMod val="40000"/>
                    <a:lumOff val="60000"/>
                  </a:schemeClr>
                </a:solidFill>
              </a:rPr>
              <a:t>So, who is making the decisions?</a:t>
            </a:r>
          </a:p>
        </p:txBody>
      </p:sp>
      <p:sp>
        <p:nvSpPr>
          <p:cNvPr id="7" name="Rectangle 6"/>
          <p:cNvSpPr/>
          <p:nvPr/>
        </p:nvSpPr>
        <p:spPr>
          <a:xfrm>
            <a:off x="-551803" y="4816289"/>
            <a:ext cx="13265624" cy="92333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The more likely it is that you will vote</a:t>
            </a:r>
          </a:p>
        </p:txBody>
      </p:sp>
      <p:sp>
        <p:nvSpPr>
          <p:cNvPr id="8" name="Rectangle 7"/>
          <p:cNvSpPr/>
          <p:nvPr/>
        </p:nvSpPr>
        <p:spPr>
          <a:xfrm>
            <a:off x="2749136" y="1387307"/>
            <a:ext cx="6663747" cy="2677656"/>
          </a:xfrm>
          <a:prstGeom prst="rect">
            <a:avLst/>
          </a:prstGeom>
          <a:noFill/>
        </p:spPr>
        <p:txBody>
          <a:bodyPr wrap="none" lIns="91440" tIns="45720" rIns="91440" bIns="45720">
            <a:spAutoFit/>
            <a:scene3d>
              <a:camera prst="perspectiveRelaxedModerately"/>
              <a:lightRig rig="threePt" dir="t"/>
            </a:scene3d>
          </a:bodyPr>
          <a:lstStyle/>
          <a:p>
            <a:pPr algn="ctr"/>
            <a:r>
              <a:rPr lang="en-US" sz="3600" b="1" cap="none" spc="50" dirty="0">
                <a:ln w="0"/>
                <a:solidFill>
                  <a:schemeClr val="tx1">
                    <a:lumMod val="75000"/>
                    <a:lumOff val="25000"/>
                  </a:schemeClr>
                </a:solidFill>
                <a:effectLst>
                  <a:innerShdw blurRad="63500" dist="50800" dir="13500000">
                    <a:srgbClr val="000000">
                      <a:alpha val="50000"/>
                    </a:srgbClr>
                  </a:innerShdw>
                </a:effectLst>
              </a:rPr>
              <a:t>Turns out that historically,</a:t>
            </a:r>
          </a:p>
          <a:p>
            <a:pPr algn="ctr"/>
            <a:r>
              <a:rPr lang="en-US" sz="3600" b="1" cap="none" spc="50" dirty="0">
                <a:ln w="0"/>
                <a:solidFill>
                  <a:schemeClr val="tx1">
                    <a:lumMod val="75000"/>
                    <a:lumOff val="25000"/>
                  </a:schemeClr>
                </a:solidFill>
                <a:effectLst>
                  <a:innerShdw blurRad="63500" dist="50800" dir="13500000">
                    <a:srgbClr val="000000">
                      <a:alpha val="50000"/>
                    </a:srgbClr>
                  </a:innerShdw>
                </a:effectLst>
              </a:rPr>
              <a:t>the</a:t>
            </a:r>
            <a:r>
              <a:rPr lang="en-US" sz="3600" b="1" cap="none" spc="50" dirty="0">
                <a:ln w="0"/>
                <a:solidFill>
                  <a:schemeClr val="bg2"/>
                </a:solidFill>
                <a:effectLst>
                  <a:innerShdw blurRad="63500" dist="50800" dir="13500000">
                    <a:srgbClr val="000000">
                      <a:alpha val="50000"/>
                    </a:srgbClr>
                  </a:innerShdw>
                </a:effectLst>
              </a:rPr>
              <a:t> </a:t>
            </a:r>
            <a:r>
              <a:rPr lang="en-US" sz="4400" b="1" cap="none" spc="50" dirty="0">
                <a:ln w="0"/>
                <a:solidFill>
                  <a:schemeClr val="accent2">
                    <a:lumMod val="60000"/>
                    <a:lumOff val="40000"/>
                  </a:schemeClr>
                </a:solidFill>
                <a:effectLst>
                  <a:innerShdw blurRad="63500" dist="50800" dir="13500000">
                    <a:srgbClr val="000000">
                      <a:alpha val="50000"/>
                    </a:srgbClr>
                  </a:innerShdw>
                </a:effectLst>
              </a:rPr>
              <a:t>older</a:t>
            </a:r>
            <a:r>
              <a:rPr lang="en-US" sz="3600" b="1" cap="none" spc="50" dirty="0">
                <a:ln w="0"/>
                <a:solidFill>
                  <a:schemeClr val="bg2"/>
                </a:solidFill>
                <a:effectLst>
                  <a:innerShdw blurRad="63500" dist="50800" dir="13500000">
                    <a:srgbClr val="000000">
                      <a:alpha val="50000"/>
                    </a:srgbClr>
                  </a:innerShdw>
                </a:effectLst>
              </a:rPr>
              <a:t> </a:t>
            </a:r>
            <a:r>
              <a:rPr lang="en-US" sz="3600" b="1" cap="none" spc="50" dirty="0">
                <a:ln w="0"/>
                <a:solidFill>
                  <a:schemeClr val="tx1">
                    <a:lumMod val="75000"/>
                    <a:lumOff val="25000"/>
                  </a:schemeClr>
                </a:solidFill>
                <a:effectLst>
                  <a:innerShdw blurRad="63500" dist="50800" dir="13500000">
                    <a:srgbClr val="000000">
                      <a:alpha val="50000"/>
                    </a:srgbClr>
                  </a:innerShdw>
                </a:effectLst>
              </a:rPr>
              <a:t>you are </a:t>
            </a:r>
          </a:p>
          <a:p>
            <a:pPr algn="ctr"/>
            <a:r>
              <a:rPr lang="en-US" sz="3600" b="1" cap="none" spc="50" dirty="0">
                <a:ln w="0"/>
                <a:solidFill>
                  <a:schemeClr val="tx1">
                    <a:lumMod val="75000"/>
                    <a:lumOff val="25000"/>
                  </a:schemeClr>
                </a:solidFill>
                <a:effectLst>
                  <a:innerShdw blurRad="63500" dist="50800" dir="13500000">
                    <a:srgbClr val="000000">
                      <a:alpha val="50000"/>
                    </a:srgbClr>
                  </a:innerShdw>
                </a:effectLst>
              </a:rPr>
              <a:t>the</a:t>
            </a:r>
            <a:r>
              <a:rPr lang="en-US" sz="3600" b="1" cap="none" spc="50" dirty="0">
                <a:ln w="0"/>
                <a:solidFill>
                  <a:schemeClr val="bg2"/>
                </a:solidFill>
                <a:effectLst>
                  <a:innerShdw blurRad="63500" dist="50800" dir="13500000">
                    <a:srgbClr val="000000">
                      <a:alpha val="50000"/>
                    </a:srgbClr>
                  </a:innerShdw>
                </a:effectLst>
              </a:rPr>
              <a:t> </a:t>
            </a:r>
            <a:r>
              <a:rPr lang="en-US" sz="4400" b="1" cap="none" spc="50" dirty="0">
                <a:ln w="0"/>
                <a:solidFill>
                  <a:schemeClr val="accent2">
                    <a:lumMod val="60000"/>
                    <a:lumOff val="40000"/>
                  </a:schemeClr>
                </a:solidFill>
                <a:effectLst>
                  <a:innerShdw blurRad="63500" dist="50800" dir="13500000">
                    <a:srgbClr val="000000">
                      <a:alpha val="50000"/>
                    </a:srgbClr>
                  </a:innerShdw>
                </a:effectLst>
              </a:rPr>
              <a:t>whiter</a:t>
            </a:r>
            <a:r>
              <a:rPr lang="en-US" sz="3600" b="1" cap="none" spc="50" dirty="0">
                <a:ln w="0"/>
                <a:solidFill>
                  <a:schemeClr val="accent2">
                    <a:lumMod val="60000"/>
                    <a:lumOff val="40000"/>
                  </a:schemeClr>
                </a:solidFill>
                <a:effectLst>
                  <a:innerShdw blurRad="63500" dist="50800" dir="13500000">
                    <a:srgbClr val="000000">
                      <a:alpha val="50000"/>
                    </a:srgbClr>
                  </a:innerShdw>
                </a:effectLst>
              </a:rPr>
              <a:t> </a:t>
            </a:r>
            <a:r>
              <a:rPr lang="en-US" sz="3600" b="1" cap="none" spc="50" dirty="0">
                <a:ln w="0"/>
                <a:solidFill>
                  <a:schemeClr val="tx1">
                    <a:lumMod val="75000"/>
                    <a:lumOff val="25000"/>
                  </a:schemeClr>
                </a:solidFill>
                <a:effectLst>
                  <a:innerShdw blurRad="63500" dist="50800" dir="13500000">
                    <a:srgbClr val="000000">
                      <a:alpha val="50000"/>
                    </a:srgbClr>
                  </a:innerShdw>
                </a:effectLst>
              </a:rPr>
              <a:t>you are and </a:t>
            </a:r>
          </a:p>
          <a:p>
            <a:pPr algn="ctr"/>
            <a:r>
              <a:rPr lang="en-US" sz="3600" b="1" cap="none" spc="50" dirty="0">
                <a:ln w="0"/>
                <a:solidFill>
                  <a:schemeClr val="tx1">
                    <a:lumMod val="75000"/>
                    <a:lumOff val="25000"/>
                  </a:schemeClr>
                </a:solidFill>
                <a:effectLst>
                  <a:innerShdw blurRad="63500" dist="50800" dir="13500000">
                    <a:srgbClr val="000000">
                      <a:alpha val="50000"/>
                    </a:srgbClr>
                  </a:innerShdw>
                </a:effectLst>
              </a:rPr>
              <a:t>the</a:t>
            </a:r>
            <a:r>
              <a:rPr lang="en-US" sz="3600" b="1" cap="none" spc="50" dirty="0">
                <a:ln w="0"/>
                <a:solidFill>
                  <a:schemeClr val="bg2"/>
                </a:solidFill>
                <a:effectLst>
                  <a:innerShdw blurRad="63500" dist="50800" dir="13500000">
                    <a:srgbClr val="000000">
                      <a:alpha val="50000"/>
                    </a:srgbClr>
                  </a:innerShdw>
                </a:effectLst>
              </a:rPr>
              <a:t> </a:t>
            </a:r>
            <a:r>
              <a:rPr lang="en-US" sz="4400" b="1" cap="none" spc="50" dirty="0">
                <a:ln w="0"/>
                <a:solidFill>
                  <a:schemeClr val="accent2">
                    <a:lumMod val="60000"/>
                    <a:lumOff val="40000"/>
                  </a:schemeClr>
                </a:solidFill>
                <a:effectLst>
                  <a:innerShdw blurRad="63500" dist="50800" dir="13500000">
                    <a:srgbClr val="000000">
                      <a:alpha val="50000"/>
                    </a:srgbClr>
                  </a:innerShdw>
                </a:effectLst>
              </a:rPr>
              <a:t>more education </a:t>
            </a:r>
            <a:r>
              <a:rPr lang="en-US" sz="3600" b="1" cap="none" spc="50" dirty="0">
                <a:ln w="0"/>
                <a:solidFill>
                  <a:schemeClr val="tx1">
                    <a:lumMod val="75000"/>
                    <a:lumOff val="25000"/>
                  </a:schemeClr>
                </a:solidFill>
                <a:effectLst>
                  <a:innerShdw blurRad="63500" dist="50800" dir="13500000">
                    <a:srgbClr val="000000">
                      <a:alpha val="50000"/>
                    </a:srgbClr>
                  </a:innerShdw>
                </a:effectLst>
              </a:rPr>
              <a:t>you have</a:t>
            </a:r>
          </a:p>
        </p:txBody>
      </p:sp>
    </p:spTree>
    <p:extLst>
      <p:ext uri="{BB962C8B-B14F-4D97-AF65-F5344CB8AC3E}">
        <p14:creationId xmlns:p14="http://schemas.microsoft.com/office/powerpoint/2010/main" val="111247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1000"/>
                                        <p:tgtEl>
                                          <p:spTgt spid="8">
                                            <p:txEl>
                                              <p:pRg st="3" end="3"/>
                                            </p:txEl>
                                          </p:spTgt>
                                        </p:tgtEl>
                                      </p:cBhvr>
                                    </p:animEffect>
                                    <p:anim calcmode="lin" valueType="num">
                                      <p:cBhvr>
                                        <p:cTn id="3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 calcmode="lin" valueType="num">
                                      <p:cBhvr>
                                        <p:cTn id="42"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43"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44"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45"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4" name="Rectangle 3"/>
          <p:cNvSpPr/>
          <p:nvPr/>
        </p:nvSpPr>
        <p:spPr>
          <a:xfrm>
            <a:off x="2700124" y="2554204"/>
            <a:ext cx="7092006" cy="5601533"/>
          </a:xfrm>
          <a:prstGeom prst="rect">
            <a:avLst/>
          </a:prstGeom>
          <a:noFill/>
        </p:spPr>
        <p:txBody>
          <a:bodyPr wrap="none" lIns="91440" tIns="45720" rIns="91440" bIns="45720">
            <a:spAutoFit/>
          </a:bodyPr>
          <a:lstStyle/>
          <a:p>
            <a:pPr algn="ctr"/>
            <a:r>
              <a:rPr lang="en-US" sz="8800" b="1"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rPr>
              <a:t>Voter turnout </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rPr>
              <a:t>Turns out</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rPr>
              <a:t>To be a big deal</a:t>
            </a:r>
          </a:p>
          <a:p>
            <a:pPr algn="ctr"/>
            <a:endParaRPr lang="en-US" sz="5400" b="1"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endParaRPr>
          </a:p>
          <a:p>
            <a:pPr algn="ct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endParaRPr>
          </a:p>
          <a:p>
            <a:pPr algn="ct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endParaRPr>
          </a:p>
        </p:txBody>
      </p:sp>
    </p:spTree>
    <p:extLst>
      <p:ext uri="{BB962C8B-B14F-4D97-AF65-F5344CB8AC3E}">
        <p14:creationId xmlns:p14="http://schemas.microsoft.com/office/powerpoint/2010/main" val="19918038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194" y="438743"/>
            <a:ext cx="11633091" cy="646331"/>
          </a:xfrm>
          <a:prstGeom prst="rect">
            <a:avLst/>
          </a:prstGeom>
          <a:solidFill>
            <a:schemeClr val="accent1">
              <a:lumMod val="20000"/>
              <a:lumOff val="80000"/>
            </a:schemeClr>
          </a:solidFill>
        </p:spPr>
        <p:txBody>
          <a:bodyPr wrap="square" rtlCol="0">
            <a:spAutoFit/>
          </a:bodyPr>
          <a:lstStyle/>
          <a:p>
            <a:r>
              <a:rPr lang="en-US" sz="3200" dirty="0">
                <a:effectLst>
                  <a:outerShdw blurRad="38100" dist="38100" dir="2700000" algn="tl">
                    <a:srgbClr val="000000">
                      <a:alpha val="43137"/>
                    </a:srgbClr>
                  </a:outerShdw>
                </a:effectLst>
              </a:rPr>
              <a:t>If you want politicians to make the decisions </a:t>
            </a:r>
            <a:r>
              <a:rPr lang="en-US" sz="3600" b="1" dirty="0">
                <a:effectLst>
                  <a:outerShdw blurRad="38100" dist="38100" dir="2700000" algn="tl">
                    <a:srgbClr val="000000">
                      <a:alpha val="43137"/>
                    </a:srgbClr>
                  </a:outerShdw>
                </a:effectLst>
              </a:rPr>
              <a:t>you</a:t>
            </a:r>
            <a:r>
              <a:rPr lang="en-US" sz="3200" dirty="0">
                <a:effectLst>
                  <a:outerShdw blurRad="38100" dist="38100" dir="2700000" algn="tl">
                    <a:srgbClr val="000000">
                      <a:alpha val="43137"/>
                    </a:srgbClr>
                  </a:outerShdw>
                </a:effectLst>
              </a:rPr>
              <a:t> want them to make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103" y="1148021"/>
            <a:ext cx="10715812" cy="5709979"/>
          </a:xfrm>
          <a:prstGeom prst="rect">
            <a:avLst/>
          </a:prstGeom>
        </p:spPr>
      </p:pic>
      <p:sp>
        <p:nvSpPr>
          <p:cNvPr id="4" name="TextBox 3"/>
          <p:cNvSpPr txBox="1"/>
          <p:nvPr/>
        </p:nvSpPr>
        <p:spPr>
          <a:xfrm>
            <a:off x="341195" y="4954137"/>
            <a:ext cx="11511214" cy="1754326"/>
          </a:xfrm>
          <a:prstGeom prst="rect">
            <a:avLst/>
          </a:prstGeom>
          <a:solidFill>
            <a:srgbClr val="FF0000"/>
          </a:solidFill>
        </p:spPr>
        <p:txBody>
          <a:bodyPr wrap="square" rtlCol="0">
            <a:spAutoFit/>
          </a:bodyPr>
          <a:lstStyle/>
          <a:p>
            <a:pPr algn="ctr"/>
            <a:r>
              <a:rPr lang="en-US" sz="3600" dirty="0">
                <a:solidFill>
                  <a:schemeClr val="accent1">
                    <a:lumMod val="20000"/>
                    <a:lumOff val="80000"/>
                  </a:schemeClr>
                </a:solidFill>
                <a:effectLst>
                  <a:outerShdw blurRad="38100" dist="38100" dir="2700000" algn="tl">
                    <a:srgbClr val="000000">
                      <a:alpha val="43137"/>
                    </a:srgbClr>
                  </a:outerShdw>
                </a:effectLst>
              </a:rPr>
              <a:t>You have to get involved.  </a:t>
            </a:r>
          </a:p>
          <a:p>
            <a:pPr algn="ctr"/>
            <a:r>
              <a:rPr lang="en-US" sz="3600" dirty="0">
                <a:solidFill>
                  <a:schemeClr val="accent1">
                    <a:lumMod val="20000"/>
                    <a:lumOff val="80000"/>
                  </a:schemeClr>
                </a:solidFill>
                <a:effectLst>
                  <a:outerShdw blurRad="38100" dist="38100" dir="2700000" algn="tl">
                    <a:srgbClr val="000000">
                      <a:alpha val="43137"/>
                    </a:srgbClr>
                  </a:outerShdw>
                </a:effectLst>
              </a:rPr>
              <a:t>You have to elect people who look like you </a:t>
            </a:r>
          </a:p>
          <a:p>
            <a:pPr algn="ctr"/>
            <a:r>
              <a:rPr lang="en-US" sz="3600" dirty="0">
                <a:solidFill>
                  <a:schemeClr val="accent1">
                    <a:lumMod val="20000"/>
                    <a:lumOff val="80000"/>
                  </a:schemeClr>
                </a:solidFill>
                <a:effectLst>
                  <a:outerShdw blurRad="38100" dist="38100" dir="2700000" algn="tl">
                    <a:srgbClr val="000000">
                      <a:alpha val="43137"/>
                    </a:srgbClr>
                  </a:outerShdw>
                </a:effectLst>
              </a:rPr>
              <a:t>and who reflect your values.</a:t>
            </a:r>
          </a:p>
        </p:txBody>
      </p:sp>
    </p:spTree>
    <p:extLst>
      <p:ext uri="{BB962C8B-B14F-4D97-AF65-F5344CB8AC3E}">
        <p14:creationId xmlns:p14="http://schemas.microsoft.com/office/powerpoint/2010/main" val="299806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5"/>
                                        </p:tgtEl>
                                        <p:attrNameLst>
                                          <p:attrName>style.color</p:attrName>
                                        </p:attrNameLst>
                                      </p:cBhvr>
                                      <p:by>
                                        <p:hsl h="0" s="-12549" l="-25098"/>
                                      </p:by>
                                    </p:animClr>
                                    <p:animClr clrSpc="hsl" dir="cw">
                                      <p:cBhvr>
                                        <p:cTn id="7" dur="500" fill="hold"/>
                                        <p:tgtEl>
                                          <p:spTgt spid="5"/>
                                        </p:tgtEl>
                                        <p:attrNameLst>
                                          <p:attrName>fillcolor</p:attrName>
                                        </p:attrNameLst>
                                      </p:cBhvr>
                                      <p:by>
                                        <p:hsl h="0" s="-12549" l="-25098"/>
                                      </p:by>
                                    </p:animClr>
                                    <p:animClr clrSpc="hsl" dir="cw">
                                      <p:cBhvr>
                                        <p:cTn id="8" dur="500" fill="hold"/>
                                        <p:tgtEl>
                                          <p:spTgt spid="5"/>
                                        </p:tgtEl>
                                        <p:attrNameLst>
                                          <p:attrName>stroke.color</p:attrName>
                                        </p:attrNameLst>
                                      </p:cBhvr>
                                      <p:by>
                                        <p:hsl h="0" s="-12549" l="-25098"/>
                                      </p:by>
                                    </p:animClr>
                                    <p:set>
                                      <p:cBhvr>
                                        <p:cTn id="9" dur="500" fill="hold"/>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980" y="2595226"/>
            <a:ext cx="6947433" cy="390793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8508" y="1519496"/>
            <a:ext cx="2894804" cy="234497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3893" y="0"/>
            <a:ext cx="2894804" cy="234497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9137" y="65563"/>
            <a:ext cx="2894804" cy="234497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8508" y="4158184"/>
            <a:ext cx="2894804" cy="2344973"/>
          </a:xfrm>
          <a:prstGeom prst="rect">
            <a:avLst/>
          </a:prstGeom>
        </p:spPr>
      </p:pic>
      <p:sp>
        <p:nvSpPr>
          <p:cNvPr id="10" name="TextBox 9"/>
          <p:cNvSpPr txBox="1"/>
          <p:nvPr/>
        </p:nvSpPr>
        <p:spPr>
          <a:xfrm>
            <a:off x="473122" y="163567"/>
            <a:ext cx="3730387" cy="1200329"/>
          </a:xfrm>
          <a:prstGeom prst="rect">
            <a:avLst/>
          </a:prstGeom>
          <a:noFill/>
        </p:spPr>
        <p:txBody>
          <a:bodyPr wrap="square" rtlCol="0">
            <a:spAutoFit/>
          </a:bodyPr>
          <a:lstStyle/>
          <a:p>
            <a:r>
              <a:rPr lang="en-US" sz="7200" b="1" dirty="0"/>
              <a:t>IS</a:t>
            </a:r>
            <a:r>
              <a:rPr lang="en-US" sz="7200" dirty="0"/>
              <a:t> </a:t>
            </a:r>
            <a:r>
              <a:rPr lang="en-US" sz="7200" b="1" dirty="0"/>
              <a:t>THERE</a:t>
            </a:r>
          </a:p>
        </p:txBody>
      </p:sp>
    </p:spTree>
    <p:extLst>
      <p:ext uri="{BB962C8B-B14F-4D97-AF65-F5344CB8AC3E}">
        <p14:creationId xmlns:p14="http://schemas.microsoft.com/office/powerpoint/2010/main" val="5162802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7478970"/>
          </a:xfrm>
          <a:prstGeom prst="rect">
            <a:avLst/>
          </a:prstGeom>
          <a:solidFill>
            <a:schemeClr val="accent1">
              <a:lumMod val="50000"/>
            </a:schemeClr>
          </a:solidFill>
        </p:spPr>
        <p:txBody>
          <a:bodyPr wrap="square">
            <a:spAutoFit/>
          </a:bodyPr>
          <a:lstStyle/>
          <a:p>
            <a:pPr algn="ctr"/>
            <a:r>
              <a:rPr lang="en-US" sz="3200" b="1" dirty="0">
                <a:solidFill>
                  <a:schemeClr val="bg1"/>
                </a:solidFill>
              </a:rPr>
              <a:t>Increases in voter participation </a:t>
            </a:r>
          </a:p>
          <a:p>
            <a:pPr algn="ctr"/>
            <a:r>
              <a:rPr lang="en-US" sz="3200" b="1" dirty="0">
                <a:solidFill>
                  <a:schemeClr val="bg1"/>
                </a:solidFill>
              </a:rPr>
              <a:t>from 2014 midterm to 2018 midterm</a:t>
            </a:r>
          </a:p>
          <a:p>
            <a:pPr algn="ctr"/>
            <a:r>
              <a:rPr lang="en-US" sz="3200" b="1" dirty="0">
                <a:solidFill>
                  <a:schemeClr val="bg1"/>
                </a:solidFill>
              </a:rPr>
              <a:t>-------------</a:t>
            </a:r>
          </a:p>
          <a:p>
            <a:r>
              <a:rPr lang="en-US" sz="2400" b="1" dirty="0">
                <a:solidFill>
                  <a:schemeClr val="bg1"/>
                </a:solidFill>
              </a:rPr>
              <a:t>Among </a:t>
            </a:r>
            <a:r>
              <a:rPr lang="en-US" sz="2400" b="1" dirty="0">
                <a:solidFill>
                  <a:schemeClr val="accent4">
                    <a:lumMod val="40000"/>
                    <a:lumOff val="60000"/>
                  </a:schemeClr>
                </a:solidFill>
              </a:rPr>
              <a:t>18- to 29-year-olds</a:t>
            </a:r>
            <a:r>
              <a:rPr lang="en-US" sz="2400" b="1" dirty="0">
                <a:solidFill>
                  <a:schemeClr val="bg1"/>
                </a:solidFill>
              </a:rPr>
              <a:t>, voter turnout went from </a:t>
            </a:r>
            <a:r>
              <a:rPr lang="en-US" sz="2400" b="1" dirty="0">
                <a:solidFill>
                  <a:schemeClr val="accent4">
                    <a:lumMod val="40000"/>
                    <a:lumOff val="60000"/>
                  </a:schemeClr>
                </a:solidFill>
              </a:rPr>
              <a:t>20 % </a:t>
            </a:r>
            <a:r>
              <a:rPr lang="en-US" sz="2400" b="1" dirty="0">
                <a:solidFill>
                  <a:schemeClr val="bg1"/>
                </a:solidFill>
              </a:rPr>
              <a:t>in 2014 to </a:t>
            </a:r>
            <a:r>
              <a:rPr lang="en-US" sz="2400" b="1" dirty="0">
                <a:solidFill>
                  <a:schemeClr val="accent4">
                    <a:lumMod val="40000"/>
                    <a:lumOff val="60000"/>
                  </a:schemeClr>
                </a:solidFill>
              </a:rPr>
              <a:t>36 % </a:t>
            </a:r>
            <a:r>
              <a:rPr lang="en-US" sz="2400" b="1" dirty="0">
                <a:solidFill>
                  <a:schemeClr val="bg1"/>
                </a:solidFill>
              </a:rPr>
              <a:t>in 2018, the largest percentage point increase for any age group — </a:t>
            </a:r>
            <a:r>
              <a:rPr lang="en-US" sz="2400" b="1" dirty="0">
                <a:solidFill>
                  <a:schemeClr val="accent4">
                    <a:lumMod val="40000"/>
                    <a:lumOff val="60000"/>
                  </a:schemeClr>
                </a:solidFill>
              </a:rPr>
              <a:t>a 79 % jump.</a:t>
            </a:r>
          </a:p>
          <a:p>
            <a:endParaRPr lang="en-US" b="1" dirty="0">
              <a:solidFill>
                <a:schemeClr val="bg1"/>
              </a:solidFill>
            </a:endParaRPr>
          </a:p>
          <a:p>
            <a:r>
              <a:rPr lang="en-US" sz="2400" b="1" dirty="0">
                <a:solidFill>
                  <a:schemeClr val="bg1"/>
                </a:solidFill>
              </a:rPr>
              <a:t>By </a:t>
            </a:r>
            <a:r>
              <a:rPr lang="en-US" sz="2400" b="1" dirty="0">
                <a:solidFill>
                  <a:schemeClr val="accent4">
                    <a:lumMod val="40000"/>
                    <a:lumOff val="60000"/>
                  </a:schemeClr>
                </a:solidFill>
              </a:rPr>
              <a:t>ethnicity</a:t>
            </a:r>
            <a:endParaRPr lang="en-US" sz="2400" b="1" dirty="0">
              <a:solidFill>
                <a:schemeClr val="bg1"/>
              </a:solidFill>
            </a:endParaRPr>
          </a:p>
          <a:p>
            <a:pPr algn="ctr"/>
            <a:r>
              <a:rPr lang="en-US" sz="2400" b="1" dirty="0">
                <a:solidFill>
                  <a:schemeClr val="bg1"/>
                </a:solidFill>
              </a:rPr>
              <a:t>	Blacks 		40.6% to 51.4%	increase of  10.8%</a:t>
            </a:r>
          </a:p>
          <a:p>
            <a:pPr algn="ctr"/>
            <a:r>
              <a:rPr lang="en-US" sz="2400" b="1" dirty="0">
                <a:solidFill>
                  <a:schemeClr val="bg1"/>
                </a:solidFill>
              </a:rPr>
              <a:t>	Hispanics 	27.0% to 40.4		increase of 13.4%</a:t>
            </a:r>
          </a:p>
          <a:p>
            <a:pPr algn="ctr"/>
            <a:r>
              <a:rPr lang="en-US" sz="2400" b="1" dirty="0">
                <a:solidFill>
                  <a:schemeClr val="bg1"/>
                </a:solidFill>
              </a:rPr>
              <a:t>	Other		26.9% to 40.2% 	increase of 13.3%</a:t>
            </a:r>
          </a:p>
          <a:p>
            <a:pPr algn="ctr"/>
            <a:r>
              <a:rPr lang="en-US" sz="2400" b="1" dirty="0">
                <a:solidFill>
                  <a:schemeClr val="bg1"/>
                </a:solidFill>
              </a:rPr>
              <a:t>	White 		45.8% to 57.5%	increase of 11.7%</a:t>
            </a:r>
          </a:p>
          <a:p>
            <a:endParaRPr lang="en-US" b="1" dirty="0">
              <a:solidFill>
                <a:schemeClr val="bg1"/>
              </a:solidFill>
            </a:endParaRPr>
          </a:p>
          <a:p>
            <a:r>
              <a:rPr lang="en-US" sz="2400" b="1" dirty="0">
                <a:solidFill>
                  <a:schemeClr val="bg1"/>
                </a:solidFill>
              </a:rPr>
              <a:t>By </a:t>
            </a:r>
            <a:r>
              <a:rPr lang="en-US" sz="2400" b="1" dirty="0">
                <a:solidFill>
                  <a:schemeClr val="accent4">
                    <a:lumMod val="40000"/>
                    <a:lumOff val="60000"/>
                  </a:schemeClr>
                </a:solidFill>
              </a:rPr>
              <a:t>educational attainment</a:t>
            </a:r>
            <a:endParaRPr lang="en-US" sz="2400" b="1" dirty="0">
              <a:solidFill>
                <a:schemeClr val="bg1"/>
              </a:solidFill>
            </a:endParaRPr>
          </a:p>
          <a:p>
            <a:r>
              <a:rPr lang="en-US" sz="2400" b="1" dirty="0">
                <a:solidFill>
                  <a:schemeClr val="bg1"/>
                </a:solidFill>
              </a:rPr>
              <a:t>			&lt; high school 		22.2% to 27.2% 	increase 5.0%</a:t>
            </a:r>
          </a:p>
          <a:p>
            <a:pPr algn="ctr"/>
            <a:r>
              <a:rPr lang="en-US" sz="2400" b="1" dirty="0">
                <a:solidFill>
                  <a:schemeClr val="bg1"/>
                </a:solidFill>
              </a:rPr>
              <a:t>            High school 	           33.9% to 42.1%	          increase 8.2%</a:t>
            </a:r>
          </a:p>
          <a:p>
            <a:pPr algn="ctr"/>
            <a:r>
              <a:rPr lang="en-US" sz="2400" b="1" dirty="0">
                <a:solidFill>
                  <a:schemeClr val="bg1"/>
                </a:solidFill>
              </a:rPr>
              <a:t>	Some college 	 	41.7%  to 54.5% 	increase 12.8%</a:t>
            </a:r>
          </a:p>
          <a:p>
            <a:pPr algn="ctr"/>
            <a:r>
              <a:rPr lang="en-US" sz="2400" b="1" dirty="0">
                <a:solidFill>
                  <a:schemeClr val="bg1"/>
                </a:solidFill>
              </a:rPr>
              <a:t>	Bachelor’s degree	53.2% to 65.7%	increase 12.5%</a:t>
            </a:r>
          </a:p>
          <a:p>
            <a:pPr algn="ctr"/>
            <a:r>
              <a:rPr lang="en-US" sz="2400" b="1" dirty="0">
                <a:solidFill>
                  <a:schemeClr val="bg1"/>
                </a:solidFill>
              </a:rPr>
              <a:t>	Advanced degree 	62.0% to 74.0%	increase 12.0%</a:t>
            </a:r>
          </a:p>
          <a:p>
            <a:r>
              <a:rPr lang="en-US" b="1" dirty="0"/>
              <a:t>	</a:t>
            </a:r>
          </a:p>
          <a:p>
            <a:endParaRPr lang="en-US" dirty="0"/>
          </a:p>
        </p:txBody>
      </p:sp>
    </p:spTree>
    <p:extLst>
      <p:ext uri="{BB962C8B-B14F-4D97-AF65-F5344CB8AC3E}">
        <p14:creationId xmlns:p14="http://schemas.microsoft.com/office/powerpoint/2010/main" val="121073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p:cTn id="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2">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5" end="5"/>
                                            </p:txEl>
                                          </p:spTgt>
                                        </p:tgtEl>
                                        <p:attrNameLst>
                                          <p:attrName>style.visibility</p:attrName>
                                        </p:attrNameLst>
                                      </p:cBhvr>
                                      <p:to>
                                        <p:strVal val="visible"/>
                                      </p:to>
                                    </p:set>
                                    <p:anim calcmode="lin" valueType="num">
                                      <p:cBhvr>
                                        <p:cTn id="14"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16" dur="500"/>
                                        <p:tgtEl>
                                          <p:spTgt spid="2">
                                            <p:txEl>
                                              <p:pRg st="5" end="5"/>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p:cTn id="19"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21" dur="500"/>
                                        <p:tgtEl>
                                          <p:spTgt spid="2">
                                            <p:txEl>
                                              <p:pRg st="6" end="6"/>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anim calcmode="lin" valueType="num">
                                      <p:cBhvr>
                                        <p:cTn id="24"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26" dur="500"/>
                                        <p:tgtEl>
                                          <p:spTgt spid="2">
                                            <p:txEl>
                                              <p:pRg st="7" end="7"/>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 calcmode="lin" valueType="num">
                                      <p:cBhvr>
                                        <p:cTn id="29"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30"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31" dur="500"/>
                                        <p:tgtEl>
                                          <p:spTgt spid="2">
                                            <p:txEl>
                                              <p:pRg st="8" end="8"/>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 calcmode="lin" valueType="num">
                                      <p:cBhvr>
                                        <p:cTn id="34"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35"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36" dur="500"/>
                                        <p:tgtEl>
                                          <p:spTgt spid="2">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
                                            <p:txEl>
                                              <p:pRg st="11" end="11"/>
                                            </p:txEl>
                                          </p:spTgt>
                                        </p:tgtEl>
                                        <p:attrNameLst>
                                          <p:attrName>style.visibility</p:attrName>
                                        </p:attrNameLst>
                                      </p:cBhvr>
                                      <p:to>
                                        <p:strVal val="visible"/>
                                      </p:to>
                                    </p:set>
                                    <p:anim calcmode="lin" valueType="num">
                                      <p:cBhvr>
                                        <p:cTn id="41" dur="500" fill="hold"/>
                                        <p:tgtEl>
                                          <p:spTgt spid="2">
                                            <p:txEl>
                                              <p:pRg st="11" end="11"/>
                                            </p:txEl>
                                          </p:spTgt>
                                        </p:tgtEl>
                                        <p:attrNameLst>
                                          <p:attrName>ppt_w</p:attrName>
                                        </p:attrNameLst>
                                      </p:cBhvr>
                                      <p:tavLst>
                                        <p:tav tm="0">
                                          <p:val>
                                            <p:fltVal val="0"/>
                                          </p:val>
                                        </p:tav>
                                        <p:tav tm="100000">
                                          <p:val>
                                            <p:strVal val="#ppt_w"/>
                                          </p:val>
                                        </p:tav>
                                      </p:tavLst>
                                    </p:anim>
                                    <p:anim calcmode="lin" valueType="num">
                                      <p:cBhvr>
                                        <p:cTn id="42" dur="500" fill="hold"/>
                                        <p:tgtEl>
                                          <p:spTgt spid="2">
                                            <p:txEl>
                                              <p:pRg st="11" end="11"/>
                                            </p:txEl>
                                          </p:spTgt>
                                        </p:tgtEl>
                                        <p:attrNameLst>
                                          <p:attrName>ppt_h</p:attrName>
                                        </p:attrNameLst>
                                      </p:cBhvr>
                                      <p:tavLst>
                                        <p:tav tm="0">
                                          <p:val>
                                            <p:fltVal val="0"/>
                                          </p:val>
                                        </p:tav>
                                        <p:tav tm="100000">
                                          <p:val>
                                            <p:strVal val="#ppt_h"/>
                                          </p:val>
                                        </p:tav>
                                      </p:tavLst>
                                    </p:anim>
                                    <p:animEffect transition="in" filter="fade">
                                      <p:cBhvr>
                                        <p:cTn id="43" dur="500"/>
                                        <p:tgtEl>
                                          <p:spTgt spid="2">
                                            <p:txEl>
                                              <p:pRg st="11" end="11"/>
                                            </p:txEl>
                                          </p:spTgt>
                                        </p:tgtEl>
                                      </p:cBhvr>
                                    </p:animEffect>
                                  </p:childTnLst>
                                </p:cTn>
                              </p:par>
                              <p:par>
                                <p:cTn id="44" presetID="53" presetClass="entr" presetSubtype="16" fill="hold" nodeType="withEffect">
                                  <p:stCondLst>
                                    <p:cond delay="0"/>
                                  </p:stCondLst>
                                  <p:childTnLst>
                                    <p:set>
                                      <p:cBhvr>
                                        <p:cTn id="45" dur="1" fill="hold">
                                          <p:stCondLst>
                                            <p:cond delay="0"/>
                                          </p:stCondLst>
                                        </p:cTn>
                                        <p:tgtEl>
                                          <p:spTgt spid="2">
                                            <p:txEl>
                                              <p:pRg st="12" end="12"/>
                                            </p:txEl>
                                          </p:spTgt>
                                        </p:tgtEl>
                                        <p:attrNameLst>
                                          <p:attrName>style.visibility</p:attrName>
                                        </p:attrNameLst>
                                      </p:cBhvr>
                                      <p:to>
                                        <p:strVal val="visible"/>
                                      </p:to>
                                    </p:set>
                                    <p:anim calcmode="lin" valueType="num">
                                      <p:cBhvr>
                                        <p:cTn id="46" dur="500" fill="hold"/>
                                        <p:tgtEl>
                                          <p:spTgt spid="2">
                                            <p:txEl>
                                              <p:pRg st="12" end="12"/>
                                            </p:txEl>
                                          </p:spTgt>
                                        </p:tgtEl>
                                        <p:attrNameLst>
                                          <p:attrName>ppt_w</p:attrName>
                                        </p:attrNameLst>
                                      </p:cBhvr>
                                      <p:tavLst>
                                        <p:tav tm="0">
                                          <p:val>
                                            <p:fltVal val="0"/>
                                          </p:val>
                                        </p:tav>
                                        <p:tav tm="100000">
                                          <p:val>
                                            <p:strVal val="#ppt_w"/>
                                          </p:val>
                                        </p:tav>
                                      </p:tavLst>
                                    </p:anim>
                                    <p:anim calcmode="lin" valueType="num">
                                      <p:cBhvr>
                                        <p:cTn id="47" dur="500" fill="hold"/>
                                        <p:tgtEl>
                                          <p:spTgt spid="2">
                                            <p:txEl>
                                              <p:pRg st="12" end="12"/>
                                            </p:txEl>
                                          </p:spTgt>
                                        </p:tgtEl>
                                        <p:attrNameLst>
                                          <p:attrName>ppt_h</p:attrName>
                                        </p:attrNameLst>
                                      </p:cBhvr>
                                      <p:tavLst>
                                        <p:tav tm="0">
                                          <p:val>
                                            <p:fltVal val="0"/>
                                          </p:val>
                                        </p:tav>
                                        <p:tav tm="100000">
                                          <p:val>
                                            <p:strVal val="#ppt_h"/>
                                          </p:val>
                                        </p:tav>
                                      </p:tavLst>
                                    </p:anim>
                                    <p:animEffect transition="in" filter="fade">
                                      <p:cBhvr>
                                        <p:cTn id="48" dur="500"/>
                                        <p:tgtEl>
                                          <p:spTgt spid="2">
                                            <p:txEl>
                                              <p:pRg st="12" end="12"/>
                                            </p:txEl>
                                          </p:spTgt>
                                        </p:tgtEl>
                                      </p:cBhvr>
                                    </p:animEffect>
                                  </p:childTnLst>
                                </p:cTn>
                              </p:par>
                              <p:par>
                                <p:cTn id="49" presetID="53" presetClass="entr" presetSubtype="16" fill="hold" nodeType="withEffect">
                                  <p:stCondLst>
                                    <p:cond delay="0"/>
                                  </p:stCondLst>
                                  <p:childTnLst>
                                    <p:set>
                                      <p:cBhvr>
                                        <p:cTn id="50" dur="1" fill="hold">
                                          <p:stCondLst>
                                            <p:cond delay="0"/>
                                          </p:stCondLst>
                                        </p:cTn>
                                        <p:tgtEl>
                                          <p:spTgt spid="2">
                                            <p:txEl>
                                              <p:pRg st="13" end="13"/>
                                            </p:txEl>
                                          </p:spTgt>
                                        </p:tgtEl>
                                        <p:attrNameLst>
                                          <p:attrName>style.visibility</p:attrName>
                                        </p:attrNameLst>
                                      </p:cBhvr>
                                      <p:to>
                                        <p:strVal val="visible"/>
                                      </p:to>
                                    </p:set>
                                    <p:anim calcmode="lin" valueType="num">
                                      <p:cBhvr>
                                        <p:cTn id="51" dur="500" fill="hold"/>
                                        <p:tgtEl>
                                          <p:spTgt spid="2">
                                            <p:txEl>
                                              <p:pRg st="13" end="13"/>
                                            </p:txEl>
                                          </p:spTgt>
                                        </p:tgtEl>
                                        <p:attrNameLst>
                                          <p:attrName>ppt_w</p:attrName>
                                        </p:attrNameLst>
                                      </p:cBhvr>
                                      <p:tavLst>
                                        <p:tav tm="0">
                                          <p:val>
                                            <p:fltVal val="0"/>
                                          </p:val>
                                        </p:tav>
                                        <p:tav tm="100000">
                                          <p:val>
                                            <p:strVal val="#ppt_w"/>
                                          </p:val>
                                        </p:tav>
                                      </p:tavLst>
                                    </p:anim>
                                    <p:anim calcmode="lin" valueType="num">
                                      <p:cBhvr>
                                        <p:cTn id="52" dur="500" fill="hold"/>
                                        <p:tgtEl>
                                          <p:spTgt spid="2">
                                            <p:txEl>
                                              <p:pRg st="13" end="13"/>
                                            </p:txEl>
                                          </p:spTgt>
                                        </p:tgtEl>
                                        <p:attrNameLst>
                                          <p:attrName>ppt_h</p:attrName>
                                        </p:attrNameLst>
                                      </p:cBhvr>
                                      <p:tavLst>
                                        <p:tav tm="0">
                                          <p:val>
                                            <p:fltVal val="0"/>
                                          </p:val>
                                        </p:tav>
                                        <p:tav tm="100000">
                                          <p:val>
                                            <p:strVal val="#ppt_h"/>
                                          </p:val>
                                        </p:tav>
                                      </p:tavLst>
                                    </p:anim>
                                    <p:animEffect transition="in" filter="fade">
                                      <p:cBhvr>
                                        <p:cTn id="53" dur="500"/>
                                        <p:tgtEl>
                                          <p:spTgt spid="2">
                                            <p:txEl>
                                              <p:pRg st="13" end="13"/>
                                            </p:txEl>
                                          </p:spTgt>
                                        </p:tgtEl>
                                      </p:cBhvr>
                                    </p:animEffect>
                                  </p:childTnLst>
                                </p:cTn>
                              </p:par>
                              <p:par>
                                <p:cTn id="54" presetID="53" presetClass="entr" presetSubtype="16" fill="hold" nodeType="withEffect">
                                  <p:stCondLst>
                                    <p:cond delay="0"/>
                                  </p:stCondLst>
                                  <p:childTnLst>
                                    <p:set>
                                      <p:cBhvr>
                                        <p:cTn id="55" dur="1" fill="hold">
                                          <p:stCondLst>
                                            <p:cond delay="0"/>
                                          </p:stCondLst>
                                        </p:cTn>
                                        <p:tgtEl>
                                          <p:spTgt spid="2">
                                            <p:txEl>
                                              <p:pRg st="14" end="14"/>
                                            </p:txEl>
                                          </p:spTgt>
                                        </p:tgtEl>
                                        <p:attrNameLst>
                                          <p:attrName>style.visibility</p:attrName>
                                        </p:attrNameLst>
                                      </p:cBhvr>
                                      <p:to>
                                        <p:strVal val="visible"/>
                                      </p:to>
                                    </p:set>
                                    <p:anim calcmode="lin" valueType="num">
                                      <p:cBhvr>
                                        <p:cTn id="56" dur="500" fill="hold"/>
                                        <p:tgtEl>
                                          <p:spTgt spid="2">
                                            <p:txEl>
                                              <p:pRg st="14" end="14"/>
                                            </p:txEl>
                                          </p:spTgt>
                                        </p:tgtEl>
                                        <p:attrNameLst>
                                          <p:attrName>ppt_w</p:attrName>
                                        </p:attrNameLst>
                                      </p:cBhvr>
                                      <p:tavLst>
                                        <p:tav tm="0">
                                          <p:val>
                                            <p:fltVal val="0"/>
                                          </p:val>
                                        </p:tav>
                                        <p:tav tm="100000">
                                          <p:val>
                                            <p:strVal val="#ppt_w"/>
                                          </p:val>
                                        </p:tav>
                                      </p:tavLst>
                                    </p:anim>
                                    <p:anim calcmode="lin" valueType="num">
                                      <p:cBhvr>
                                        <p:cTn id="57" dur="500" fill="hold"/>
                                        <p:tgtEl>
                                          <p:spTgt spid="2">
                                            <p:txEl>
                                              <p:pRg st="14" end="14"/>
                                            </p:txEl>
                                          </p:spTgt>
                                        </p:tgtEl>
                                        <p:attrNameLst>
                                          <p:attrName>ppt_h</p:attrName>
                                        </p:attrNameLst>
                                      </p:cBhvr>
                                      <p:tavLst>
                                        <p:tav tm="0">
                                          <p:val>
                                            <p:fltVal val="0"/>
                                          </p:val>
                                        </p:tav>
                                        <p:tav tm="100000">
                                          <p:val>
                                            <p:strVal val="#ppt_h"/>
                                          </p:val>
                                        </p:tav>
                                      </p:tavLst>
                                    </p:anim>
                                    <p:animEffect transition="in" filter="fade">
                                      <p:cBhvr>
                                        <p:cTn id="58" dur="500"/>
                                        <p:tgtEl>
                                          <p:spTgt spid="2">
                                            <p:txEl>
                                              <p:pRg st="14" end="14"/>
                                            </p:txEl>
                                          </p:spTgt>
                                        </p:tgtEl>
                                      </p:cBhvr>
                                    </p:animEffect>
                                  </p:childTnLst>
                                </p:cTn>
                              </p:par>
                              <p:par>
                                <p:cTn id="59" presetID="53" presetClass="entr" presetSubtype="16" fill="hold" nodeType="withEffect">
                                  <p:stCondLst>
                                    <p:cond delay="0"/>
                                  </p:stCondLst>
                                  <p:childTnLst>
                                    <p:set>
                                      <p:cBhvr>
                                        <p:cTn id="60" dur="1" fill="hold">
                                          <p:stCondLst>
                                            <p:cond delay="0"/>
                                          </p:stCondLst>
                                        </p:cTn>
                                        <p:tgtEl>
                                          <p:spTgt spid="2">
                                            <p:txEl>
                                              <p:pRg st="15" end="15"/>
                                            </p:txEl>
                                          </p:spTgt>
                                        </p:tgtEl>
                                        <p:attrNameLst>
                                          <p:attrName>style.visibility</p:attrName>
                                        </p:attrNameLst>
                                      </p:cBhvr>
                                      <p:to>
                                        <p:strVal val="visible"/>
                                      </p:to>
                                    </p:set>
                                    <p:anim calcmode="lin" valueType="num">
                                      <p:cBhvr>
                                        <p:cTn id="61" dur="500" fill="hold"/>
                                        <p:tgtEl>
                                          <p:spTgt spid="2">
                                            <p:txEl>
                                              <p:pRg st="15" end="15"/>
                                            </p:txEl>
                                          </p:spTgt>
                                        </p:tgtEl>
                                        <p:attrNameLst>
                                          <p:attrName>ppt_w</p:attrName>
                                        </p:attrNameLst>
                                      </p:cBhvr>
                                      <p:tavLst>
                                        <p:tav tm="0">
                                          <p:val>
                                            <p:fltVal val="0"/>
                                          </p:val>
                                        </p:tav>
                                        <p:tav tm="100000">
                                          <p:val>
                                            <p:strVal val="#ppt_w"/>
                                          </p:val>
                                        </p:tav>
                                      </p:tavLst>
                                    </p:anim>
                                    <p:anim calcmode="lin" valueType="num">
                                      <p:cBhvr>
                                        <p:cTn id="62" dur="500" fill="hold"/>
                                        <p:tgtEl>
                                          <p:spTgt spid="2">
                                            <p:txEl>
                                              <p:pRg st="15" end="15"/>
                                            </p:txEl>
                                          </p:spTgt>
                                        </p:tgtEl>
                                        <p:attrNameLst>
                                          <p:attrName>ppt_h</p:attrName>
                                        </p:attrNameLst>
                                      </p:cBhvr>
                                      <p:tavLst>
                                        <p:tav tm="0">
                                          <p:val>
                                            <p:fltVal val="0"/>
                                          </p:val>
                                        </p:tav>
                                        <p:tav tm="100000">
                                          <p:val>
                                            <p:strVal val="#ppt_h"/>
                                          </p:val>
                                        </p:tav>
                                      </p:tavLst>
                                    </p:anim>
                                    <p:animEffect transition="in" filter="fade">
                                      <p:cBhvr>
                                        <p:cTn id="63" dur="500"/>
                                        <p:tgtEl>
                                          <p:spTgt spid="2">
                                            <p:txEl>
                                              <p:pRg st="15" end="15"/>
                                            </p:txEl>
                                          </p:spTgt>
                                        </p:tgtEl>
                                      </p:cBhvr>
                                    </p:animEffect>
                                  </p:childTnLst>
                                </p:cTn>
                              </p:par>
                              <p:par>
                                <p:cTn id="64" presetID="53" presetClass="entr" presetSubtype="16" fill="hold" nodeType="withEffect">
                                  <p:stCondLst>
                                    <p:cond delay="0"/>
                                  </p:stCondLst>
                                  <p:childTnLst>
                                    <p:set>
                                      <p:cBhvr>
                                        <p:cTn id="65" dur="1" fill="hold">
                                          <p:stCondLst>
                                            <p:cond delay="0"/>
                                          </p:stCondLst>
                                        </p:cTn>
                                        <p:tgtEl>
                                          <p:spTgt spid="2">
                                            <p:txEl>
                                              <p:pRg st="16" end="16"/>
                                            </p:txEl>
                                          </p:spTgt>
                                        </p:tgtEl>
                                        <p:attrNameLst>
                                          <p:attrName>style.visibility</p:attrName>
                                        </p:attrNameLst>
                                      </p:cBhvr>
                                      <p:to>
                                        <p:strVal val="visible"/>
                                      </p:to>
                                    </p:set>
                                    <p:anim calcmode="lin" valueType="num">
                                      <p:cBhvr>
                                        <p:cTn id="66" dur="500" fill="hold"/>
                                        <p:tgtEl>
                                          <p:spTgt spid="2">
                                            <p:txEl>
                                              <p:pRg st="16" end="16"/>
                                            </p:txEl>
                                          </p:spTgt>
                                        </p:tgtEl>
                                        <p:attrNameLst>
                                          <p:attrName>ppt_w</p:attrName>
                                        </p:attrNameLst>
                                      </p:cBhvr>
                                      <p:tavLst>
                                        <p:tav tm="0">
                                          <p:val>
                                            <p:fltVal val="0"/>
                                          </p:val>
                                        </p:tav>
                                        <p:tav tm="100000">
                                          <p:val>
                                            <p:strVal val="#ppt_w"/>
                                          </p:val>
                                        </p:tav>
                                      </p:tavLst>
                                    </p:anim>
                                    <p:anim calcmode="lin" valueType="num">
                                      <p:cBhvr>
                                        <p:cTn id="67" dur="500" fill="hold"/>
                                        <p:tgtEl>
                                          <p:spTgt spid="2">
                                            <p:txEl>
                                              <p:pRg st="16" end="16"/>
                                            </p:txEl>
                                          </p:spTgt>
                                        </p:tgtEl>
                                        <p:attrNameLst>
                                          <p:attrName>ppt_h</p:attrName>
                                        </p:attrNameLst>
                                      </p:cBhvr>
                                      <p:tavLst>
                                        <p:tav tm="0">
                                          <p:val>
                                            <p:fltVal val="0"/>
                                          </p:val>
                                        </p:tav>
                                        <p:tav tm="100000">
                                          <p:val>
                                            <p:strVal val="#ppt_h"/>
                                          </p:val>
                                        </p:tav>
                                      </p:tavLst>
                                    </p:anim>
                                    <p:animEffect transition="in" filter="fade">
                                      <p:cBhvr>
                                        <p:cTn id="68" dur="500"/>
                                        <p:tgtEl>
                                          <p:spTgt spid="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555" t="3585" r="924" b="2206"/>
          <a:stretch/>
        </p:blipFill>
        <p:spPr>
          <a:xfrm>
            <a:off x="1063137" y="430663"/>
            <a:ext cx="9954812" cy="3831771"/>
          </a:xfrm>
          <a:prstGeom prst="rect">
            <a:avLst/>
          </a:prstGeom>
        </p:spPr>
      </p:pic>
      <p:sp>
        <p:nvSpPr>
          <p:cNvPr id="2" name="TextBox 1"/>
          <p:cNvSpPr txBox="1"/>
          <p:nvPr/>
        </p:nvSpPr>
        <p:spPr>
          <a:xfrm>
            <a:off x="551544" y="4420980"/>
            <a:ext cx="11843656" cy="1323439"/>
          </a:xfrm>
          <a:prstGeom prst="rect">
            <a:avLst/>
          </a:prstGeom>
          <a:noFill/>
        </p:spPr>
        <p:txBody>
          <a:bodyPr wrap="square" rtlCol="0">
            <a:spAutoFit/>
          </a:bodyPr>
          <a:lstStyle/>
          <a:p>
            <a:r>
              <a:rPr lang="en-US" sz="4000" dirty="0">
                <a:latin typeface="Impact" panose="020B0806030902050204" pitchFamily="34" charset="0"/>
              </a:rPr>
              <a:t>Can we CONTINUE to increase the number of people, who have not traditionally voted, to get to the polls? </a:t>
            </a:r>
          </a:p>
        </p:txBody>
      </p:sp>
    </p:spTree>
    <p:extLst>
      <p:ext uri="{BB962C8B-B14F-4D97-AF65-F5344CB8AC3E}">
        <p14:creationId xmlns:p14="http://schemas.microsoft.com/office/powerpoint/2010/main" val="19837317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657" y="685700"/>
            <a:ext cx="5142875" cy="5142875"/>
          </a:xfrm>
          <a:prstGeom prst="rect">
            <a:avLst/>
          </a:prstGeom>
        </p:spPr>
      </p:pic>
      <p:sp>
        <p:nvSpPr>
          <p:cNvPr id="2" name="TextBox 1"/>
          <p:cNvSpPr txBox="1"/>
          <p:nvPr/>
        </p:nvSpPr>
        <p:spPr>
          <a:xfrm>
            <a:off x="533697" y="210151"/>
            <a:ext cx="3718989" cy="4524315"/>
          </a:xfrm>
          <a:prstGeom prst="rect">
            <a:avLst/>
          </a:prstGeom>
          <a:noFill/>
        </p:spPr>
        <p:txBody>
          <a:bodyPr wrap="square" rtlCol="0">
            <a:spAutoFit/>
          </a:bodyPr>
          <a:lstStyle/>
          <a:p>
            <a:r>
              <a:rPr lang="en-US" sz="9600" b="1" dirty="0">
                <a:latin typeface="Juice ITC" panose="04040403040A02020202" pitchFamily="82" charset="0"/>
              </a:rPr>
              <a:t>Why don’t </a:t>
            </a:r>
          </a:p>
          <a:p>
            <a:r>
              <a:rPr lang="en-US" sz="9600" b="1" dirty="0">
                <a:latin typeface="Juice ITC" panose="04040403040A02020202" pitchFamily="82" charset="0"/>
              </a:rPr>
              <a:t>some people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6267" y="920338"/>
            <a:ext cx="3476625" cy="4673600"/>
          </a:xfrm>
          <a:prstGeom prst="rect">
            <a:avLst/>
          </a:prstGeom>
        </p:spPr>
      </p:pic>
    </p:spTree>
    <p:extLst>
      <p:ext uri="{BB962C8B-B14F-4D97-AF65-F5344CB8AC3E}">
        <p14:creationId xmlns:p14="http://schemas.microsoft.com/office/powerpoint/2010/main" val="16734440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70944" y="3947886"/>
            <a:ext cx="8963025" cy="2728685"/>
          </a:xfrm>
          <a:prstGeom prst="rect">
            <a:avLst/>
          </a:prstGeom>
          <a:noFill/>
        </p:spPr>
        <p:txBody>
          <a:bodyPr wrap="square" rtlCol="0">
            <a:spAutoFit/>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329" y="542227"/>
            <a:ext cx="3625702" cy="2041703"/>
          </a:xfrm>
          <a:prstGeom prst="rect">
            <a:avLst/>
          </a:prstGeom>
        </p:spPr>
      </p:pic>
      <p:sp>
        <p:nvSpPr>
          <p:cNvPr id="6" name="TextBox 5"/>
          <p:cNvSpPr txBox="1"/>
          <p:nvPr/>
        </p:nvSpPr>
        <p:spPr>
          <a:xfrm>
            <a:off x="5109029" y="4963886"/>
            <a:ext cx="754742"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CBD135CF-C36F-5A4A-816B-67AD93A1C5D6}"/>
              </a:ext>
            </a:extLst>
          </p:cNvPr>
          <p:cNvSpPr txBox="1"/>
          <p:nvPr/>
        </p:nvSpPr>
        <p:spPr>
          <a:xfrm>
            <a:off x="902419" y="3038582"/>
            <a:ext cx="10761497" cy="2369880"/>
          </a:xfrm>
          <a:prstGeom prst="rect">
            <a:avLst/>
          </a:prstGeom>
          <a:noFill/>
        </p:spPr>
        <p:txBody>
          <a:bodyPr wrap="square" rtlCol="0">
            <a:spAutoFit/>
          </a:bodyPr>
          <a:lstStyle/>
          <a:p>
            <a:r>
              <a:rPr lang="en-US" sz="4400" b="1" dirty="0">
                <a:latin typeface="Palatino" pitchFamily="2" charset="77"/>
                <a:ea typeface="Palatino" pitchFamily="2" charset="77"/>
              </a:rPr>
              <a:t>How will you answer someone who asks:</a:t>
            </a:r>
            <a:br>
              <a:rPr lang="en-US" sz="4400" b="1" dirty="0">
                <a:latin typeface="Palatino" pitchFamily="2" charset="77"/>
                <a:ea typeface="Palatino" pitchFamily="2" charset="77"/>
              </a:rPr>
            </a:br>
            <a:endParaRPr lang="en-US" sz="4400" b="1" dirty="0">
              <a:latin typeface="Palatino" pitchFamily="2" charset="77"/>
              <a:ea typeface="Palatino" pitchFamily="2" charset="77"/>
            </a:endParaRPr>
          </a:p>
          <a:p>
            <a:pPr algn="ctr"/>
            <a:r>
              <a:rPr lang="en-US" sz="6000" b="1" dirty="0">
                <a:latin typeface="Palatino" pitchFamily="2" charset="77"/>
                <a:ea typeface="Palatino" pitchFamily="2" charset="77"/>
              </a:rPr>
              <a:t>SHOULD I VOTE?</a:t>
            </a:r>
          </a:p>
        </p:txBody>
      </p:sp>
    </p:spTree>
    <p:extLst>
      <p:ext uri="{BB962C8B-B14F-4D97-AF65-F5344CB8AC3E}">
        <p14:creationId xmlns:p14="http://schemas.microsoft.com/office/powerpoint/2010/main" val="4104013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21010132">
            <a:off x="2366475" y="2911680"/>
            <a:ext cx="2578860" cy="1719240"/>
          </a:xfrm>
          <a:prstGeom prst="rect">
            <a:avLst/>
          </a:prstGeom>
          <a:ln>
            <a:solidFill>
              <a:schemeClr val="tx1">
                <a:lumMod val="50000"/>
                <a:lumOff val="50000"/>
              </a:schemeClr>
            </a:solidFill>
          </a:ln>
        </p:spPr>
      </p:pic>
      <p:pic>
        <p:nvPicPr>
          <p:cNvPr id="5" name="Picture 4"/>
          <p:cNvPicPr>
            <a:picLocks noChangeAspect="1"/>
          </p:cNvPicPr>
          <p:nvPr/>
        </p:nvPicPr>
        <p:blipFill>
          <a:blip r:embed="rId4"/>
          <a:stretch>
            <a:fillRect/>
          </a:stretch>
        </p:blipFill>
        <p:spPr>
          <a:xfrm rot="362820">
            <a:off x="3584665" y="4173120"/>
            <a:ext cx="2709900" cy="1806600"/>
          </a:xfrm>
          <a:prstGeom prst="rect">
            <a:avLst/>
          </a:prstGeom>
          <a:ln>
            <a:solidFill>
              <a:schemeClr val="tx1">
                <a:lumMod val="50000"/>
                <a:lumOff val="50000"/>
              </a:schemeClr>
            </a:solidFill>
          </a:ln>
        </p:spPr>
      </p:pic>
      <p:pic>
        <p:nvPicPr>
          <p:cNvPr id="6" name="Picture 5"/>
          <p:cNvPicPr>
            <a:picLocks noChangeAspect="1"/>
          </p:cNvPicPr>
          <p:nvPr/>
        </p:nvPicPr>
        <p:blipFill>
          <a:blip r:embed="rId5"/>
          <a:stretch>
            <a:fillRect/>
          </a:stretch>
        </p:blipFill>
        <p:spPr>
          <a:xfrm rot="875177">
            <a:off x="5724494" y="2679094"/>
            <a:ext cx="2452475" cy="1634983"/>
          </a:xfrm>
          <a:prstGeom prst="rect">
            <a:avLst/>
          </a:prstGeom>
          <a:ln>
            <a:solidFill>
              <a:srgbClr val="7F7F7F"/>
            </a:solidFill>
          </a:ln>
        </p:spPr>
      </p:pic>
      <p:pic>
        <p:nvPicPr>
          <p:cNvPr id="7" name="Picture 6"/>
          <p:cNvPicPr>
            <a:picLocks noChangeAspect="1"/>
          </p:cNvPicPr>
          <p:nvPr/>
        </p:nvPicPr>
        <p:blipFill>
          <a:blip r:embed="rId6"/>
          <a:stretch>
            <a:fillRect/>
          </a:stretch>
        </p:blipFill>
        <p:spPr>
          <a:xfrm rot="20779115">
            <a:off x="6771488" y="4108441"/>
            <a:ext cx="2475180" cy="1650120"/>
          </a:xfrm>
          <a:prstGeom prst="rect">
            <a:avLst/>
          </a:prstGeom>
          <a:ln>
            <a:solidFill>
              <a:srgbClr val="7F7F7F"/>
            </a:solidFill>
          </a:ln>
        </p:spPr>
      </p:pic>
      <p:sp>
        <p:nvSpPr>
          <p:cNvPr id="2" name="Title 1"/>
          <p:cNvSpPr>
            <a:spLocks noGrp="1"/>
          </p:cNvSpPr>
          <p:nvPr>
            <p:ph type="title"/>
          </p:nvPr>
        </p:nvSpPr>
        <p:spPr>
          <a:xfrm>
            <a:off x="748747" y="762387"/>
            <a:ext cx="10515600" cy="1325563"/>
          </a:xfrm>
        </p:spPr>
        <p:txBody>
          <a:bodyPr/>
          <a:lstStyle/>
          <a:p>
            <a:pPr algn="ctr"/>
            <a:r>
              <a:rPr lang="en-US" b="1" dirty="0">
                <a:latin typeface="Palatino" pitchFamily="2" charset="77"/>
                <a:ea typeface="Palatino" pitchFamily="2" charset="77"/>
              </a:rPr>
              <a:t>Building the Suffrage Timeline</a:t>
            </a:r>
            <a:endParaRPr lang="en-US" dirty="0">
              <a:latin typeface="Palatino" pitchFamily="2" charset="77"/>
              <a:ea typeface="Palatino" pitchFamily="2" charset="77"/>
            </a:endParaRPr>
          </a:p>
        </p:txBody>
      </p:sp>
    </p:spTree>
    <p:extLst>
      <p:ext uri="{BB962C8B-B14F-4D97-AF65-F5344CB8AC3E}">
        <p14:creationId xmlns:p14="http://schemas.microsoft.com/office/powerpoint/2010/main" val="37551019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331C81A0-5EB1-A344-B28E-58AEE18B8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914" y="984380"/>
            <a:ext cx="8556171" cy="4889239"/>
          </a:xfrm>
          <a:prstGeom prst="rect">
            <a:avLst/>
          </a:prstGeom>
        </p:spPr>
      </p:pic>
    </p:spTree>
    <p:extLst>
      <p:ext uri="{BB962C8B-B14F-4D97-AF65-F5344CB8AC3E}">
        <p14:creationId xmlns:p14="http://schemas.microsoft.com/office/powerpoint/2010/main" val="20608820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8732"/>
          </a:xfrm>
          <a:prstGeom prst="rect">
            <a:avLst/>
          </a:prstGeom>
        </p:spPr>
      </p:pic>
      <p:sp>
        <p:nvSpPr>
          <p:cNvPr id="4" name="Rectangle 3"/>
          <p:cNvSpPr/>
          <p:nvPr/>
        </p:nvSpPr>
        <p:spPr>
          <a:xfrm>
            <a:off x="2674055" y="2670091"/>
            <a:ext cx="6625532" cy="3046988"/>
          </a:xfrm>
          <a:prstGeom prst="rect">
            <a:avLst/>
          </a:prstGeom>
          <a:noFill/>
        </p:spPr>
        <p:txBody>
          <a:bodyPr wrap="none" lIns="91440" tIns="45720" rIns="91440" bIns="45720">
            <a:spAutoFit/>
          </a:bodyPr>
          <a:lstStyle/>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rPr>
              <a:t>Module 3: </a:t>
            </a:r>
          </a:p>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rPr>
              <a:t>How to Vote</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CHRISTY" panose="02000000000000000000" pitchFamily="2" charset="0"/>
            </a:endParaRPr>
          </a:p>
        </p:txBody>
      </p:sp>
    </p:spTree>
    <p:extLst>
      <p:ext uri="{BB962C8B-B14F-4D97-AF65-F5344CB8AC3E}">
        <p14:creationId xmlns:p14="http://schemas.microsoft.com/office/powerpoint/2010/main" val="37272171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18410" y="1297580"/>
            <a:ext cx="3058929" cy="5170646"/>
          </a:xfrm>
          <a:prstGeom prst="rect">
            <a:avLst/>
          </a:prstGeom>
          <a:noFill/>
        </p:spPr>
        <p:txBody>
          <a:bodyPr wrap="square" rtlCol="0">
            <a:spAutoFit/>
          </a:bodyPr>
          <a:lstStyle/>
          <a:p>
            <a:r>
              <a:rPr lang="en-US" sz="6600" dirty="0">
                <a:latin typeface="AR DELANEY" panose="02000000000000000000" pitchFamily="2" charset="0"/>
              </a:rPr>
              <a:t>Who</a:t>
            </a:r>
          </a:p>
          <a:p>
            <a:r>
              <a:rPr lang="en-US" sz="6600" dirty="0">
                <a:latin typeface="AR DELANEY" panose="02000000000000000000" pitchFamily="2" charset="0"/>
              </a:rPr>
              <a:t>What</a:t>
            </a:r>
          </a:p>
          <a:p>
            <a:r>
              <a:rPr lang="en-US" sz="6600" dirty="0">
                <a:latin typeface="AR DELANEY" panose="02000000000000000000" pitchFamily="2" charset="0"/>
              </a:rPr>
              <a:t>When</a:t>
            </a:r>
          </a:p>
          <a:p>
            <a:r>
              <a:rPr lang="en-US" sz="6600" dirty="0">
                <a:latin typeface="AR DELANEY" panose="02000000000000000000" pitchFamily="2" charset="0"/>
              </a:rPr>
              <a:t>Where</a:t>
            </a:r>
          </a:p>
          <a:p>
            <a:r>
              <a:rPr lang="en-US" sz="6600" dirty="0">
                <a:latin typeface="AR DELANEY" panose="02000000000000000000" pitchFamily="2" charset="0"/>
              </a:rPr>
              <a:t>How</a:t>
            </a:r>
          </a:p>
        </p:txBody>
      </p:sp>
      <p:sp>
        <p:nvSpPr>
          <p:cNvPr id="4" name="Right Arrow 3"/>
          <p:cNvSpPr/>
          <p:nvPr/>
        </p:nvSpPr>
        <p:spPr>
          <a:xfrm>
            <a:off x="7123599" y="2530936"/>
            <a:ext cx="1514902" cy="7233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7123599" y="3622540"/>
            <a:ext cx="1514902" cy="724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7178190" y="4509419"/>
            <a:ext cx="1460311" cy="777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7137248" y="5544849"/>
            <a:ext cx="1501253" cy="777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riped Right Arrow 7"/>
          <p:cNvSpPr/>
          <p:nvPr/>
        </p:nvSpPr>
        <p:spPr>
          <a:xfrm>
            <a:off x="7123599" y="1483687"/>
            <a:ext cx="1514902" cy="67897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45E329-D42A-024E-A1DC-E9EE194008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3157" y="1597005"/>
            <a:ext cx="6124699" cy="4571796"/>
          </a:xfrm>
          <a:prstGeom prst="rect">
            <a:avLst/>
          </a:prstGeom>
        </p:spPr>
      </p:pic>
      <p:sp>
        <p:nvSpPr>
          <p:cNvPr id="3" name="TextBox 2">
            <a:extLst>
              <a:ext uri="{FF2B5EF4-FFF2-40B4-BE49-F238E27FC236}">
                <a16:creationId xmlns:a16="http://schemas.microsoft.com/office/drawing/2014/main" id="{D77095B4-F3A0-8C46-9D65-80E318CC93E2}"/>
              </a:ext>
            </a:extLst>
          </p:cNvPr>
          <p:cNvSpPr txBox="1"/>
          <p:nvPr/>
        </p:nvSpPr>
        <p:spPr>
          <a:xfrm>
            <a:off x="573157" y="689199"/>
            <a:ext cx="9083040" cy="584775"/>
          </a:xfrm>
          <a:prstGeom prst="rect">
            <a:avLst/>
          </a:prstGeom>
          <a:noFill/>
        </p:spPr>
        <p:txBody>
          <a:bodyPr wrap="square" rtlCol="0">
            <a:spAutoFit/>
          </a:bodyPr>
          <a:lstStyle/>
          <a:p>
            <a:r>
              <a:rPr lang="en-US" sz="3200" b="1" dirty="0">
                <a:latin typeface="Palatino" pitchFamily="2" charset="77"/>
                <a:ea typeface="Palatino" pitchFamily="2" charset="77"/>
              </a:rPr>
              <a:t>The voting experience</a:t>
            </a:r>
          </a:p>
        </p:txBody>
      </p:sp>
    </p:spTree>
    <p:extLst>
      <p:ext uri="{BB962C8B-B14F-4D97-AF65-F5344CB8AC3E}">
        <p14:creationId xmlns:p14="http://schemas.microsoft.com/office/powerpoint/2010/main" val="8353605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620877" y="469726"/>
            <a:ext cx="3342399" cy="1270282"/>
          </a:xfrm>
          <a:noFill/>
          <a:ln>
            <a:noFill/>
          </a:ln>
        </p:spPr>
        <p:txBody>
          <a:bodyPr>
            <a:noAutofit/>
          </a:bodyPr>
          <a:lstStyle/>
          <a:p>
            <a:r>
              <a:rPr lang="en-US" sz="7200" b="1" dirty="0">
                <a:latin typeface="Palatino"/>
                <a:cs typeface="Palatino"/>
              </a:rPr>
              <a:t>Who?</a:t>
            </a:r>
          </a:p>
        </p:txBody>
      </p:sp>
      <p:sp>
        <p:nvSpPr>
          <p:cNvPr id="9" name="TextBox 8">
            <a:extLst>
              <a:ext uri="{FF2B5EF4-FFF2-40B4-BE49-F238E27FC236}">
                <a16:creationId xmlns:a16="http://schemas.microsoft.com/office/drawing/2014/main" id="{91BDA44E-F40D-4E49-B454-6619779E161C}"/>
              </a:ext>
            </a:extLst>
          </p:cNvPr>
          <p:cNvSpPr txBox="1"/>
          <p:nvPr/>
        </p:nvSpPr>
        <p:spPr>
          <a:xfrm>
            <a:off x="4136115" y="9383901"/>
            <a:ext cx="2060027" cy="369332"/>
          </a:xfrm>
          <a:prstGeom prst="rect">
            <a:avLst/>
          </a:prstGeom>
          <a:noFill/>
        </p:spPr>
        <p:txBody>
          <a:bodyPr wrap="square" rtlCol="0">
            <a:spAutoFit/>
          </a:bodyPr>
          <a:lstStyle/>
          <a:p>
            <a:r>
              <a:rPr lang="en-US" i="1" dirty="0"/>
              <a:t>Polling books</a:t>
            </a:r>
          </a:p>
        </p:txBody>
      </p:sp>
      <p:sp>
        <p:nvSpPr>
          <p:cNvPr id="13" name="TextBox 12">
            <a:extLst>
              <a:ext uri="{FF2B5EF4-FFF2-40B4-BE49-F238E27FC236}">
                <a16:creationId xmlns:a16="http://schemas.microsoft.com/office/drawing/2014/main" id="{264E9568-80FE-7F46-A8C9-D84E628DE859}"/>
              </a:ext>
            </a:extLst>
          </p:cNvPr>
          <p:cNvSpPr txBox="1"/>
          <p:nvPr/>
        </p:nvSpPr>
        <p:spPr>
          <a:xfrm>
            <a:off x="3963276" y="1651210"/>
            <a:ext cx="4128813" cy="646331"/>
          </a:xfrm>
          <a:prstGeom prst="rect">
            <a:avLst/>
          </a:prstGeom>
          <a:noFill/>
        </p:spPr>
        <p:txBody>
          <a:bodyPr wrap="square" rtlCol="0">
            <a:spAutoFit/>
          </a:bodyPr>
          <a:lstStyle/>
          <a:p>
            <a:pPr algn="ctr"/>
            <a:r>
              <a:rPr lang="en-US" sz="3600" b="1" dirty="0"/>
              <a:t>Registered voters</a:t>
            </a:r>
          </a:p>
        </p:txBody>
      </p:sp>
      <p:cxnSp>
        <p:nvCxnSpPr>
          <p:cNvPr id="5" name="Straight Arrow Connector 4">
            <a:extLst>
              <a:ext uri="{FF2B5EF4-FFF2-40B4-BE49-F238E27FC236}">
                <a16:creationId xmlns:a16="http://schemas.microsoft.com/office/drawing/2014/main" id="{FBCF4BA4-86F8-224E-845E-1FFE61355CD5}"/>
              </a:ext>
            </a:extLst>
          </p:cNvPr>
          <p:cNvCxnSpPr>
            <a:cxnSpLocks/>
          </p:cNvCxnSpPr>
          <p:nvPr/>
        </p:nvCxnSpPr>
        <p:spPr>
          <a:xfrm>
            <a:off x="5942141" y="2224893"/>
            <a:ext cx="1954993" cy="1176866"/>
          </a:xfrm>
          <a:prstGeom prst="straightConnector1">
            <a:avLst/>
          </a:prstGeom>
          <a:ln w="19050">
            <a:solidFill>
              <a:srgbClr val="7F7F7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71A4F9E-6233-2B49-9E2F-4D72544B4179}"/>
              </a:ext>
            </a:extLst>
          </p:cNvPr>
          <p:cNvCxnSpPr>
            <a:cxnSpLocks/>
          </p:cNvCxnSpPr>
          <p:nvPr/>
        </p:nvCxnSpPr>
        <p:spPr>
          <a:xfrm flipH="1">
            <a:off x="5029577" y="2235985"/>
            <a:ext cx="912564" cy="1413933"/>
          </a:xfrm>
          <a:prstGeom prst="straightConnector1">
            <a:avLst/>
          </a:prstGeom>
          <a:ln w="19050">
            <a:solidFill>
              <a:srgbClr val="7F7F7F"/>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57727D54-433F-3249-8E34-AA48FBC77B8D}"/>
              </a:ext>
            </a:extLst>
          </p:cNvPr>
          <p:cNvSpPr txBox="1"/>
          <p:nvPr/>
        </p:nvSpPr>
        <p:spPr>
          <a:xfrm>
            <a:off x="4319460" y="2533275"/>
            <a:ext cx="4128813" cy="523220"/>
          </a:xfrm>
          <a:prstGeom prst="rect">
            <a:avLst/>
          </a:prstGeom>
          <a:noFill/>
        </p:spPr>
        <p:txBody>
          <a:bodyPr wrap="square" rtlCol="0">
            <a:spAutoFit/>
          </a:bodyPr>
          <a:lstStyle/>
          <a:p>
            <a:pPr algn="ctr"/>
            <a:r>
              <a:rPr lang="en-US" sz="2800" dirty="0">
                <a:solidFill>
                  <a:srgbClr val="FF0000"/>
                </a:solidFill>
              </a:rPr>
              <a:t>Who actually cast a ballot!</a:t>
            </a:r>
          </a:p>
        </p:txBody>
      </p:sp>
      <p:pic>
        <p:nvPicPr>
          <p:cNvPr id="10" name="Picture 9">
            <a:extLst>
              <a:ext uri="{FF2B5EF4-FFF2-40B4-BE49-F238E27FC236}">
                <a16:creationId xmlns:a16="http://schemas.microsoft.com/office/drawing/2014/main" id="{7EAE373A-F5CB-D148-A3B9-4A09351C0873}"/>
              </a:ext>
            </a:extLst>
          </p:cNvPr>
          <p:cNvPicPr>
            <a:picLocks noChangeAspect="1"/>
          </p:cNvPicPr>
          <p:nvPr/>
        </p:nvPicPr>
        <p:blipFill>
          <a:blip r:embed="rId3"/>
          <a:stretch>
            <a:fillRect/>
          </a:stretch>
        </p:blipFill>
        <p:spPr>
          <a:xfrm>
            <a:off x="2530003" y="3461649"/>
            <a:ext cx="3195509" cy="2868620"/>
          </a:xfrm>
          <a:prstGeom prst="rect">
            <a:avLst/>
          </a:prstGeom>
        </p:spPr>
      </p:pic>
      <p:pic>
        <p:nvPicPr>
          <p:cNvPr id="12" name="Picture 11">
            <a:extLst>
              <a:ext uri="{FF2B5EF4-FFF2-40B4-BE49-F238E27FC236}">
                <a16:creationId xmlns:a16="http://schemas.microsoft.com/office/drawing/2014/main" id="{C33E928D-2AFB-7E47-BDB5-D311BCFBF62F}"/>
              </a:ext>
            </a:extLst>
          </p:cNvPr>
          <p:cNvPicPr>
            <a:picLocks noChangeAspect="1"/>
          </p:cNvPicPr>
          <p:nvPr/>
        </p:nvPicPr>
        <p:blipFill>
          <a:blip r:embed="rId4"/>
          <a:stretch>
            <a:fillRect/>
          </a:stretch>
        </p:blipFill>
        <p:spPr>
          <a:xfrm>
            <a:off x="6883746" y="2942951"/>
            <a:ext cx="3251200" cy="3251200"/>
          </a:xfrm>
          <a:prstGeom prst="rect">
            <a:avLst/>
          </a:prstGeom>
        </p:spPr>
      </p:pic>
    </p:spTree>
    <p:extLst>
      <p:ext uri="{BB962C8B-B14F-4D97-AF65-F5344CB8AC3E}">
        <p14:creationId xmlns:p14="http://schemas.microsoft.com/office/powerpoint/2010/main" val="94556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710139" y="864139"/>
            <a:ext cx="3579501" cy="999179"/>
          </a:xfrm>
          <a:noFill/>
          <a:ln>
            <a:noFill/>
          </a:ln>
        </p:spPr>
        <p:txBody>
          <a:bodyPr>
            <a:noAutofit/>
          </a:bodyPr>
          <a:lstStyle/>
          <a:p>
            <a:r>
              <a:rPr lang="en-US" sz="7200" b="1" dirty="0">
                <a:latin typeface="Palatino"/>
              </a:rPr>
              <a:t>What?</a:t>
            </a:r>
          </a:p>
        </p:txBody>
      </p:sp>
      <p:sp>
        <p:nvSpPr>
          <p:cNvPr id="9" name="TextBox 8">
            <a:extLst>
              <a:ext uri="{FF2B5EF4-FFF2-40B4-BE49-F238E27FC236}">
                <a16:creationId xmlns:a16="http://schemas.microsoft.com/office/drawing/2014/main" id="{91BDA44E-F40D-4E49-B454-6619779E161C}"/>
              </a:ext>
            </a:extLst>
          </p:cNvPr>
          <p:cNvSpPr txBox="1"/>
          <p:nvPr/>
        </p:nvSpPr>
        <p:spPr>
          <a:xfrm>
            <a:off x="4136115" y="9383901"/>
            <a:ext cx="2060027" cy="369332"/>
          </a:xfrm>
          <a:prstGeom prst="rect">
            <a:avLst/>
          </a:prstGeom>
          <a:noFill/>
        </p:spPr>
        <p:txBody>
          <a:bodyPr wrap="square" rtlCol="0">
            <a:spAutoFit/>
          </a:bodyPr>
          <a:lstStyle/>
          <a:p>
            <a:r>
              <a:rPr lang="en-US" i="1" dirty="0"/>
              <a:t>Polling books</a:t>
            </a:r>
          </a:p>
        </p:txBody>
      </p:sp>
      <p:sp>
        <p:nvSpPr>
          <p:cNvPr id="13" name="TextBox 12">
            <a:extLst>
              <a:ext uri="{FF2B5EF4-FFF2-40B4-BE49-F238E27FC236}">
                <a16:creationId xmlns:a16="http://schemas.microsoft.com/office/drawing/2014/main" id="{264E9568-80FE-7F46-A8C9-D84E628DE859}"/>
              </a:ext>
            </a:extLst>
          </p:cNvPr>
          <p:cNvSpPr txBox="1"/>
          <p:nvPr/>
        </p:nvSpPr>
        <p:spPr>
          <a:xfrm>
            <a:off x="4609713" y="1337733"/>
            <a:ext cx="2169511" cy="920252"/>
          </a:xfrm>
          <a:prstGeom prst="rect">
            <a:avLst/>
          </a:prstGeom>
          <a:noFill/>
        </p:spPr>
        <p:txBody>
          <a:bodyPr wrap="square" rtlCol="0">
            <a:spAutoFit/>
          </a:bodyPr>
          <a:lstStyle/>
          <a:p>
            <a:pPr>
              <a:lnSpc>
                <a:spcPct val="150000"/>
              </a:lnSpc>
            </a:pPr>
            <a:r>
              <a:rPr lang="en-US" sz="4000" b="1" dirty="0"/>
              <a:t>National</a:t>
            </a:r>
          </a:p>
        </p:txBody>
      </p:sp>
      <p:pic>
        <p:nvPicPr>
          <p:cNvPr id="4" name="Picture 3">
            <a:extLst>
              <a:ext uri="{FF2B5EF4-FFF2-40B4-BE49-F238E27FC236}">
                <a16:creationId xmlns:a16="http://schemas.microsoft.com/office/drawing/2014/main" id="{B7F64843-AA6D-3048-A246-B3B7AEE382B5}"/>
              </a:ext>
            </a:extLst>
          </p:cNvPr>
          <p:cNvPicPr>
            <a:picLocks noChangeAspect="1"/>
          </p:cNvPicPr>
          <p:nvPr/>
        </p:nvPicPr>
        <p:blipFill>
          <a:blip r:embed="rId3"/>
          <a:stretch>
            <a:fillRect/>
          </a:stretch>
        </p:blipFill>
        <p:spPr>
          <a:xfrm>
            <a:off x="6959598" y="753533"/>
            <a:ext cx="1727200" cy="1168400"/>
          </a:xfrm>
          <a:prstGeom prst="rect">
            <a:avLst/>
          </a:prstGeom>
        </p:spPr>
      </p:pic>
      <p:pic>
        <p:nvPicPr>
          <p:cNvPr id="11" name="Picture 10">
            <a:extLst>
              <a:ext uri="{FF2B5EF4-FFF2-40B4-BE49-F238E27FC236}">
                <a16:creationId xmlns:a16="http://schemas.microsoft.com/office/drawing/2014/main" id="{C297F078-1F2B-D144-9AB2-4F7A9AE3A5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55458" y="1726662"/>
            <a:ext cx="1935481" cy="990600"/>
          </a:xfrm>
          <a:prstGeom prst="rect">
            <a:avLst/>
          </a:prstGeom>
        </p:spPr>
      </p:pic>
      <p:pic>
        <p:nvPicPr>
          <p:cNvPr id="12" name="Picture 11">
            <a:extLst>
              <a:ext uri="{FF2B5EF4-FFF2-40B4-BE49-F238E27FC236}">
                <a16:creationId xmlns:a16="http://schemas.microsoft.com/office/drawing/2014/main" id="{FD75F2BB-7E16-C448-9750-F175F89579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46029" y="2800046"/>
            <a:ext cx="1354336" cy="990600"/>
          </a:xfrm>
          <a:prstGeom prst="rect">
            <a:avLst/>
          </a:prstGeom>
        </p:spPr>
      </p:pic>
      <p:pic>
        <p:nvPicPr>
          <p:cNvPr id="14" name="Picture 13">
            <a:extLst>
              <a:ext uri="{FF2B5EF4-FFF2-40B4-BE49-F238E27FC236}">
                <a16:creationId xmlns:a16="http://schemas.microsoft.com/office/drawing/2014/main" id="{DC4F314C-6764-6B42-BD48-E0674C2CDE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46029" y="4029855"/>
            <a:ext cx="1390070" cy="923006"/>
          </a:xfrm>
          <a:prstGeom prst="rect">
            <a:avLst/>
          </a:prstGeom>
        </p:spPr>
      </p:pic>
      <p:pic>
        <p:nvPicPr>
          <p:cNvPr id="15" name="Picture 14">
            <a:extLst>
              <a:ext uri="{FF2B5EF4-FFF2-40B4-BE49-F238E27FC236}">
                <a16:creationId xmlns:a16="http://schemas.microsoft.com/office/drawing/2014/main" id="{47501365-83F4-8A44-BCB5-61D6B7F110B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46765" y="5103239"/>
            <a:ext cx="1050186" cy="838708"/>
          </a:xfrm>
          <a:prstGeom prst="rect">
            <a:avLst/>
          </a:prstGeom>
        </p:spPr>
      </p:pic>
      <p:sp>
        <p:nvSpPr>
          <p:cNvPr id="10" name="TextBox 9">
            <a:extLst>
              <a:ext uri="{FF2B5EF4-FFF2-40B4-BE49-F238E27FC236}">
                <a16:creationId xmlns:a16="http://schemas.microsoft.com/office/drawing/2014/main" id="{1B2359B0-62E7-1041-8673-2E47AEDF64DA}"/>
              </a:ext>
            </a:extLst>
          </p:cNvPr>
          <p:cNvSpPr txBox="1"/>
          <p:nvPr/>
        </p:nvSpPr>
        <p:spPr>
          <a:xfrm>
            <a:off x="4609713" y="4029855"/>
            <a:ext cx="2169511" cy="920252"/>
          </a:xfrm>
          <a:prstGeom prst="rect">
            <a:avLst/>
          </a:prstGeom>
          <a:noFill/>
        </p:spPr>
        <p:txBody>
          <a:bodyPr wrap="square" rtlCol="0">
            <a:spAutoFit/>
          </a:bodyPr>
          <a:lstStyle/>
          <a:p>
            <a:pPr>
              <a:lnSpc>
                <a:spcPct val="150000"/>
              </a:lnSpc>
            </a:pPr>
            <a:r>
              <a:rPr lang="en-US" sz="4000" b="1" dirty="0"/>
              <a:t>County</a:t>
            </a:r>
          </a:p>
        </p:txBody>
      </p:sp>
      <p:sp>
        <p:nvSpPr>
          <p:cNvPr id="16" name="TextBox 15">
            <a:extLst>
              <a:ext uri="{FF2B5EF4-FFF2-40B4-BE49-F238E27FC236}">
                <a16:creationId xmlns:a16="http://schemas.microsoft.com/office/drawing/2014/main" id="{C13D9562-4D6B-2A47-AD5E-31EAB207E786}"/>
              </a:ext>
            </a:extLst>
          </p:cNvPr>
          <p:cNvSpPr txBox="1"/>
          <p:nvPr/>
        </p:nvSpPr>
        <p:spPr>
          <a:xfrm>
            <a:off x="4609713" y="5009513"/>
            <a:ext cx="2169511" cy="920252"/>
          </a:xfrm>
          <a:prstGeom prst="rect">
            <a:avLst/>
          </a:prstGeom>
          <a:noFill/>
        </p:spPr>
        <p:txBody>
          <a:bodyPr wrap="square" rtlCol="0">
            <a:spAutoFit/>
          </a:bodyPr>
          <a:lstStyle/>
          <a:p>
            <a:pPr>
              <a:lnSpc>
                <a:spcPct val="150000"/>
              </a:lnSpc>
            </a:pPr>
            <a:r>
              <a:rPr lang="en-US" sz="4000" b="1" dirty="0"/>
              <a:t>Local</a:t>
            </a:r>
          </a:p>
        </p:txBody>
      </p:sp>
      <p:sp>
        <p:nvSpPr>
          <p:cNvPr id="17" name="TextBox 16">
            <a:extLst>
              <a:ext uri="{FF2B5EF4-FFF2-40B4-BE49-F238E27FC236}">
                <a16:creationId xmlns:a16="http://schemas.microsoft.com/office/drawing/2014/main" id="{EFADBB8C-834F-9C4A-AB2B-97BF09FA2607}"/>
              </a:ext>
            </a:extLst>
          </p:cNvPr>
          <p:cNvSpPr txBox="1"/>
          <p:nvPr/>
        </p:nvSpPr>
        <p:spPr>
          <a:xfrm>
            <a:off x="4609713" y="2800046"/>
            <a:ext cx="2169511" cy="920252"/>
          </a:xfrm>
          <a:prstGeom prst="rect">
            <a:avLst/>
          </a:prstGeom>
          <a:noFill/>
        </p:spPr>
        <p:txBody>
          <a:bodyPr wrap="square" rtlCol="0">
            <a:spAutoFit/>
          </a:bodyPr>
          <a:lstStyle/>
          <a:p>
            <a:pPr>
              <a:lnSpc>
                <a:spcPct val="150000"/>
              </a:lnSpc>
            </a:pPr>
            <a:r>
              <a:rPr lang="en-US" sz="4000" b="1" dirty="0"/>
              <a:t>State</a:t>
            </a:r>
          </a:p>
        </p:txBody>
      </p:sp>
    </p:spTree>
    <p:extLst>
      <p:ext uri="{BB962C8B-B14F-4D97-AF65-F5344CB8AC3E}">
        <p14:creationId xmlns:p14="http://schemas.microsoft.com/office/powerpoint/2010/main" val="94215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883112" y="731918"/>
            <a:ext cx="3218529" cy="893688"/>
          </a:xfrm>
          <a:noFill/>
          <a:ln>
            <a:noFill/>
          </a:ln>
        </p:spPr>
        <p:txBody>
          <a:bodyPr>
            <a:noAutofit/>
          </a:bodyPr>
          <a:lstStyle/>
          <a:p>
            <a:r>
              <a:rPr lang="en-US" sz="7200" b="1" dirty="0">
                <a:latin typeface="Palatino"/>
              </a:rPr>
              <a:t>When?</a:t>
            </a:r>
          </a:p>
        </p:txBody>
      </p:sp>
      <p:sp>
        <p:nvSpPr>
          <p:cNvPr id="9" name="TextBox 8">
            <a:extLst>
              <a:ext uri="{FF2B5EF4-FFF2-40B4-BE49-F238E27FC236}">
                <a16:creationId xmlns:a16="http://schemas.microsoft.com/office/drawing/2014/main" id="{91BDA44E-F40D-4E49-B454-6619779E161C}"/>
              </a:ext>
            </a:extLst>
          </p:cNvPr>
          <p:cNvSpPr txBox="1"/>
          <p:nvPr/>
        </p:nvSpPr>
        <p:spPr>
          <a:xfrm>
            <a:off x="4136115" y="9383901"/>
            <a:ext cx="2060027" cy="369332"/>
          </a:xfrm>
          <a:prstGeom prst="rect">
            <a:avLst/>
          </a:prstGeom>
          <a:noFill/>
        </p:spPr>
        <p:txBody>
          <a:bodyPr wrap="square" rtlCol="0">
            <a:spAutoFit/>
          </a:bodyPr>
          <a:lstStyle/>
          <a:p>
            <a:r>
              <a:rPr lang="en-US" i="1" dirty="0"/>
              <a:t>Polling books</a:t>
            </a:r>
          </a:p>
        </p:txBody>
      </p:sp>
      <p:sp>
        <p:nvSpPr>
          <p:cNvPr id="16" name="TextBox 15">
            <a:extLst>
              <a:ext uri="{FF2B5EF4-FFF2-40B4-BE49-F238E27FC236}">
                <a16:creationId xmlns:a16="http://schemas.microsoft.com/office/drawing/2014/main" id="{000EA14F-E3B2-9D45-8B0C-758DF0E3EC6D}"/>
              </a:ext>
            </a:extLst>
          </p:cNvPr>
          <p:cNvSpPr txBox="1"/>
          <p:nvPr/>
        </p:nvSpPr>
        <p:spPr>
          <a:xfrm>
            <a:off x="4021961" y="5199206"/>
            <a:ext cx="3812742" cy="584775"/>
          </a:xfrm>
          <a:prstGeom prst="rect">
            <a:avLst/>
          </a:prstGeom>
          <a:noFill/>
          <a:ln>
            <a:noFill/>
          </a:ln>
        </p:spPr>
        <p:txBody>
          <a:bodyPr wrap="square" rtlCol="0">
            <a:spAutoFit/>
          </a:bodyPr>
          <a:lstStyle/>
          <a:p>
            <a:pPr algn="ctr"/>
            <a:r>
              <a:rPr lang="en-US" sz="3200" b="1" dirty="0"/>
              <a:t>Special Elections</a:t>
            </a:r>
          </a:p>
        </p:txBody>
      </p:sp>
      <p:sp>
        <p:nvSpPr>
          <p:cNvPr id="13" name="TextBox 12">
            <a:extLst>
              <a:ext uri="{FF2B5EF4-FFF2-40B4-BE49-F238E27FC236}">
                <a16:creationId xmlns:a16="http://schemas.microsoft.com/office/drawing/2014/main" id="{264E9568-80FE-7F46-A8C9-D84E628DE859}"/>
              </a:ext>
            </a:extLst>
          </p:cNvPr>
          <p:cNvSpPr txBox="1"/>
          <p:nvPr/>
        </p:nvSpPr>
        <p:spPr>
          <a:xfrm>
            <a:off x="7122165" y="3034393"/>
            <a:ext cx="2169511" cy="1200329"/>
          </a:xfrm>
          <a:prstGeom prst="rect">
            <a:avLst/>
          </a:prstGeom>
          <a:noFill/>
          <a:ln>
            <a:noFill/>
          </a:ln>
        </p:spPr>
        <p:txBody>
          <a:bodyPr wrap="square" rtlCol="0">
            <a:spAutoFit/>
          </a:bodyPr>
          <a:lstStyle/>
          <a:p>
            <a:pPr algn="ctr"/>
            <a:r>
              <a:rPr lang="en-US" sz="3600" b="1" dirty="0"/>
              <a:t>General Elections</a:t>
            </a:r>
          </a:p>
        </p:txBody>
      </p:sp>
      <p:sp>
        <p:nvSpPr>
          <p:cNvPr id="10" name="TextBox 9">
            <a:extLst>
              <a:ext uri="{FF2B5EF4-FFF2-40B4-BE49-F238E27FC236}">
                <a16:creationId xmlns:a16="http://schemas.microsoft.com/office/drawing/2014/main" id="{E1BED7E1-340B-7B41-9911-B5E5B713250B}"/>
              </a:ext>
            </a:extLst>
          </p:cNvPr>
          <p:cNvSpPr txBox="1"/>
          <p:nvPr/>
        </p:nvSpPr>
        <p:spPr>
          <a:xfrm>
            <a:off x="2492376" y="2985811"/>
            <a:ext cx="2169511" cy="1200329"/>
          </a:xfrm>
          <a:prstGeom prst="rect">
            <a:avLst/>
          </a:prstGeom>
          <a:noFill/>
          <a:ln>
            <a:noFill/>
          </a:ln>
        </p:spPr>
        <p:txBody>
          <a:bodyPr wrap="square" rtlCol="0">
            <a:spAutoFit/>
          </a:bodyPr>
          <a:lstStyle/>
          <a:p>
            <a:pPr algn="ctr"/>
            <a:r>
              <a:rPr lang="en-US" sz="3600" b="1" dirty="0"/>
              <a:t>Primary Elections</a:t>
            </a:r>
          </a:p>
        </p:txBody>
      </p:sp>
      <p:sp>
        <p:nvSpPr>
          <p:cNvPr id="17" name="Up Arrow 16">
            <a:extLst>
              <a:ext uri="{FF2B5EF4-FFF2-40B4-BE49-F238E27FC236}">
                <a16:creationId xmlns:a16="http://schemas.microsoft.com/office/drawing/2014/main" id="{BD590272-BC93-B94B-8AEB-1638435FCBC2}"/>
              </a:ext>
            </a:extLst>
          </p:cNvPr>
          <p:cNvSpPr/>
          <p:nvPr/>
        </p:nvSpPr>
        <p:spPr>
          <a:xfrm rot="5400000">
            <a:off x="5368137" y="3041573"/>
            <a:ext cx="1088542" cy="1182385"/>
          </a:xfrm>
          <a:prstGeom prst="up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55337D0-3CC1-CA45-8B67-F6340D787E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6940" y="2182560"/>
            <a:ext cx="1509522" cy="612560"/>
          </a:xfrm>
          <a:prstGeom prst="rect">
            <a:avLst/>
          </a:prstGeom>
        </p:spPr>
      </p:pic>
      <p:pic>
        <p:nvPicPr>
          <p:cNvPr id="11" name="Picture 10">
            <a:extLst>
              <a:ext uri="{FF2B5EF4-FFF2-40B4-BE49-F238E27FC236}">
                <a16:creationId xmlns:a16="http://schemas.microsoft.com/office/drawing/2014/main" id="{F9F6BB4A-1592-2F42-844D-6896DA9E5E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75399" y="2293691"/>
            <a:ext cx="3063042" cy="775863"/>
          </a:xfrm>
          <a:prstGeom prst="rect">
            <a:avLst/>
          </a:prstGeom>
        </p:spPr>
      </p:pic>
      <p:sp>
        <p:nvSpPr>
          <p:cNvPr id="18" name="TextBox 17">
            <a:extLst>
              <a:ext uri="{FF2B5EF4-FFF2-40B4-BE49-F238E27FC236}">
                <a16:creationId xmlns:a16="http://schemas.microsoft.com/office/drawing/2014/main" id="{DCD362B3-747D-0A4C-A9C0-51FF9E6608AD}"/>
              </a:ext>
            </a:extLst>
          </p:cNvPr>
          <p:cNvSpPr txBox="1"/>
          <p:nvPr/>
        </p:nvSpPr>
        <p:spPr>
          <a:xfrm>
            <a:off x="3808438" y="4652258"/>
            <a:ext cx="4239789" cy="646331"/>
          </a:xfrm>
          <a:prstGeom prst="rect">
            <a:avLst/>
          </a:prstGeom>
          <a:noFill/>
          <a:ln>
            <a:noFill/>
          </a:ln>
        </p:spPr>
        <p:txBody>
          <a:bodyPr wrap="square" rtlCol="0">
            <a:spAutoFit/>
          </a:bodyPr>
          <a:lstStyle/>
          <a:p>
            <a:pPr algn="ctr"/>
            <a:r>
              <a:rPr lang="en-US" sz="3600" i="1" dirty="0"/>
              <a:t>As scheduled</a:t>
            </a:r>
          </a:p>
        </p:txBody>
      </p:sp>
    </p:spTree>
    <p:extLst>
      <p:ext uri="{BB962C8B-B14F-4D97-AF65-F5344CB8AC3E}">
        <p14:creationId xmlns:p14="http://schemas.microsoft.com/office/powerpoint/2010/main" val="24188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linds(horizont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P spid="17" grpId="0" animBg="1"/>
      <p:bldP spid="1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318052" y="687937"/>
            <a:ext cx="4362330" cy="1170679"/>
          </a:xfrm>
          <a:noFill/>
          <a:ln>
            <a:noFill/>
          </a:ln>
        </p:spPr>
        <p:txBody>
          <a:bodyPr>
            <a:noAutofit/>
          </a:bodyPr>
          <a:lstStyle/>
          <a:p>
            <a:r>
              <a:rPr lang="en-US" sz="7200" b="1" dirty="0">
                <a:latin typeface="Palatino"/>
                <a:cs typeface="Palatino"/>
              </a:rPr>
              <a:t>Where?</a:t>
            </a:r>
          </a:p>
        </p:txBody>
      </p:sp>
      <p:sp>
        <p:nvSpPr>
          <p:cNvPr id="9" name="TextBox 8">
            <a:extLst>
              <a:ext uri="{FF2B5EF4-FFF2-40B4-BE49-F238E27FC236}">
                <a16:creationId xmlns:a16="http://schemas.microsoft.com/office/drawing/2014/main" id="{91BDA44E-F40D-4E49-B454-6619779E161C}"/>
              </a:ext>
            </a:extLst>
          </p:cNvPr>
          <p:cNvSpPr txBox="1"/>
          <p:nvPr/>
        </p:nvSpPr>
        <p:spPr>
          <a:xfrm>
            <a:off x="4136115" y="9383901"/>
            <a:ext cx="2060027" cy="369332"/>
          </a:xfrm>
          <a:prstGeom prst="rect">
            <a:avLst/>
          </a:prstGeom>
          <a:noFill/>
        </p:spPr>
        <p:txBody>
          <a:bodyPr wrap="square" rtlCol="0">
            <a:spAutoFit/>
          </a:bodyPr>
          <a:lstStyle/>
          <a:p>
            <a:r>
              <a:rPr lang="en-US" i="1" dirty="0"/>
              <a:t>Polling books</a:t>
            </a:r>
          </a:p>
        </p:txBody>
      </p:sp>
      <p:pic>
        <p:nvPicPr>
          <p:cNvPr id="3" name="Picture 2" descr="A group of people in a room&#10;&#10;Description automatically generated">
            <a:extLst>
              <a:ext uri="{FF2B5EF4-FFF2-40B4-BE49-F238E27FC236}">
                <a16:creationId xmlns:a16="http://schemas.microsoft.com/office/drawing/2014/main" id="{90EB2520-10C6-E947-8672-72FA7C1DA028}"/>
              </a:ext>
            </a:extLst>
          </p:cNvPr>
          <p:cNvPicPr>
            <a:picLocks noChangeAspect="1"/>
          </p:cNvPicPr>
          <p:nvPr/>
        </p:nvPicPr>
        <p:blipFill>
          <a:blip r:embed="rId3"/>
          <a:stretch>
            <a:fillRect/>
          </a:stretch>
        </p:blipFill>
        <p:spPr>
          <a:xfrm>
            <a:off x="1866684" y="2372784"/>
            <a:ext cx="7302349" cy="4172771"/>
          </a:xfrm>
          <a:prstGeom prst="rect">
            <a:avLst/>
          </a:prstGeom>
          <a:ln>
            <a:noFill/>
          </a:ln>
          <a:effectLst>
            <a:outerShdw blurRad="292100" dist="139700" dir="2700000" algn="tl" rotWithShape="0">
              <a:srgbClr val="333333">
                <a:alpha val="65000"/>
              </a:srgbClr>
            </a:outerShdw>
          </a:effectLst>
        </p:spPr>
      </p:pic>
      <p:pic>
        <p:nvPicPr>
          <p:cNvPr id="5" name="Picture 4" descr="A close up of a sign&#10;&#10;Description automatically generated">
            <a:extLst>
              <a:ext uri="{FF2B5EF4-FFF2-40B4-BE49-F238E27FC236}">
                <a16:creationId xmlns:a16="http://schemas.microsoft.com/office/drawing/2014/main" id="{74D8660D-6FAB-6D40-B227-D482C1F4ABDC}"/>
              </a:ext>
            </a:extLst>
          </p:cNvPr>
          <p:cNvPicPr>
            <a:picLocks noChangeAspect="1"/>
          </p:cNvPicPr>
          <p:nvPr/>
        </p:nvPicPr>
        <p:blipFill>
          <a:blip r:embed="rId4"/>
          <a:stretch>
            <a:fillRect/>
          </a:stretch>
        </p:blipFill>
        <p:spPr>
          <a:xfrm>
            <a:off x="5457119" y="945968"/>
            <a:ext cx="3030898" cy="2013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870671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516835" y="727483"/>
            <a:ext cx="4233841" cy="1000536"/>
          </a:xfrm>
          <a:noFill/>
          <a:ln>
            <a:noFill/>
          </a:ln>
        </p:spPr>
        <p:txBody>
          <a:bodyPr>
            <a:noAutofit/>
          </a:bodyPr>
          <a:lstStyle/>
          <a:p>
            <a:r>
              <a:rPr lang="en-US" sz="7200" b="1" dirty="0">
                <a:latin typeface="Palatino"/>
                <a:cs typeface="Palatino"/>
              </a:rPr>
              <a:t>How?</a:t>
            </a:r>
          </a:p>
        </p:txBody>
      </p:sp>
      <p:sp>
        <p:nvSpPr>
          <p:cNvPr id="9" name="TextBox 8">
            <a:extLst>
              <a:ext uri="{FF2B5EF4-FFF2-40B4-BE49-F238E27FC236}">
                <a16:creationId xmlns:a16="http://schemas.microsoft.com/office/drawing/2014/main" id="{91BDA44E-F40D-4E49-B454-6619779E161C}"/>
              </a:ext>
            </a:extLst>
          </p:cNvPr>
          <p:cNvSpPr txBox="1"/>
          <p:nvPr/>
        </p:nvSpPr>
        <p:spPr>
          <a:xfrm>
            <a:off x="4136115" y="9383901"/>
            <a:ext cx="2060027" cy="369332"/>
          </a:xfrm>
          <a:prstGeom prst="rect">
            <a:avLst/>
          </a:prstGeom>
          <a:noFill/>
        </p:spPr>
        <p:txBody>
          <a:bodyPr wrap="square" rtlCol="0">
            <a:spAutoFit/>
          </a:bodyPr>
          <a:lstStyle/>
          <a:p>
            <a:r>
              <a:rPr lang="en-US" i="1" dirty="0"/>
              <a:t>Polling books</a:t>
            </a:r>
          </a:p>
        </p:txBody>
      </p:sp>
      <p:pic>
        <p:nvPicPr>
          <p:cNvPr id="2" name="Picture 1">
            <a:extLst>
              <a:ext uri="{FF2B5EF4-FFF2-40B4-BE49-F238E27FC236}">
                <a16:creationId xmlns:a16="http://schemas.microsoft.com/office/drawing/2014/main" id="{9A1DD6D8-0973-C348-8760-70DE20EE1493}"/>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9906" b="96384" l="4898" r="92041">
                        <a14:foregroundMark x1="54490" y1="11950" x2="60408" y2="10377"/>
                        <a14:foregroundMark x1="46939" y1="45597" x2="46939" y2="45597"/>
                        <a14:foregroundMark x1="26735" y1="47642" x2="26735" y2="47642"/>
                        <a14:foregroundMark x1="23469" y1="50314" x2="47755" y2="54874"/>
                        <a14:foregroundMark x1="67755" y1="46069" x2="67755" y2="46069"/>
                        <a14:foregroundMark x1="63061" y1="46541" x2="81224" y2="50786"/>
                        <a14:foregroundMark x1="49592" y1="57547" x2="87347" y2="51258"/>
                        <a14:foregroundMark x1="14694" y1="48742" x2="37551" y2="44811"/>
                        <a14:foregroundMark x1="37551" y1="44811" x2="11429" y2="47170"/>
                        <a14:foregroundMark x1="28163" y1="48742" x2="55102" y2="53931"/>
                        <a14:foregroundMark x1="51633" y1="47170" x2="51633" y2="47170"/>
                        <a14:foregroundMark x1="26122" y1="58491" x2="26122" y2="58491"/>
                        <a14:foregroundMark x1="14694" y1="58019" x2="37347" y2="70912"/>
                        <a14:foregroundMark x1="37347" y1="70912" x2="12041" y2="79874"/>
                        <a14:foregroundMark x1="12041" y1="79874" x2="11429" y2="71541"/>
                        <a14:foregroundMark x1="10000" y1="57547" x2="16122" y2="83333"/>
                        <a14:foregroundMark x1="16122" y1="83333" x2="29592" y2="64937"/>
                        <a14:foregroundMark x1="29592" y1="64937" x2="34898" y2="85220"/>
                        <a14:foregroundMark x1="34898" y1="85220" x2="43469" y2="61006"/>
                        <a14:foregroundMark x1="43469" y1="61006" x2="44286" y2="82390"/>
                        <a14:foregroundMark x1="5918" y1="54403" x2="30816" y2="57547"/>
                        <a14:foregroundMark x1="30816" y1="57547" x2="42245" y2="73585"/>
                        <a14:foregroundMark x1="42245" y1="73585" x2="43673" y2="91352"/>
                        <a14:foregroundMark x1="43673" y1="91352" x2="24694" y2="80818"/>
                        <a14:foregroundMark x1="24694" y1="80818" x2="6735" y2="61635"/>
                        <a14:foregroundMark x1="6735" y1="61635" x2="5306" y2="50786"/>
                        <a14:foregroundMark x1="41633" y1="95283" x2="41633" y2="95283"/>
                        <a14:foregroundMark x1="90000" y1="65252" x2="90000" y2="65252"/>
                        <a14:foregroundMark x1="92041" y1="64308" x2="92041" y2="64308"/>
                        <a14:foregroundMark x1="11429" y1="86478" x2="44286" y2="96384"/>
                      </a14:backgroundRemoval>
                    </a14:imgEffect>
                  </a14:imgLayer>
                </a14:imgProps>
              </a:ext>
              <a:ext uri="{28A0092B-C50C-407E-A947-70E740481C1C}">
                <a14:useLocalDpi xmlns:a14="http://schemas.microsoft.com/office/drawing/2010/main"/>
              </a:ext>
            </a:extLst>
          </a:blip>
          <a:stretch>
            <a:fillRect/>
          </a:stretch>
        </p:blipFill>
        <p:spPr>
          <a:xfrm>
            <a:off x="3285216" y="2134138"/>
            <a:ext cx="2060026" cy="2673830"/>
          </a:xfrm>
          <a:prstGeom prst="rect">
            <a:avLst/>
          </a:prstGeom>
        </p:spPr>
      </p:pic>
      <p:pic>
        <p:nvPicPr>
          <p:cNvPr id="3" name="Picture 2">
            <a:extLst>
              <a:ext uri="{FF2B5EF4-FFF2-40B4-BE49-F238E27FC236}">
                <a16:creationId xmlns:a16="http://schemas.microsoft.com/office/drawing/2014/main" id="{D16666B2-78C2-584D-B0C0-463AB94CD31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11" b="96552" l="2410" r="94378">
                        <a14:foregroundMark x1="14458" y1="38424" x2="10040" y2="55665"/>
                        <a14:foregroundMark x1="10040" y1="55665" x2="17671" y2="58128"/>
                        <a14:foregroundMark x1="2811" y1="59606" x2="2811" y2="59606"/>
                        <a14:foregroundMark x1="19679" y1="24631" x2="34137" y2="22167"/>
                        <a14:foregroundMark x1="20080" y1="12315" x2="39357" y2="15764"/>
                        <a14:foregroundMark x1="55823" y1="60591" x2="62249" y2="73399"/>
                        <a14:foregroundMark x1="60643" y1="60591" x2="50201" y2="74877"/>
                        <a14:foregroundMark x1="50201" y1="74877" x2="63052" y2="71921"/>
                        <a14:foregroundMark x1="74297" y1="61084" x2="81124" y2="77833"/>
                        <a14:foregroundMark x1="81124" y1="77833" x2="92771" y2="81281"/>
                        <a14:foregroundMark x1="63855" y1="83744" x2="42570" y2="81773"/>
                        <a14:foregroundMark x1="71486" y1="59606" x2="86747" y2="70443"/>
                        <a14:foregroundMark x1="86747" y1="70443" x2="91566" y2="87685"/>
                        <a14:foregroundMark x1="91566" y1="87685" x2="75502" y2="87685"/>
                        <a14:foregroundMark x1="75502" y1="87685" x2="79116" y2="67488"/>
                        <a14:foregroundMark x1="79116" y1="67488" x2="85542" y2="61084"/>
                        <a14:foregroundMark x1="91968" y1="71921" x2="94779" y2="89655"/>
                        <a14:foregroundMark x1="94779" y1="89655" x2="94378" y2="87192"/>
                        <a14:foregroundMark x1="70683" y1="96552" x2="70683" y2="96552"/>
                        <a14:foregroundMark x1="40161" y1="56650" x2="40161" y2="56650"/>
                        <a14:foregroundMark x1="60643" y1="48768" x2="60643" y2="48768"/>
                        <a14:foregroundMark x1="49398" y1="49754" x2="49398" y2="49754"/>
                        <a14:foregroundMark x1="32530" y1="50739" x2="32530" y2="50739"/>
                        <a14:foregroundMark x1="24096" y1="40887" x2="24096" y2="40887"/>
                        <a14:foregroundMark x1="26908" y1="5911" x2="38153" y2="9852"/>
                        <a14:foregroundMark x1="27309" y1="59113" x2="32530" y2="64039"/>
                        <a14:foregroundMark x1="33333" y1="47291" x2="38956" y2="46798"/>
                      </a14:backgroundRemoval>
                    </a14:imgEffect>
                  </a14:imgLayer>
                </a14:imgProps>
              </a:ext>
            </a:extLst>
          </a:blip>
          <a:stretch>
            <a:fillRect/>
          </a:stretch>
        </p:blipFill>
        <p:spPr>
          <a:xfrm>
            <a:off x="6042729" y="2134138"/>
            <a:ext cx="3282721" cy="2673829"/>
          </a:xfrm>
          <a:prstGeom prst="rect">
            <a:avLst/>
          </a:prstGeom>
        </p:spPr>
      </p:pic>
      <p:sp>
        <p:nvSpPr>
          <p:cNvPr id="10" name="TextBox 9">
            <a:extLst>
              <a:ext uri="{FF2B5EF4-FFF2-40B4-BE49-F238E27FC236}">
                <a16:creationId xmlns:a16="http://schemas.microsoft.com/office/drawing/2014/main" id="{368FF391-05B8-2D44-8485-55EA6243EF36}"/>
              </a:ext>
            </a:extLst>
          </p:cNvPr>
          <p:cNvSpPr txBox="1"/>
          <p:nvPr/>
        </p:nvSpPr>
        <p:spPr>
          <a:xfrm>
            <a:off x="3175731" y="4939265"/>
            <a:ext cx="2169511" cy="584775"/>
          </a:xfrm>
          <a:prstGeom prst="rect">
            <a:avLst/>
          </a:prstGeom>
          <a:noFill/>
          <a:ln>
            <a:noFill/>
          </a:ln>
        </p:spPr>
        <p:txBody>
          <a:bodyPr wrap="square" rtlCol="0">
            <a:spAutoFit/>
          </a:bodyPr>
          <a:lstStyle/>
          <a:p>
            <a:pPr algn="ctr"/>
            <a:r>
              <a:rPr lang="en-US" sz="3200" b="1" dirty="0"/>
              <a:t>In person</a:t>
            </a:r>
          </a:p>
        </p:txBody>
      </p:sp>
      <p:sp>
        <p:nvSpPr>
          <p:cNvPr id="11" name="TextBox 10">
            <a:extLst>
              <a:ext uri="{FF2B5EF4-FFF2-40B4-BE49-F238E27FC236}">
                <a16:creationId xmlns:a16="http://schemas.microsoft.com/office/drawing/2014/main" id="{480C2F9A-AF7B-8841-8087-D9E948C8E483}"/>
              </a:ext>
            </a:extLst>
          </p:cNvPr>
          <p:cNvSpPr txBox="1"/>
          <p:nvPr/>
        </p:nvSpPr>
        <p:spPr>
          <a:xfrm>
            <a:off x="6640816" y="4910647"/>
            <a:ext cx="2169511" cy="584775"/>
          </a:xfrm>
          <a:prstGeom prst="rect">
            <a:avLst/>
          </a:prstGeom>
          <a:noFill/>
          <a:ln>
            <a:noFill/>
          </a:ln>
        </p:spPr>
        <p:txBody>
          <a:bodyPr wrap="square" rtlCol="0">
            <a:spAutoFit/>
          </a:bodyPr>
          <a:lstStyle/>
          <a:p>
            <a:pPr algn="ctr"/>
            <a:r>
              <a:rPr lang="en-US" sz="3200" b="1" dirty="0"/>
              <a:t>By mail</a:t>
            </a:r>
          </a:p>
        </p:txBody>
      </p:sp>
    </p:spTree>
    <p:extLst>
      <p:ext uri="{BB962C8B-B14F-4D97-AF65-F5344CB8AC3E}">
        <p14:creationId xmlns:p14="http://schemas.microsoft.com/office/powerpoint/2010/main" val="134679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515126" y="428203"/>
            <a:ext cx="6284954" cy="883341"/>
          </a:xfrm>
          <a:noFill/>
          <a:ln>
            <a:noFill/>
          </a:ln>
        </p:spPr>
        <p:txBody>
          <a:bodyPr>
            <a:noAutofit/>
          </a:bodyPr>
          <a:lstStyle/>
          <a:p>
            <a:pPr algn="l"/>
            <a:r>
              <a:rPr lang="en-US" sz="5400" b="1" dirty="0">
                <a:latin typeface="Palatino"/>
                <a:cs typeface="Palatino"/>
              </a:rPr>
              <a:t>Sample Ballot</a:t>
            </a:r>
          </a:p>
        </p:txBody>
      </p:sp>
      <p:sp>
        <p:nvSpPr>
          <p:cNvPr id="9" name="TextBox 8">
            <a:extLst>
              <a:ext uri="{FF2B5EF4-FFF2-40B4-BE49-F238E27FC236}">
                <a16:creationId xmlns:a16="http://schemas.microsoft.com/office/drawing/2014/main" id="{91BDA44E-F40D-4E49-B454-6619779E161C}"/>
              </a:ext>
            </a:extLst>
          </p:cNvPr>
          <p:cNvSpPr txBox="1"/>
          <p:nvPr/>
        </p:nvSpPr>
        <p:spPr>
          <a:xfrm>
            <a:off x="4136115" y="9383901"/>
            <a:ext cx="2060027" cy="369332"/>
          </a:xfrm>
          <a:prstGeom prst="rect">
            <a:avLst/>
          </a:prstGeom>
          <a:noFill/>
        </p:spPr>
        <p:txBody>
          <a:bodyPr wrap="square" rtlCol="0">
            <a:spAutoFit/>
          </a:bodyPr>
          <a:lstStyle/>
          <a:p>
            <a:r>
              <a:rPr lang="en-US" i="1" dirty="0"/>
              <a:t>Polling books</a:t>
            </a:r>
          </a:p>
        </p:txBody>
      </p:sp>
      <p:pic>
        <p:nvPicPr>
          <p:cNvPr id="11" name="Picture 10" descr="A screenshot of a social media post&#10;&#10;Description automatically generated">
            <a:extLst>
              <a:ext uri="{FF2B5EF4-FFF2-40B4-BE49-F238E27FC236}">
                <a16:creationId xmlns:a16="http://schemas.microsoft.com/office/drawing/2014/main" id="{C5549A1D-39CE-8443-87A5-E54C21B14B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9241" y="1555043"/>
            <a:ext cx="5944051" cy="3833417"/>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264E9568-80FE-7F46-A8C9-D84E628DE859}"/>
              </a:ext>
            </a:extLst>
          </p:cNvPr>
          <p:cNvSpPr txBox="1"/>
          <p:nvPr/>
        </p:nvSpPr>
        <p:spPr>
          <a:xfrm>
            <a:off x="8300478" y="788324"/>
            <a:ext cx="1145628" cy="523220"/>
          </a:xfrm>
          <a:prstGeom prst="rect">
            <a:avLst/>
          </a:prstGeom>
          <a:noFill/>
        </p:spPr>
        <p:txBody>
          <a:bodyPr wrap="square" rtlCol="0">
            <a:spAutoFit/>
          </a:bodyPr>
          <a:lstStyle/>
          <a:p>
            <a:r>
              <a:rPr lang="en-US" sz="2800" b="1" dirty="0">
                <a:solidFill>
                  <a:srgbClr val="FF0000"/>
                </a:solidFill>
              </a:rPr>
              <a:t>What</a:t>
            </a:r>
          </a:p>
        </p:txBody>
      </p:sp>
      <p:cxnSp>
        <p:nvCxnSpPr>
          <p:cNvPr id="15" name="Straight Connector 14">
            <a:extLst>
              <a:ext uri="{FF2B5EF4-FFF2-40B4-BE49-F238E27FC236}">
                <a16:creationId xmlns:a16="http://schemas.microsoft.com/office/drawing/2014/main" id="{F256563C-408B-5149-BBD3-7FAD2FFF87F0}"/>
              </a:ext>
            </a:extLst>
          </p:cNvPr>
          <p:cNvCxnSpPr>
            <a:cxnSpLocks/>
          </p:cNvCxnSpPr>
          <p:nvPr/>
        </p:nvCxnSpPr>
        <p:spPr>
          <a:xfrm flipH="1">
            <a:off x="7667004" y="1233214"/>
            <a:ext cx="767256" cy="321829"/>
          </a:xfrm>
          <a:prstGeom prst="line">
            <a:avLst/>
          </a:prstGeom>
          <a:ln w="19050">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89F43D7B-4598-C24A-A348-09519DF74C97}"/>
              </a:ext>
            </a:extLst>
          </p:cNvPr>
          <p:cNvSpPr txBox="1"/>
          <p:nvPr/>
        </p:nvSpPr>
        <p:spPr>
          <a:xfrm>
            <a:off x="1331843" y="2094501"/>
            <a:ext cx="1768418" cy="523220"/>
          </a:xfrm>
          <a:prstGeom prst="rect">
            <a:avLst/>
          </a:prstGeom>
          <a:noFill/>
        </p:spPr>
        <p:txBody>
          <a:bodyPr wrap="square" rtlCol="0">
            <a:spAutoFit/>
          </a:bodyPr>
          <a:lstStyle/>
          <a:p>
            <a:r>
              <a:rPr lang="en-US" sz="2800" b="1" dirty="0">
                <a:solidFill>
                  <a:srgbClr val="FF0000"/>
                </a:solidFill>
              </a:rPr>
              <a:t>Where</a:t>
            </a:r>
          </a:p>
        </p:txBody>
      </p:sp>
      <p:cxnSp>
        <p:nvCxnSpPr>
          <p:cNvPr id="18" name="Straight Connector 17">
            <a:extLst>
              <a:ext uri="{FF2B5EF4-FFF2-40B4-BE49-F238E27FC236}">
                <a16:creationId xmlns:a16="http://schemas.microsoft.com/office/drawing/2014/main" id="{57B1B4CE-4FA4-754D-BD5A-7F73F26B8FE2}"/>
              </a:ext>
            </a:extLst>
          </p:cNvPr>
          <p:cNvCxnSpPr>
            <a:cxnSpLocks/>
          </p:cNvCxnSpPr>
          <p:nvPr/>
        </p:nvCxnSpPr>
        <p:spPr>
          <a:xfrm>
            <a:off x="2354027" y="2595074"/>
            <a:ext cx="1129861" cy="319794"/>
          </a:xfrm>
          <a:prstGeom prst="line">
            <a:avLst/>
          </a:prstGeom>
          <a:ln w="19050">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11DC519-3624-AD40-935E-589B9E018697}"/>
              </a:ext>
            </a:extLst>
          </p:cNvPr>
          <p:cNvCxnSpPr>
            <a:cxnSpLocks/>
          </p:cNvCxnSpPr>
          <p:nvPr/>
        </p:nvCxnSpPr>
        <p:spPr>
          <a:xfrm flipV="1">
            <a:off x="3389243" y="4796221"/>
            <a:ext cx="1009044" cy="835738"/>
          </a:xfrm>
          <a:prstGeom prst="line">
            <a:avLst/>
          </a:prstGeom>
          <a:ln w="19050">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301B7422-D279-D44B-B446-B22B59CE9B37}"/>
              </a:ext>
            </a:extLst>
          </p:cNvPr>
          <p:cNvSpPr txBox="1"/>
          <p:nvPr/>
        </p:nvSpPr>
        <p:spPr>
          <a:xfrm>
            <a:off x="2707102" y="5597289"/>
            <a:ext cx="1145628" cy="523220"/>
          </a:xfrm>
          <a:prstGeom prst="rect">
            <a:avLst/>
          </a:prstGeom>
          <a:noFill/>
        </p:spPr>
        <p:txBody>
          <a:bodyPr wrap="square" rtlCol="0">
            <a:spAutoFit/>
          </a:bodyPr>
          <a:lstStyle/>
          <a:p>
            <a:r>
              <a:rPr lang="en-US" sz="2800" b="1" dirty="0">
                <a:solidFill>
                  <a:srgbClr val="FF0000"/>
                </a:solidFill>
              </a:rPr>
              <a:t>How</a:t>
            </a:r>
          </a:p>
        </p:txBody>
      </p:sp>
    </p:spTree>
    <p:extLst>
      <p:ext uri="{BB962C8B-B14F-4D97-AF65-F5344CB8AC3E}">
        <p14:creationId xmlns:p14="http://schemas.microsoft.com/office/powerpoint/2010/main" val="4556384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6634" y="1570382"/>
            <a:ext cx="6124699" cy="4571796"/>
          </a:xfrm>
          <a:prstGeom prst="rect">
            <a:avLst/>
          </a:prstGeom>
        </p:spPr>
      </p:pic>
      <p:sp>
        <p:nvSpPr>
          <p:cNvPr id="3" name="TextBox 2"/>
          <p:cNvSpPr txBox="1"/>
          <p:nvPr/>
        </p:nvSpPr>
        <p:spPr>
          <a:xfrm>
            <a:off x="7285382" y="725557"/>
            <a:ext cx="4676088" cy="6235681"/>
          </a:xfrm>
          <a:prstGeom prst="rect">
            <a:avLst/>
          </a:prstGeom>
          <a:noFill/>
        </p:spPr>
        <p:txBody>
          <a:bodyPr wrap="square" rtlCol="0">
            <a:spAutoFit/>
          </a:bodyPr>
          <a:lstStyle/>
          <a:p>
            <a:pPr>
              <a:lnSpc>
                <a:spcPct val="150000"/>
              </a:lnSpc>
            </a:pPr>
            <a:endParaRPr lang="en-US" dirty="0"/>
          </a:p>
          <a:p>
            <a:pPr>
              <a:lnSpc>
                <a:spcPct val="150000"/>
              </a:lnSpc>
            </a:pPr>
            <a:endParaRPr lang="en-US" dirty="0"/>
          </a:p>
          <a:p>
            <a:pPr>
              <a:lnSpc>
                <a:spcPct val="150000"/>
              </a:lnSpc>
            </a:pPr>
            <a:r>
              <a:rPr lang="en-US" sz="2800" dirty="0"/>
              <a:t>Need to know every voter is:</a:t>
            </a:r>
          </a:p>
          <a:p>
            <a:pPr marL="800100" lvl="1" indent="-342900">
              <a:lnSpc>
                <a:spcPct val="150000"/>
              </a:lnSpc>
              <a:buAutoNum type="arabicPeriod"/>
            </a:pPr>
            <a:r>
              <a:rPr lang="en-US" sz="2800" dirty="0">
                <a:solidFill>
                  <a:schemeClr val="accent1">
                    <a:lumMod val="50000"/>
                  </a:schemeClr>
                </a:solidFill>
              </a:rPr>
              <a:t>Is eligible to vote</a:t>
            </a:r>
          </a:p>
          <a:p>
            <a:pPr marL="800100" lvl="1" indent="-342900">
              <a:lnSpc>
                <a:spcPct val="150000"/>
              </a:lnSpc>
              <a:buAutoNum type="arabicPeriod"/>
            </a:pPr>
            <a:r>
              <a:rPr lang="en-US" sz="2800" dirty="0">
                <a:solidFill>
                  <a:schemeClr val="accent1">
                    <a:lumMod val="50000"/>
                  </a:schemeClr>
                </a:solidFill>
              </a:rPr>
              <a:t>Is who they say they are</a:t>
            </a:r>
          </a:p>
          <a:p>
            <a:pPr marL="800100" lvl="1" indent="-342900">
              <a:lnSpc>
                <a:spcPct val="150000"/>
              </a:lnSpc>
              <a:buAutoNum type="arabicPeriod"/>
            </a:pPr>
            <a:r>
              <a:rPr lang="en-US" sz="2800" dirty="0">
                <a:solidFill>
                  <a:schemeClr val="accent1">
                    <a:lumMod val="50000"/>
                  </a:schemeClr>
                </a:solidFill>
              </a:rPr>
              <a:t>Gets just one vote</a:t>
            </a:r>
          </a:p>
          <a:p>
            <a:pPr marL="800100" lvl="1" indent="-342900">
              <a:lnSpc>
                <a:spcPct val="150000"/>
              </a:lnSpc>
              <a:buAutoNum type="arabicPeriod"/>
            </a:pPr>
            <a:r>
              <a:rPr lang="en-US" sz="2800" dirty="0">
                <a:solidFill>
                  <a:schemeClr val="accent1">
                    <a:lumMod val="50000"/>
                  </a:schemeClr>
                </a:solidFill>
              </a:rPr>
              <a:t>Can vote in secret</a:t>
            </a:r>
          </a:p>
          <a:p>
            <a:pPr marL="800100" lvl="1" indent="-342900">
              <a:lnSpc>
                <a:spcPct val="150000"/>
              </a:lnSpc>
              <a:buAutoNum type="arabicPeriod"/>
            </a:pPr>
            <a:r>
              <a:rPr lang="en-US" sz="2800" dirty="0">
                <a:solidFill>
                  <a:schemeClr val="accent1">
                    <a:lumMod val="50000"/>
                  </a:schemeClr>
                </a:solidFill>
              </a:rPr>
              <a:t>Has their vote counted - accurately</a:t>
            </a:r>
          </a:p>
          <a:p>
            <a:pPr marL="342900" indent="-342900">
              <a:lnSpc>
                <a:spcPct val="150000"/>
              </a:lnSpc>
              <a:buAutoNum type="arabicPeriod"/>
            </a:pPr>
            <a:endParaRPr lang="en-US" dirty="0"/>
          </a:p>
          <a:p>
            <a:pPr>
              <a:lnSpc>
                <a:spcPct val="150000"/>
              </a:lnSpc>
            </a:pPr>
            <a:endParaRPr lang="en-US" b="1" dirty="0"/>
          </a:p>
        </p:txBody>
      </p:sp>
      <p:sp>
        <p:nvSpPr>
          <p:cNvPr id="4" name="TextBox 3"/>
          <p:cNvSpPr txBox="1"/>
          <p:nvPr/>
        </p:nvSpPr>
        <p:spPr>
          <a:xfrm>
            <a:off x="667852" y="384490"/>
            <a:ext cx="8024884" cy="954107"/>
          </a:xfrm>
          <a:prstGeom prst="rect">
            <a:avLst/>
          </a:prstGeom>
          <a:noFill/>
        </p:spPr>
        <p:txBody>
          <a:bodyPr wrap="square" rtlCol="0">
            <a:spAutoFit/>
          </a:bodyPr>
          <a:lstStyle/>
          <a:p>
            <a:r>
              <a:rPr lang="en-US" sz="2400" b="1" i="1" dirty="0">
                <a:latin typeface="Palatino" pitchFamily="2" charset="77"/>
                <a:ea typeface="Palatino" pitchFamily="2" charset="77"/>
              </a:rPr>
              <a:t>If you were in charge of setting up voting</a:t>
            </a:r>
          </a:p>
          <a:p>
            <a:r>
              <a:rPr lang="en-US" sz="3200" b="1" dirty="0">
                <a:latin typeface="Palatino" pitchFamily="2" charset="77"/>
                <a:ea typeface="Palatino" pitchFamily="2" charset="77"/>
              </a:rPr>
              <a:t>What would you worry about? </a:t>
            </a:r>
          </a:p>
        </p:txBody>
      </p:sp>
    </p:spTree>
    <p:extLst>
      <p:ext uri="{BB962C8B-B14F-4D97-AF65-F5344CB8AC3E}">
        <p14:creationId xmlns:p14="http://schemas.microsoft.com/office/powerpoint/2010/main" val="45781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anim calcmode="lin" valueType="num">
                                      <p:cBhvr>
                                        <p:cTn id="8"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46830"/>
            <a:ext cx="10515600" cy="1325563"/>
          </a:xfrm>
        </p:spPr>
        <p:txBody>
          <a:bodyPr>
            <a:normAutofit/>
          </a:bodyPr>
          <a:lstStyle/>
          <a:p>
            <a:pPr algn="ctr"/>
            <a:r>
              <a:rPr lang="en-US" sz="6600" b="1" dirty="0">
                <a:latin typeface="Palatino" pitchFamily="2" charset="77"/>
                <a:ea typeface="Palatino" pitchFamily="2" charset="77"/>
              </a:rPr>
              <a:t>The Revolutionary War</a:t>
            </a:r>
            <a:endParaRPr lang="en-US" sz="6600" dirty="0">
              <a:latin typeface="Palatino" pitchFamily="2" charset="77"/>
              <a:ea typeface="Palatino" pitchFamily="2" charset="77"/>
            </a:endParaRPr>
          </a:p>
        </p:txBody>
      </p:sp>
      <p:pic>
        <p:nvPicPr>
          <p:cNvPr id="3" name="Picture 2">
            <a:extLst>
              <a:ext uri="{FF2B5EF4-FFF2-40B4-BE49-F238E27FC236}">
                <a16:creationId xmlns:a16="http://schemas.microsoft.com/office/drawing/2014/main" id="{151FADEF-CD03-9E42-BADE-8190DB1256B1}"/>
              </a:ext>
            </a:extLst>
          </p:cNvPr>
          <p:cNvPicPr>
            <a:picLocks noChangeAspect="1"/>
          </p:cNvPicPr>
          <p:nvPr/>
        </p:nvPicPr>
        <p:blipFill>
          <a:blip r:embed="rId3"/>
          <a:stretch>
            <a:fillRect/>
          </a:stretch>
        </p:blipFill>
        <p:spPr>
          <a:xfrm>
            <a:off x="3708400" y="2879217"/>
            <a:ext cx="4775200" cy="3213100"/>
          </a:xfrm>
          <a:prstGeom prst="rect">
            <a:avLst/>
          </a:prstGeom>
        </p:spPr>
      </p:pic>
    </p:spTree>
    <p:extLst>
      <p:ext uri="{BB962C8B-B14F-4D97-AF65-F5344CB8AC3E}">
        <p14:creationId xmlns:p14="http://schemas.microsoft.com/office/powerpoint/2010/main" val="9133341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593508" y="1156537"/>
            <a:ext cx="3451718" cy="1443196"/>
          </a:xfrm>
          <a:noFill/>
          <a:ln>
            <a:noFill/>
          </a:ln>
        </p:spPr>
        <p:txBody>
          <a:bodyPr>
            <a:noAutofit/>
          </a:bodyPr>
          <a:lstStyle/>
          <a:p>
            <a:pPr algn="l">
              <a:lnSpc>
                <a:spcPct val="110000"/>
              </a:lnSpc>
            </a:pPr>
            <a:r>
              <a:rPr lang="en-US" sz="3600" b="1" dirty="0">
                <a:latin typeface="Palatino"/>
                <a:cs typeface="Palatino"/>
              </a:rPr>
              <a:t>Eligibility</a:t>
            </a:r>
            <a:br>
              <a:rPr lang="en-US" sz="3600" b="1" dirty="0">
                <a:latin typeface="Palatino"/>
                <a:cs typeface="Palatino"/>
              </a:rPr>
            </a:br>
            <a:r>
              <a:rPr lang="en-US" sz="3600" b="1" dirty="0">
                <a:latin typeface="Palatino"/>
                <a:cs typeface="Palatino"/>
              </a:rPr>
              <a:t>ID validation</a:t>
            </a:r>
            <a:br>
              <a:rPr lang="en-US" sz="3600" b="1" dirty="0">
                <a:latin typeface="Palatino"/>
                <a:cs typeface="Palatino"/>
              </a:rPr>
            </a:br>
            <a:r>
              <a:rPr lang="en-US" sz="3600" b="1" dirty="0">
                <a:latin typeface="Palatino"/>
                <a:cs typeface="Palatino"/>
              </a:rPr>
              <a:t>Just one vote </a:t>
            </a:r>
          </a:p>
        </p:txBody>
      </p:sp>
      <p:pic>
        <p:nvPicPr>
          <p:cNvPr id="3" name="Picture 2" descr="A person sitting at a table&#10;&#10;Description automatically generated">
            <a:extLst>
              <a:ext uri="{FF2B5EF4-FFF2-40B4-BE49-F238E27FC236}">
                <a16:creationId xmlns:a16="http://schemas.microsoft.com/office/drawing/2014/main" id="{A1644B20-3444-CE44-B6DD-64E0DE20C3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3263" y="2902078"/>
            <a:ext cx="2002549" cy="212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A group of people looking at a computer&#10;&#10;Description automatically generated">
            <a:extLst>
              <a:ext uri="{FF2B5EF4-FFF2-40B4-BE49-F238E27FC236}">
                <a16:creationId xmlns:a16="http://schemas.microsoft.com/office/drawing/2014/main" id="{3A1DE519-B5AB-054E-8272-865AA8D07E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7418" y="407200"/>
            <a:ext cx="4126138" cy="2753710"/>
          </a:xfrm>
          <a:prstGeom prst="rect">
            <a:avLst/>
          </a:prstGeom>
          <a:ln>
            <a:noFill/>
          </a:ln>
          <a:effectLst>
            <a:outerShdw blurRad="292100" dist="139700" dir="2700000" algn="tl" rotWithShape="0">
              <a:srgbClr val="333333">
                <a:alpha val="65000"/>
              </a:srgbClr>
            </a:outerShdw>
          </a:effectLst>
        </p:spPr>
      </p:pic>
      <p:pic>
        <p:nvPicPr>
          <p:cNvPr id="12" name="Picture 11" descr="A group of people sitting at a table&#10;&#10;Description automatically generated">
            <a:extLst>
              <a:ext uri="{FF2B5EF4-FFF2-40B4-BE49-F238E27FC236}">
                <a16:creationId xmlns:a16="http://schemas.microsoft.com/office/drawing/2014/main" id="{99CAFF8F-7A81-C143-B856-0C56A2F823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57419" y="3429001"/>
            <a:ext cx="4146775" cy="2310963"/>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C7CB461F-1665-0C47-8F04-000AECC56B8A}"/>
              </a:ext>
            </a:extLst>
          </p:cNvPr>
          <p:cNvSpPr txBox="1"/>
          <p:nvPr/>
        </p:nvSpPr>
        <p:spPr>
          <a:xfrm>
            <a:off x="593508" y="407200"/>
            <a:ext cx="2060027" cy="369332"/>
          </a:xfrm>
          <a:prstGeom prst="rect">
            <a:avLst/>
          </a:prstGeom>
          <a:noFill/>
        </p:spPr>
        <p:txBody>
          <a:bodyPr wrap="square" rtlCol="0">
            <a:spAutoFit/>
          </a:bodyPr>
          <a:lstStyle/>
          <a:p>
            <a:r>
              <a:rPr lang="en-US" i="1" dirty="0"/>
              <a:t>How they handle</a:t>
            </a:r>
          </a:p>
        </p:txBody>
      </p:sp>
      <p:sp>
        <p:nvSpPr>
          <p:cNvPr id="8" name="TextBox 7">
            <a:extLst>
              <a:ext uri="{FF2B5EF4-FFF2-40B4-BE49-F238E27FC236}">
                <a16:creationId xmlns:a16="http://schemas.microsoft.com/office/drawing/2014/main" id="{130CBADD-3685-2042-B839-E21088CB58FD}"/>
              </a:ext>
            </a:extLst>
          </p:cNvPr>
          <p:cNvSpPr txBox="1"/>
          <p:nvPr/>
        </p:nvSpPr>
        <p:spPr>
          <a:xfrm>
            <a:off x="3209210" y="5332131"/>
            <a:ext cx="2060027" cy="369332"/>
          </a:xfrm>
          <a:prstGeom prst="rect">
            <a:avLst/>
          </a:prstGeom>
          <a:noFill/>
        </p:spPr>
        <p:txBody>
          <a:bodyPr wrap="square" rtlCol="0">
            <a:spAutoFit/>
          </a:bodyPr>
          <a:lstStyle/>
          <a:p>
            <a:r>
              <a:rPr lang="en-US" i="1" dirty="0"/>
              <a:t>Polling books</a:t>
            </a:r>
          </a:p>
        </p:txBody>
      </p:sp>
      <p:sp>
        <p:nvSpPr>
          <p:cNvPr id="9" name="TextBox 8">
            <a:extLst>
              <a:ext uri="{FF2B5EF4-FFF2-40B4-BE49-F238E27FC236}">
                <a16:creationId xmlns:a16="http://schemas.microsoft.com/office/drawing/2014/main" id="{91BDA44E-F40D-4E49-B454-6619779E161C}"/>
              </a:ext>
            </a:extLst>
          </p:cNvPr>
          <p:cNvSpPr txBox="1"/>
          <p:nvPr/>
        </p:nvSpPr>
        <p:spPr>
          <a:xfrm>
            <a:off x="4136115" y="9383901"/>
            <a:ext cx="2060027" cy="369332"/>
          </a:xfrm>
          <a:prstGeom prst="rect">
            <a:avLst/>
          </a:prstGeom>
          <a:noFill/>
        </p:spPr>
        <p:txBody>
          <a:bodyPr wrap="square" rtlCol="0">
            <a:spAutoFit/>
          </a:bodyPr>
          <a:lstStyle/>
          <a:p>
            <a:r>
              <a:rPr lang="en-US" i="1" dirty="0"/>
              <a:t>Polling books</a:t>
            </a:r>
          </a:p>
        </p:txBody>
      </p:sp>
      <p:sp>
        <p:nvSpPr>
          <p:cNvPr id="10" name="TextBox 9">
            <a:extLst>
              <a:ext uri="{FF2B5EF4-FFF2-40B4-BE49-F238E27FC236}">
                <a16:creationId xmlns:a16="http://schemas.microsoft.com/office/drawing/2014/main" id="{AB73F968-AC9B-8848-A516-23AFDF810F9C}"/>
              </a:ext>
            </a:extLst>
          </p:cNvPr>
          <p:cNvSpPr txBox="1"/>
          <p:nvPr/>
        </p:nvSpPr>
        <p:spPr>
          <a:xfrm>
            <a:off x="7112635" y="5823387"/>
            <a:ext cx="2060027" cy="369332"/>
          </a:xfrm>
          <a:prstGeom prst="rect">
            <a:avLst/>
          </a:prstGeom>
          <a:noFill/>
        </p:spPr>
        <p:txBody>
          <a:bodyPr wrap="square" rtlCol="0">
            <a:spAutoFit/>
          </a:bodyPr>
          <a:lstStyle/>
          <a:p>
            <a:r>
              <a:rPr lang="en-US" i="1" dirty="0"/>
              <a:t>Signatures</a:t>
            </a:r>
          </a:p>
        </p:txBody>
      </p:sp>
    </p:spTree>
    <p:extLst>
      <p:ext uri="{BB962C8B-B14F-4D97-AF65-F5344CB8AC3E}">
        <p14:creationId xmlns:p14="http://schemas.microsoft.com/office/powerpoint/2010/main" val="22048689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861958" y="1076345"/>
            <a:ext cx="2060027" cy="530722"/>
          </a:xfrm>
          <a:noFill/>
          <a:ln>
            <a:noFill/>
          </a:ln>
        </p:spPr>
        <p:txBody>
          <a:bodyPr>
            <a:noAutofit/>
          </a:bodyPr>
          <a:lstStyle/>
          <a:p>
            <a:pPr algn="l"/>
            <a:r>
              <a:rPr lang="en-US" sz="3600" b="1" dirty="0">
                <a:latin typeface="Palatino"/>
              </a:rPr>
              <a:t>Privacy</a:t>
            </a:r>
          </a:p>
        </p:txBody>
      </p:sp>
      <p:pic>
        <p:nvPicPr>
          <p:cNvPr id="4" name="Picture 3" descr="A group of people standing in a room&#10;&#10;Description automatically generated">
            <a:extLst>
              <a:ext uri="{FF2B5EF4-FFF2-40B4-BE49-F238E27FC236}">
                <a16:creationId xmlns:a16="http://schemas.microsoft.com/office/drawing/2014/main" id="{66AA0D0C-FFEB-3649-92D3-6A9D809AE6C6}"/>
              </a:ext>
            </a:extLst>
          </p:cNvPr>
          <p:cNvPicPr>
            <a:picLocks noChangeAspect="1"/>
          </p:cNvPicPr>
          <p:nvPr/>
        </p:nvPicPr>
        <p:blipFill>
          <a:blip r:embed="rId3"/>
          <a:stretch>
            <a:fillRect/>
          </a:stretch>
        </p:blipFill>
        <p:spPr>
          <a:xfrm>
            <a:off x="5745113" y="420789"/>
            <a:ext cx="4481610" cy="2976836"/>
          </a:xfrm>
          <a:prstGeom prst="rect">
            <a:avLst/>
          </a:prstGeom>
          <a:ln>
            <a:noFill/>
          </a:ln>
          <a:effectLst>
            <a:outerShdw blurRad="292100" dist="139700" dir="2700000" algn="tl" rotWithShape="0">
              <a:srgbClr val="333333">
                <a:alpha val="65000"/>
              </a:srgbClr>
            </a:outerShdw>
          </a:effectLst>
        </p:spPr>
      </p:pic>
      <p:pic>
        <p:nvPicPr>
          <p:cNvPr id="8" name="Picture 7" descr="A group of people in a room&#10;&#10;Description automatically generated">
            <a:extLst>
              <a:ext uri="{FF2B5EF4-FFF2-40B4-BE49-F238E27FC236}">
                <a16:creationId xmlns:a16="http://schemas.microsoft.com/office/drawing/2014/main" id="{27B0A651-5ACC-874E-8FB6-0A93F46B1AA8}"/>
              </a:ext>
            </a:extLst>
          </p:cNvPr>
          <p:cNvPicPr>
            <a:picLocks noChangeAspect="1"/>
          </p:cNvPicPr>
          <p:nvPr/>
        </p:nvPicPr>
        <p:blipFill>
          <a:blip r:embed="rId4"/>
          <a:stretch>
            <a:fillRect/>
          </a:stretch>
        </p:blipFill>
        <p:spPr>
          <a:xfrm>
            <a:off x="5682969" y="3636205"/>
            <a:ext cx="4543755" cy="2596431"/>
          </a:xfrm>
          <a:prstGeom prst="rect">
            <a:avLst/>
          </a:prstGeom>
          <a:ln>
            <a:noFill/>
          </a:ln>
          <a:effectLst>
            <a:outerShdw blurRad="292100" dist="139700" dir="2700000" algn="tl" rotWithShape="0">
              <a:srgbClr val="333333">
                <a:alpha val="65000"/>
              </a:srgbClr>
            </a:outerShdw>
          </a:effectLst>
        </p:spPr>
      </p:pic>
      <p:pic>
        <p:nvPicPr>
          <p:cNvPr id="10" name="Picture 9" descr="A close up of a computer&#10;&#10;Description automatically generated">
            <a:extLst>
              <a:ext uri="{FF2B5EF4-FFF2-40B4-BE49-F238E27FC236}">
                <a16:creationId xmlns:a16="http://schemas.microsoft.com/office/drawing/2014/main" id="{37228302-A047-7E4E-8E78-1FF8941E89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34092" y="2529616"/>
            <a:ext cx="2403366" cy="17987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F3EDCC12-E61F-2F46-9CE4-9F396E5ECAF9}"/>
              </a:ext>
            </a:extLst>
          </p:cNvPr>
          <p:cNvSpPr txBox="1"/>
          <p:nvPr/>
        </p:nvSpPr>
        <p:spPr>
          <a:xfrm>
            <a:off x="861958" y="578631"/>
            <a:ext cx="2060027" cy="369332"/>
          </a:xfrm>
          <a:prstGeom prst="rect">
            <a:avLst/>
          </a:prstGeom>
          <a:noFill/>
        </p:spPr>
        <p:txBody>
          <a:bodyPr wrap="square" rtlCol="0">
            <a:spAutoFit/>
          </a:bodyPr>
          <a:lstStyle/>
          <a:p>
            <a:r>
              <a:rPr lang="en-US" i="1" dirty="0"/>
              <a:t>How they handle</a:t>
            </a:r>
          </a:p>
        </p:txBody>
      </p:sp>
      <p:sp>
        <p:nvSpPr>
          <p:cNvPr id="9" name="TextBox 8">
            <a:extLst>
              <a:ext uri="{FF2B5EF4-FFF2-40B4-BE49-F238E27FC236}">
                <a16:creationId xmlns:a16="http://schemas.microsoft.com/office/drawing/2014/main" id="{958C722E-CA71-884D-8DEB-36374A4CF3EF}"/>
              </a:ext>
            </a:extLst>
          </p:cNvPr>
          <p:cNvSpPr txBox="1"/>
          <p:nvPr/>
        </p:nvSpPr>
        <p:spPr>
          <a:xfrm>
            <a:off x="3077432" y="4948792"/>
            <a:ext cx="2060027" cy="369332"/>
          </a:xfrm>
          <a:prstGeom prst="rect">
            <a:avLst/>
          </a:prstGeom>
          <a:noFill/>
        </p:spPr>
        <p:txBody>
          <a:bodyPr wrap="square" rtlCol="0">
            <a:spAutoFit/>
          </a:bodyPr>
          <a:lstStyle/>
          <a:p>
            <a:r>
              <a:rPr lang="en-US" i="1" dirty="0"/>
              <a:t>Curtains or shields</a:t>
            </a:r>
          </a:p>
        </p:txBody>
      </p:sp>
    </p:spTree>
    <p:extLst>
      <p:ext uri="{BB962C8B-B14F-4D97-AF65-F5344CB8AC3E}">
        <p14:creationId xmlns:p14="http://schemas.microsoft.com/office/powerpoint/2010/main" val="37635456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997709" y="1124652"/>
            <a:ext cx="2355093" cy="661438"/>
          </a:xfrm>
          <a:noFill/>
          <a:ln>
            <a:noFill/>
          </a:ln>
        </p:spPr>
        <p:txBody>
          <a:bodyPr>
            <a:noAutofit/>
          </a:bodyPr>
          <a:lstStyle/>
          <a:p>
            <a:pPr algn="l"/>
            <a:r>
              <a:rPr lang="en-US" sz="3600" b="1" dirty="0">
                <a:latin typeface="Palatino"/>
                <a:cs typeface="Palatino"/>
              </a:rPr>
              <a:t>Security</a:t>
            </a:r>
          </a:p>
        </p:txBody>
      </p:sp>
      <p:pic>
        <p:nvPicPr>
          <p:cNvPr id="3" name="Picture 2" descr="A close up of a computer&#10;&#10;Description automatically generated">
            <a:extLst>
              <a:ext uri="{FF2B5EF4-FFF2-40B4-BE49-F238E27FC236}">
                <a16:creationId xmlns:a16="http://schemas.microsoft.com/office/drawing/2014/main" id="{F6513375-4E9D-7044-8C4F-4014CA014020}"/>
              </a:ext>
            </a:extLst>
          </p:cNvPr>
          <p:cNvPicPr>
            <a:picLocks noChangeAspect="1"/>
          </p:cNvPicPr>
          <p:nvPr/>
        </p:nvPicPr>
        <p:blipFill>
          <a:blip r:embed="rId3"/>
          <a:stretch>
            <a:fillRect/>
          </a:stretch>
        </p:blipFill>
        <p:spPr>
          <a:xfrm>
            <a:off x="3050121" y="3061139"/>
            <a:ext cx="5039710" cy="2519855"/>
          </a:xfrm>
          <a:prstGeom prst="rect">
            <a:avLst/>
          </a:prstGeom>
        </p:spPr>
      </p:pic>
      <p:pic>
        <p:nvPicPr>
          <p:cNvPr id="4" name="Picture 3" descr="A car parked on the side of a building&#10;&#10;Description automatically generated">
            <a:extLst>
              <a:ext uri="{FF2B5EF4-FFF2-40B4-BE49-F238E27FC236}">
                <a16:creationId xmlns:a16="http://schemas.microsoft.com/office/drawing/2014/main" id="{D7B58760-33DE-C24A-BB8D-4D6D87529E3E}"/>
              </a:ext>
            </a:extLst>
          </p:cNvPr>
          <p:cNvPicPr>
            <a:picLocks noChangeAspect="1"/>
          </p:cNvPicPr>
          <p:nvPr/>
        </p:nvPicPr>
        <p:blipFill>
          <a:blip r:embed="rId4"/>
          <a:stretch>
            <a:fillRect/>
          </a:stretch>
        </p:blipFill>
        <p:spPr>
          <a:xfrm>
            <a:off x="7543145" y="551117"/>
            <a:ext cx="1663918" cy="1663918"/>
          </a:xfrm>
          <a:prstGeom prst="rect">
            <a:avLst/>
          </a:prstGeom>
        </p:spPr>
      </p:pic>
      <p:cxnSp>
        <p:nvCxnSpPr>
          <p:cNvPr id="6" name="Straight Connector 5">
            <a:extLst>
              <a:ext uri="{FF2B5EF4-FFF2-40B4-BE49-F238E27FC236}">
                <a16:creationId xmlns:a16="http://schemas.microsoft.com/office/drawing/2014/main" id="{BF635D4C-FC94-C248-853F-F1C8E1CA257B}"/>
              </a:ext>
            </a:extLst>
          </p:cNvPr>
          <p:cNvCxnSpPr>
            <a:cxnSpLocks/>
          </p:cNvCxnSpPr>
          <p:nvPr/>
        </p:nvCxnSpPr>
        <p:spPr>
          <a:xfrm flipH="1">
            <a:off x="3352802" y="1881342"/>
            <a:ext cx="4176699" cy="1282272"/>
          </a:xfrm>
          <a:prstGeom prst="line">
            <a:avLst/>
          </a:prstGeom>
          <a:ln w="3175">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E5837399-3156-CA42-86DB-478991D56312}"/>
              </a:ext>
            </a:extLst>
          </p:cNvPr>
          <p:cNvCxnSpPr>
            <a:cxnSpLocks/>
          </p:cNvCxnSpPr>
          <p:nvPr/>
        </p:nvCxnSpPr>
        <p:spPr>
          <a:xfrm flipH="1">
            <a:off x="4927232" y="1917162"/>
            <a:ext cx="2602269" cy="1422500"/>
          </a:xfrm>
          <a:prstGeom prst="line">
            <a:avLst/>
          </a:prstGeom>
          <a:ln w="3175">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B5FB20F-7563-1142-BC41-1754F1D1E871}"/>
              </a:ext>
            </a:extLst>
          </p:cNvPr>
          <p:cNvCxnSpPr>
            <a:cxnSpLocks/>
          </p:cNvCxnSpPr>
          <p:nvPr/>
        </p:nvCxnSpPr>
        <p:spPr>
          <a:xfrm flipH="1">
            <a:off x="6873766" y="1881342"/>
            <a:ext cx="655734" cy="1179796"/>
          </a:xfrm>
          <a:prstGeom prst="line">
            <a:avLst/>
          </a:prstGeom>
          <a:ln w="3175">
            <a:solidFill>
              <a:srgbClr val="7F7F7F"/>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1E101EE9-0C65-7748-B4B9-CB93F565810D}"/>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2539" b="98047" l="3125" r="94336">
                        <a14:foregroundMark x1="6445" y1="10352" x2="6445" y2="10352"/>
                        <a14:foregroundMark x1="7617" y1="5859" x2="7617" y2="5859"/>
                        <a14:foregroundMark x1="3125" y1="90430" x2="3125" y2="90430"/>
                        <a14:foregroundMark x1="7617" y1="98242" x2="7617" y2="98242"/>
                        <a14:foregroundMark x1="91016" y1="7031" x2="91016" y2="7031"/>
                        <a14:foregroundMark x1="93164" y1="4688" x2="93164" y2="4688"/>
                        <a14:foregroundMark x1="94336" y1="4688" x2="94336" y2="4688"/>
                        <a14:foregroundMark x1="10938" y1="2539" x2="10938" y2="2539"/>
                      </a14:backgroundRemoval>
                    </a14:imgEffect>
                  </a14:imgLayer>
                </a14:imgProps>
              </a:ext>
              <a:ext uri="{28A0092B-C50C-407E-A947-70E740481C1C}">
                <a14:useLocalDpi xmlns:a14="http://schemas.microsoft.com/office/drawing/2010/main"/>
              </a:ext>
            </a:extLst>
          </a:blip>
          <a:stretch>
            <a:fillRect/>
          </a:stretch>
        </p:blipFill>
        <p:spPr>
          <a:xfrm>
            <a:off x="6002238" y="1797568"/>
            <a:ext cx="1245661" cy="1245661"/>
          </a:xfrm>
          <a:prstGeom prst="rect">
            <a:avLst/>
          </a:prstGeom>
        </p:spPr>
      </p:pic>
      <p:sp>
        <p:nvSpPr>
          <p:cNvPr id="16" name="TextBox 15">
            <a:extLst>
              <a:ext uri="{FF2B5EF4-FFF2-40B4-BE49-F238E27FC236}">
                <a16:creationId xmlns:a16="http://schemas.microsoft.com/office/drawing/2014/main" id="{81F0AF37-A02C-514D-B020-666425E75C87}"/>
              </a:ext>
            </a:extLst>
          </p:cNvPr>
          <p:cNvSpPr txBox="1"/>
          <p:nvPr/>
        </p:nvSpPr>
        <p:spPr>
          <a:xfrm>
            <a:off x="990094" y="570654"/>
            <a:ext cx="2060027" cy="369332"/>
          </a:xfrm>
          <a:prstGeom prst="rect">
            <a:avLst/>
          </a:prstGeom>
          <a:noFill/>
        </p:spPr>
        <p:txBody>
          <a:bodyPr wrap="square" rtlCol="0">
            <a:spAutoFit/>
          </a:bodyPr>
          <a:lstStyle/>
          <a:p>
            <a:r>
              <a:rPr lang="en-US" i="1" dirty="0"/>
              <a:t>How they handle</a:t>
            </a:r>
          </a:p>
        </p:txBody>
      </p:sp>
      <p:sp>
        <p:nvSpPr>
          <p:cNvPr id="17" name="TextBox 16">
            <a:extLst>
              <a:ext uri="{FF2B5EF4-FFF2-40B4-BE49-F238E27FC236}">
                <a16:creationId xmlns:a16="http://schemas.microsoft.com/office/drawing/2014/main" id="{C7DCBD21-D93B-9946-A6E5-87704FF4A7CE}"/>
              </a:ext>
            </a:extLst>
          </p:cNvPr>
          <p:cNvSpPr txBox="1"/>
          <p:nvPr/>
        </p:nvSpPr>
        <p:spPr>
          <a:xfrm>
            <a:off x="2836159" y="2091915"/>
            <a:ext cx="3746310" cy="369332"/>
          </a:xfrm>
          <a:prstGeom prst="rect">
            <a:avLst/>
          </a:prstGeom>
          <a:noFill/>
        </p:spPr>
        <p:txBody>
          <a:bodyPr wrap="square" rtlCol="0">
            <a:spAutoFit/>
          </a:bodyPr>
          <a:lstStyle/>
          <a:p>
            <a:r>
              <a:rPr lang="en-US" i="1" dirty="0"/>
              <a:t>No voting machine conductivity</a:t>
            </a:r>
          </a:p>
        </p:txBody>
      </p:sp>
    </p:spTree>
    <p:extLst>
      <p:ext uri="{BB962C8B-B14F-4D97-AF65-F5344CB8AC3E}">
        <p14:creationId xmlns:p14="http://schemas.microsoft.com/office/powerpoint/2010/main" val="42338914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4726C4B9-C4B2-0F4F-97A5-BE6DFE383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350" y="892628"/>
            <a:ext cx="8877300" cy="5072743"/>
          </a:xfrm>
          <a:prstGeom prst="rect">
            <a:avLst/>
          </a:prstGeom>
          <a:ln>
            <a:solidFill>
              <a:schemeClr val="bg1">
                <a:lumMod val="65000"/>
              </a:schemeClr>
            </a:solidFill>
          </a:ln>
        </p:spPr>
      </p:pic>
    </p:spTree>
    <p:extLst>
      <p:ext uri="{BB962C8B-B14F-4D97-AF65-F5344CB8AC3E}">
        <p14:creationId xmlns:p14="http://schemas.microsoft.com/office/powerpoint/2010/main" val="28797856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6A2CD74-56B9-F44F-9DCE-BE7A9C11B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166" y="904461"/>
            <a:ext cx="8835887" cy="5049078"/>
          </a:xfrm>
          <a:prstGeom prst="rect">
            <a:avLst/>
          </a:prstGeom>
          <a:ln>
            <a:solidFill>
              <a:schemeClr val="bg1">
                <a:lumMod val="65000"/>
              </a:schemeClr>
            </a:solidFill>
          </a:ln>
        </p:spPr>
      </p:pic>
    </p:spTree>
    <p:extLst>
      <p:ext uri="{BB962C8B-B14F-4D97-AF65-F5344CB8AC3E}">
        <p14:creationId xmlns:p14="http://schemas.microsoft.com/office/powerpoint/2010/main" val="40483360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376" y="239223"/>
            <a:ext cx="10808826" cy="6106986"/>
          </a:xfrm>
          <a:prstGeom prst="rect">
            <a:avLst/>
          </a:prstGeom>
        </p:spPr>
      </p:pic>
    </p:spTree>
    <p:extLst>
      <p:ext uri="{BB962C8B-B14F-4D97-AF65-F5344CB8AC3E}">
        <p14:creationId xmlns:p14="http://schemas.microsoft.com/office/powerpoint/2010/main" val="3183699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38670"/>
            <a:ext cx="10515600" cy="1325563"/>
          </a:xfrm>
        </p:spPr>
        <p:txBody>
          <a:bodyPr>
            <a:normAutofit/>
          </a:bodyPr>
          <a:lstStyle/>
          <a:p>
            <a:pPr algn="ctr"/>
            <a:r>
              <a:rPr lang="en-US" sz="3200" b="1" dirty="0">
                <a:latin typeface="Palatino" pitchFamily="2" charset="77"/>
                <a:ea typeface="Palatino" pitchFamily="2" charset="77"/>
              </a:rPr>
              <a:t>What did the founders decide about voting?</a:t>
            </a:r>
            <a:endParaRPr lang="en-US" sz="3200" dirty="0">
              <a:latin typeface="Palatino" pitchFamily="2" charset="77"/>
              <a:ea typeface="Palatino" pitchFamily="2" charset="77"/>
            </a:endParaRPr>
          </a:p>
        </p:txBody>
      </p:sp>
      <p:pic>
        <p:nvPicPr>
          <p:cNvPr id="4" name="Picture 3">
            <a:extLst>
              <a:ext uri="{FF2B5EF4-FFF2-40B4-BE49-F238E27FC236}">
                <a16:creationId xmlns:a16="http://schemas.microsoft.com/office/drawing/2014/main" id="{F366F1AE-C2EE-2F4F-A50C-1C8509ED6A98}"/>
              </a:ext>
            </a:extLst>
          </p:cNvPr>
          <p:cNvPicPr>
            <a:picLocks noChangeAspect="1"/>
          </p:cNvPicPr>
          <p:nvPr/>
        </p:nvPicPr>
        <p:blipFill>
          <a:blip r:embed="rId3"/>
          <a:stretch>
            <a:fillRect/>
          </a:stretch>
        </p:blipFill>
        <p:spPr>
          <a:xfrm>
            <a:off x="2032000" y="877206"/>
            <a:ext cx="8128000" cy="3797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5313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38670"/>
            <a:ext cx="10515600" cy="1325563"/>
          </a:xfrm>
        </p:spPr>
        <p:txBody>
          <a:bodyPr>
            <a:normAutofit/>
          </a:bodyPr>
          <a:lstStyle/>
          <a:p>
            <a:pPr algn="ctr"/>
            <a:r>
              <a:rPr lang="en-US" sz="4000" b="1" dirty="0">
                <a:latin typeface="Palatino" pitchFamily="2" charset="77"/>
                <a:ea typeface="Palatino" pitchFamily="2" charset="77"/>
              </a:rPr>
              <a:t>It’s 1789.  Who can vote?</a:t>
            </a:r>
            <a:endParaRPr lang="en-US" sz="4000" dirty="0">
              <a:latin typeface="Palatino" pitchFamily="2" charset="77"/>
              <a:ea typeface="Palatino" pitchFamily="2" charset="77"/>
            </a:endParaRPr>
          </a:p>
        </p:txBody>
      </p:sp>
      <p:pic>
        <p:nvPicPr>
          <p:cNvPr id="3" name="Picture 2">
            <a:extLst>
              <a:ext uri="{FF2B5EF4-FFF2-40B4-BE49-F238E27FC236}">
                <a16:creationId xmlns:a16="http://schemas.microsoft.com/office/drawing/2014/main" id="{A06E06D0-4D22-984D-B274-47459982DE42}"/>
              </a:ext>
            </a:extLst>
          </p:cNvPr>
          <p:cNvPicPr>
            <a:picLocks noChangeAspect="1"/>
          </p:cNvPicPr>
          <p:nvPr/>
        </p:nvPicPr>
        <p:blipFill>
          <a:blip r:embed="rId3"/>
          <a:stretch>
            <a:fillRect/>
          </a:stretch>
        </p:blipFill>
        <p:spPr>
          <a:xfrm>
            <a:off x="3506199" y="945668"/>
            <a:ext cx="5179602" cy="39930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97501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40362</TotalTime>
  <Words>4613</Words>
  <Application>Microsoft Macintosh PowerPoint</Application>
  <PresentationFormat>Widescreen</PresentationFormat>
  <Paragraphs>818</Paragraphs>
  <Slides>75</Slides>
  <Notes>73</Notes>
  <HiddenSlides>3</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75</vt:i4>
      </vt:variant>
    </vt:vector>
  </HeadingPairs>
  <TitlesOfParts>
    <vt:vector size="88" baseType="lpstr">
      <vt:lpstr>AR CHRISTY</vt:lpstr>
      <vt:lpstr>AR DELANEY</vt:lpstr>
      <vt:lpstr>Arial</vt:lpstr>
      <vt:lpstr>Arial Rounded MT Bold</vt:lpstr>
      <vt:lpstr>Calibri</vt:lpstr>
      <vt:lpstr>Calibri Light</vt:lpstr>
      <vt:lpstr>Impact</vt:lpstr>
      <vt:lpstr>Juice ITC</vt:lpstr>
      <vt:lpstr>Palatino</vt:lpstr>
      <vt:lpstr>Pristina</vt:lpstr>
      <vt:lpstr>Wingdings</vt:lpstr>
      <vt:lpstr>Office Theme</vt:lpstr>
      <vt:lpstr>1_Office Theme</vt:lpstr>
      <vt:lpstr>Fighting for the Vote</vt:lpstr>
      <vt:lpstr>PowerPoint Presentation</vt:lpstr>
      <vt:lpstr>PowerPoint Presentation</vt:lpstr>
      <vt:lpstr>What one thing do you care enough about to be willing to go to war or to prison for?</vt:lpstr>
      <vt:lpstr>Who can vote?</vt:lpstr>
      <vt:lpstr>Building the Suffrage Timeline</vt:lpstr>
      <vt:lpstr>The Revolutionary War</vt:lpstr>
      <vt:lpstr>What did the founders decide about voting?</vt:lpstr>
      <vt:lpstr>It’s 1789.  Who can vote?</vt:lpstr>
      <vt:lpstr>1856 End of Property Requirements</vt:lpstr>
      <vt:lpstr>It’s 1856.  Who can vote?</vt:lpstr>
      <vt:lpstr>The Civil War</vt:lpstr>
      <vt:lpstr>PowerPoint Presentation</vt:lpstr>
      <vt:lpstr>For the first time  The federal government steps in.</vt:lpstr>
      <vt:lpstr>It’s 1870.  Who can vote?</vt:lpstr>
      <vt:lpstr>1920 19th Amendment</vt:lpstr>
      <vt:lpstr>PowerPoint Presentation</vt:lpstr>
      <vt:lpstr>PowerPoint Presentation</vt:lpstr>
      <vt:lpstr>It’s 1920.  Who can vote?</vt:lpstr>
      <vt:lpstr>1971 26th Amendment</vt:lpstr>
      <vt:lpstr>It’s 1971.  Who can vote?</vt:lpstr>
      <vt:lpstr>Timeline</vt:lpstr>
      <vt:lpstr>There’s more to the story . . . </vt:lpstr>
      <vt:lpstr>Voting Rights Act 1965</vt:lpstr>
      <vt:lpstr>PowerPoint Presentation</vt:lpstr>
      <vt:lpstr>Voter suppression continues </vt:lpstr>
      <vt:lpstr>Expanding suffrage </vt:lpstr>
      <vt:lpstr>What one thing do you care enough about to be willing to go to war or to prison for?</vt:lpstr>
      <vt:lpstr>Voting is a hard-fought-for 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vt:lpstr>
      <vt:lpstr>What?</vt:lpstr>
      <vt:lpstr>When?</vt:lpstr>
      <vt:lpstr>Where?</vt:lpstr>
      <vt:lpstr>How?</vt:lpstr>
      <vt:lpstr>Sample Ballot</vt:lpstr>
      <vt:lpstr>PowerPoint Presentation</vt:lpstr>
      <vt:lpstr>Eligibility ID validation Just one vote </vt:lpstr>
      <vt:lpstr>Privacy</vt:lpstr>
      <vt:lpstr>Security</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Fighting for the Vote</dc:title>
  <dc:subject/>
  <dc:creator>Patricia Supplee</dc:creator>
  <cp:keywords/>
  <dc:description/>
  <cp:lastModifiedBy>Ted Dellinger</cp:lastModifiedBy>
  <cp:revision>243</cp:revision>
  <cp:lastPrinted>2019-08-21T02:44:32Z</cp:lastPrinted>
  <dcterms:created xsi:type="dcterms:W3CDTF">2018-11-06T19:03:55Z</dcterms:created>
  <dcterms:modified xsi:type="dcterms:W3CDTF">2019-08-21T03:32:45Z</dcterms:modified>
  <cp:category/>
</cp:coreProperties>
</file>