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6" r:id="rId4"/>
    <p:sldId id="287" r:id="rId5"/>
    <p:sldId id="267" r:id="rId6"/>
    <p:sldId id="283" r:id="rId7"/>
    <p:sldId id="298" r:id="rId8"/>
    <p:sldId id="299" r:id="rId9"/>
    <p:sldId id="262" r:id="rId10"/>
    <p:sldId id="302" r:id="rId11"/>
    <p:sldId id="303" r:id="rId12"/>
    <p:sldId id="304" r:id="rId13"/>
    <p:sldId id="305" r:id="rId14"/>
    <p:sldId id="307" r:id="rId15"/>
    <p:sldId id="301" r:id="rId16"/>
    <p:sldId id="28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0844" autoAdjust="0"/>
  </p:normalViewPr>
  <p:slideViewPr>
    <p:cSldViewPr snapToGrid="0">
      <p:cViewPr varScale="1">
        <p:scale>
          <a:sx n="73" d="100"/>
          <a:sy n="73"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493AD0-1F6F-4E90-A348-BB89F15FE563}" type="datetimeFigureOut">
              <a:rPr lang="en-US" smtClean="0"/>
              <a:t>3/20/2022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3D6E57-77F6-46C1-B97D-7091D9010DEE}" type="slidenum">
              <a:rPr lang="en-US" smtClean="0"/>
              <a:t>‹#›</a:t>
            </a:fld>
            <a:endParaRPr lang="en-US"/>
          </a:p>
        </p:txBody>
      </p:sp>
    </p:spTree>
    <p:extLst>
      <p:ext uri="{BB962C8B-B14F-4D97-AF65-F5344CB8AC3E}">
        <p14:creationId xmlns:p14="http://schemas.microsoft.com/office/powerpoint/2010/main" val="283127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75566-BA02-5743-9B61-1735F8E55292}" type="slidenum">
              <a:rPr lang="en-US" smtClean="0"/>
              <a:t>1</a:t>
            </a:fld>
            <a:endParaRPr lang="en-US"/>
          </a:p>
        </p:txBody>
      </p:sp>
    </p:spTree>
    <p:extLst>
      <p:ext uri="{BB962C8B-B14F-4D97-AF65-F5344CB8AC3E}">
        <p14:creationId xmlns:p14="http://schemas.microsoft.com/office/powerpoint/2010/main" val="184146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75566-BA02-5743-9B61-1735F8E55292}" type="slidenum">
              <a:rPr lang="en-US" smtClean="0"/>
              <a:t>2</a:t>
            </a:fld>
            <a:endParaRPr lang="en-US"/>
          </a:p>
        </p:txBody>
      </p:sp>
    </p:spTree>
    <p:extLst>
      <p:ext uri="{BB962C8B-B14F-4D97-AF65-F5344CB8AC3E}">
        <p14:creationId xmlns:p14="http://schemas.microsoft.com/office/powerpoint/2010/main" val="25869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75566-BA02-5743-9B61-1735F8E55292}" type="slidenum">
              <a:rPr lang="en-US" smtClean="0"/>
              <a:t>3</a:t>
            </a:fld>
            <a:endParaRPr lang="en-US"/>
          </a:p>
        </p:txBody>
      </p:sp>
    </p:spTree>
    <p:extLst>
      <p:ext uri="{BB962C8B-B14F-4D97-AF65-F5344CB8AC3E}">
        <p14:creationId xmlns:p14="http://schemas.microsoft.com/office/powerpoint/2010/main" val="67923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175566-BA02-5743-9B61-1735F8E55292}" type="slidenum">
              <a:rPr lang="en-US" smtClean="0"/>
              <a:t>4</a:t>
            </a:fld>
            <a:endParaRPr lang="en-US"/>
          </a:p>
        </p:txBody>
      </p:sp>
    </p:spTree>
    <p:extLst>
      <p:ext uri="{BB962C8B-B14F-4D97-AF65-F5344CB8AC3E}">
        <p14:creationId xmlns:p14="http://schemas.microsoft.com/office/powerpoint/2010/main" val="141080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DF9-F432-4DE9-88A4-6C8D3F7E3CF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233414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DF9-F432-4DE9-88A4-6C8D3F7E3CF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370972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DF9-F432-4DE9-88A4-6C8D3F7E3CF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365225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DF9-F432-4DE9-88A4-6C8D3F7E3CF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41466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DCDF9-F432-4DE9-88A4-6C8D3F7E3CF8}"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46541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DF9-F432-4DE9-88A4-6C8D3F7E3CF8}"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298339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DF9-F432-4DE9-88A4-6C8D3F7E3CF8}"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170555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DF9-F432-4DE9-88A4-6C8D3F7E3CF8}"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201752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DF9-F432-4DE9-88A4-6C8D3F7E3CF8}"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271027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DCDF9-F432-4DE9-88A4-6C8D3F7E3CF8}"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364110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DCDF9-F432-4DE9-88A4-6C8D3F7E3CF8}"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D51C0-433C-46DF-8E02-830B9A07547D}" type="slidenum">
              <a:rPr lang="en-US" smtClean="0"/>
              <a:t>‹#›</a:t>
            </a:fld>
            <a:endParaRPr lang="en-US"/>
          </a:p>
        </p:txBody>
      </p:sp>
    </p:spTree>
    <p:extLst>
      <p:ext uri="{BB962C8B-B14F-4D97-AF65-F5344CB8AC3E}">
        <p14:creationId xmlns:p14="http://schemas.microsoft.com/office/powerpoint/2010/main" val="301564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DF9-F432-4DE9-88A4-6C8D3F7E3CF8}" type="datetimeFigureOut">
              <a:rPr lang="en-US" smtClean="0"/>
              <a:t>3/20/2022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D51C0-433C-46DF-8E02-830B9A07547D}" type="slidenum">
              <a:rPr lang="en-US" smtClean="0"/>
              <a:t>‹#›</a:t>
            </a:fld>
            <a:endParaRPr lang="en-US"/>
          </a:p>
        </p:txBody>
      </p:sp>
    </p:spTree>
    <p:extLst>
      <p:ext uri="{BB962C8B-B14F-4D97-AF65-F5344CB8AC3E}">
        <p14:creationId xmlns:p14="http://schemas.microsoft.com/office/powerpoint/2010/main" val="109425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isheries.noaa.gov/national/sustainable-fisheries/commercial-fisheries-landing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arine-conservation.org/" TargetMode="External"/><Relationship Id="rId7" Type="http://schemas.openxmlformats.org/officeDocument/2006/relationships/image" Target="../media/image6.jpeg"/><Relationship Id="rId2" Type="http://schemas.openxmlformats.org/officeDocument/2006/relationships/hyperlink" Target="mailto:Michael.Gravitz@marine-conservation.org" TargetMode="External"/><Relationship Id="rId1" Type="http://schemas.openxmlformats.org/officeDocument/2006/relationships/slideLayout" Target="../slideLayouts/slideLayout9.xml"/><Relationship Id="rId6" Type="http://schemas.openxmlformats.org/officeDocument/2006/relationships/hyperlink" Target="http://www.blueparks.org/" TargetMode="External"/><Relationship Id="rId5" Type="http://schemas.openxmlformats.org/officeDocument/2006/relationships/hyperlink" Target="http://www.mpatlas.org/" TargetMode="External"/><Relationship Id="rId4" Type="http://schemas.openxmlformats.org/officeDocument/2006/relationships/hyperlink" Target="https://marine-conservation.org/scientific-sup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indeurope.org/intelligence-platform/product/offshore-wind-in-europe-key-trends-and-statistics-2020/"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ncseagrant.ncsu.edu/hooklinescience/2021/09/20/do-offshore-wind-farms-affect-recreational-fish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2461" y="5711532"/>
            <a:ext cx="4277447" cy="584775"/>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anose="020B0603020102020204" pitchFamily="34" charset="0"/>
                <a:cs typeface="Arial" pitchFamily="34" charset="0"/>
              </a:rPr>
              <a:t>Michael Gravitz, Director of Policy &amp; Legislation</a:t>
            </a:r>
            <a:endParaRPr lang="en-US" sz="1600" dirty="0">
              <a:solidFill>
                <a:schemeClr val="tx1">
                  <a:lumMod val="65000"/>
                  <a:lumOff val="35000"/>
                </a:schemeClr>
              </a:solidFill>
              <a:latin typeface="Franklin Gothic Medium" panose="020B0603020102020204" pitchFamily="34" charset="0"/>
              <a:cs typeface="Arial" pitchFamily="34" charset="0"/>
            </a:endParaRPr>
          </a:p>
          <a:p>
            <a:r>
              <a:rPr lang="en-US" sz="1600" dirty="0" smtClean="0">
                <a:solidFill>
                  <a:schemeClr val="tx1">
                    <a:lumMod val="65000"/>
                    <a:lumOff val="35000"/>
                  </a:schemeClr>
                </a:solidFill>
                <a:latin typeface="Franklin Gothic Medium" panose="020B0603020102020204" pitchFamily="34" charset="0"/>
              </a:rPr>
              <a:t>Marine Conservation Institute    </a:t>
            </a:r>
            <a:endParaRPr lang="en-US" sz="1600" dirty="0">
              <a:solidFill>
                <a:schemeClr val="tx1">
                  <a:lumMod val="65000"/>
                  <a:lumOff val="35000"/>
                </a:schemeClr>
              </a:solidFill>
              <a:latin typeface="Franklin Gothic Medium" panose="020B0603020102020204" pitchFamily="34" charset="0"/>
            </a:endParaRPr>
          </a:p>
        </p:txBody>
      </p:sp>
      <p:sp>
        <p:nvSpPr>
          <p:cNvPr id="6" name="TextBox 5"/>
          <p:cNvSpPr txBox="1"/>
          <p:nvPr/>
        </p:nvSpPr>
        <p:spPr>
          <a:xfrm>
            <a:off x="755375" y="150704"/>
            <a:ext cx="10190922" cy="1754326"/>
          </a:xfrm>
          <a:prstGeom prst="rect">
            <a:avLst/>
          </a:prstGeom>
          <a:noFill/>
        </p:spPr>
        <p:txBody>
          <a:bodyPr wrap="square" rtlCol="0">
            <a:spAutoFit/>
          </a:bodyPr>
          <a:lstStyle/>
          <a:p>
            <a:pPr algn="ctr"/>
            <a:r>
              <a:rPr lang="en-US" sz="3600" b="1" dirty="0" smtClean="0">
                <a:solidFill>
                  <a:srgbClr val="397CAA"/>
                </a:solidFill>
                <a:latin typeface="Franklin Gothic Medium" panose="020B0603020102020204" pitchFamily="34" charset="0"/>
                <a:ea typeface="+mj-ea"/>
                <a:cs typeface="Arial" pitchFamily="34" charset="0"/>
              </a:rPr>
              <a:t>Environmental Assessment of NJ Offshore Wind;</a:t>
            </a:r>
          </a:p>
          <a:p>
            <a:pPr algn="ctr"/>
            <a:r>
              <a:rPr lang="en-US" sz="3600" b="1" dirty="0" smtClean="0">
                <a:solidFill>
                  <a:srgbClr val="397CAA"/>
                </a:solidFill>
                <a:latin typeface="Franklin Gothic Medium" panose="020B0603020102020204" pitchFamily="34" charset="0"/>
                <a:ea typeface="+mj-ea"/>
                <a:cs typeface="Arial" pitchFamily="34" charset="0"/>
              </a:rPr>
              <a:t>An Overview</a:t>
            </a:r>
          </a:p>
          <a:p>
            <a:pPr algn="ctr"/>
            <a:endParaRPr lang="en-US" sz="3600" b="1" dirty="0" smtClean="0">
              <a:solidFill>
                <a:srgbClr val="397CAA"/>
              </a:solidFill>
              <a:latin typeface="Franklin Gothic Medium" panose="020B0603020102020204" pitchFamily="34" charset="0"/>
              <a:ea typeface="+mj-ea"/>
              <a:cs typeface="Arial" pitchFamily="34" charset="0"/>
            </a:endParaRPr>
          </a:p>
        </p:txBody>
      </p:sp>
      <p:sp>
        <p:nvSpPr>
          <p:cNvPr id="18" name="TextBox 17">
            <a:extLst>
              <a:ext uri="{FF2B5EF4-FFF2-40B4-BE49-F238E27FC236}">
                <a16:creationId xmlns:a16="http://schemas.microsoft.com/office/drawing/2014/main" xmlns="" id="{A03B515F-C138-C043-BC1A-C91D42F9B696}"/>
              </a:ext>
            </a:extLst>
          </p:cNvPr>
          <p:cNvSpPr txBox="1"/>
          <p:nvPr/>
        </p:nvSpPr>
        <p:spPr>
          <a:xfrm>
            <a:off x="8596023" y="5245559"/>
            <a:ext cx="2070439" cy="307777"/>
          </a:xfrm>
          <a:prstGeom prst="rect">
            <a:avLst/>
          </a:prstGeom>
          <a:noFill/>
        </p:spPr>
        <p:txBody>
          <a:bodyPr wrap="none" rtlCol="0">
            <a:spAutoFit/>
          </a:bodyPr>
          <a:lstStyle/>
          <a:p>
            <a:r>
              <a:rPr lang="en-US" sz="1400" dirty="0">
                <a:solidFill>
                  <a:schemeClr val="bg1"/>
                </a:solidFill>
              </a:rPr>
              <a:t>Photo Credit: Brian </a:t>
            </a:r>
            <a:r>
              <a:rPr lang="en-US" sz="1400" dirty="0" err="1">
                <a:solidFill>
                  <a:schemeClr val="bg1"/>
                </a:solidFill>
              </a:rPr>
              <a:t>Skerry</a:t>
            </a:r>
            <a:endParaRPr lang="en-US" sz="1400" dirty="0">
              <a:solidFill>
                <a:schemeClr val="bg1"/>
              </a:solidFill>
            </a:endParaRPr>
          </a:p>
        </p:txBody>
      </p:sp>
      <p:pic>
        <p:nvPicPr>
          <p:cNvPr id="9" name="Picture 8">
            <a:extLst>
              <a:ext uri="{FF2B5EF4-FFF2-40B4-BE49-F238E27FC236}">
                <a16:creationId xmlns:a16="http://schemas.microsoft.com/office/drawing/2014/main" xmlns="" id="{AC0AAAC8-78E5-1C45-8860-43B193718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7502" y="5754382"/>
            <a:ext cx="1337031" cy="837630"/>
          </a:xfrm>
          <a:prstGeom prst="rect">
            <a:avLst/>
          </a:prstGeom>
        </p:spPr>
      </p:pic>
      <p:pic>
        <p:nvPicPr>
          <p:cNvPr id="3" name="Picture 2"/>
          <p:cNvPicPr>
            <a:picLocks noChangeAspect="1"/>
          </p:cNvPicPr>
          <p:nvPr/>
        </p:nvPicPr>
        <p:blipFill>
          <a:blip r:embed="rId4"/>
          <a:stretch>
            <a:fillRect/>
          </a:stretch>
        </p:blipFill>
        <p:spPr>
          <a:xfrm>
            <a:off x="1509712" y="1371600"/>
            <a:ext cx="9172575" cy="4181736"/>
          </a:xfrm>
          <a:prstGeom prst="rect">
            <a:avLst/>
          </a:prstGeom>
        </p:spPr>
      </p:pic>
    </p:spTree>
    <p:extLst>
      <p:ext uri="{BB962C8B-B14F-4D97-AF65-F5344CB8AC3E}">
        <p14:creationId xmlns:p14="http://schemas.microsoft.com/office/powerpoint/2010/main" val="386159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Structures below water</a:t>
            </a:r>
            <a:endParaRPr lang="en-US" dirty="0"/>
          </a:p>
        </p:txBody>
      </p:sp>
      <p:sp>
        <p:nvSpPr>
          <p:cNvPr id="3" name="Content Placeholder 2"/>
          <p:cNvSpPr>
            <a:spLocks noGrp="1"/>
          </p:cNvSpPr>
          <p:nvPr>
            <p:ph idx="1"/>
          </p:nvPr>
        </p:nvSpPr>
        <p:spPr>
          <a:xfrm>
            <a:off x="838200" y="1489166"/>
            <a:ext cx="10515600" cy="5029199"/>
          </a:xfrm>
        </p:spPr>
        <p:txBody>
          <a:bodyPr>
            <a:normAutofit fontScale="47500" lnSpcReduction="20000"/>
          </a:bodyPr>
          <a:lstStyle/>
          <a:p>
            <a:r>
              <a:rPr lang="en-US" sz="4500" dirty="0" smtClean="0"/>
              <a:t>Collisions with marine mammals, sea turtles, fish</a:t>
            </a:r>
          </a:p>
          <a:p>
            <a:pPr lvl="1"/>
            <a:r>
              <a:rPr lang="en-US" sz="4500" dirty="0" smtClean="0"/>
              <a:t>Pretty rare or nonexistent. Most navigate with sight, sound, or other</a:t>
            </a:r>
          </a:p>
          <a:p>
            <a:r>
              <a:rPr lang="en-US" sz="4500" dirty="0" smtClean="0"/>
              <a:t>Changes to benthic habitats</a:t>
            </a:r>
          </a:p>
          <a:p>
            <a:pPr lvl="1"/>
            <a:r>
              <a:rPr lang="en-US" sz="4500" dirty="0" smtClean="0"/>
              <a:t>Disturbed areas at base of towers and slower current around the towers</a:t>
            </a:r>
          </a:p>
          <a:p>
            <a:pPr lvl="1"/>
            <a:r>
              <a:rPr lang="en-US" sz="4500" dirty="0" smtClean="0"/>
              <a:t>Stenberg (2015) found at Horns Reef Rev 1 that overall fish abundance was same after 7 years comparing pre and post construction. Fish species diversity increased near turbines due to Reef Effect with rocky habitat. </a:t>
            </a:r>
          </a:p>
          <a:p>
            <a:pPr lvl="1"/>
            <a:r>
              <a:rPr lang="en-US" sz="4500" dirty="0" smtClean="0"/>
              <a:t>No impact on abundance or species that prefer sandy habitat between turbines. </a:t>
            </a:r>
          </a:p>
          <a:p>
            <a:pPr lvl="1"/>
            <a:r>
              <a:rPr lang="en-US" sz="4500" dirty="0" smtClean="0"/>
              <a:t>Fish abundance outside windfarm declined during the period, so windfarm may have served as a refuge.</a:t>
            </a:r>
          </a:p>
          <a:p>
            <a:pPr lvl="1"/>
            <a:r>
              <a:rPr lang="en-US" sz="4500" dirty="0"/>
              <a:t>In Belgian windfarms (</a:t>
            </a:r>
            <a:r>
              <a:rPr lang="en-US" sz="4500" dirty="0" err="1"/>
              <a:t>Degrear</a:t>
            </a:r>
            <a:r>
              <a:rPr lang="en-US" sz="4500" dirty="0"/>
              <a:t> ed. 2019) benthic communities </a:t>
            </a:r>
            <a:r>
              <a:rPr lang="en-US" sz="4500" dirty="0" smtClean="0"/>
              <a:t>stabilized after 10 years on the foundations and towers but different than natural hard bottom</a:t>
            </a:r>
          </a:p>
          <a:p>
            <a:r>
              <a:rPr lang="en-US" sz="4500" dirty="0" smtClean="0"/>
              <a:t>Changes to pelagic (water column) habitats</a:t>
            </a:r>
          </a:p>
          <a:p>
            <a:pPr lvl="1"/>
            <a:r>
              <a:rPr lang="en-US" sz="4500" dirty="0" smtClean="0"/>
              <a:t>More structure usually means more ecosystem complexity and food, potentially different predator-prey relationships, etc. </a:t>
            </a:r>
          </a:p>
          <a:p>
            <a:pPr marL="457200" lvl="1" indent="0">
              <a:buNone/>
            </a:pPr>
            <a:endParaRPr lang="en-US" sz="4500" dirty="0" smtClean="0"/>
          </a:p>
          <a:p>
            <a:r>
              <a:rPr lang="en-US" sz="4500" dirty="0" smtClean="0"/>
              <a:t>Positives: reef effect from towers and foundations, refuge effect if closed to </a:t>
            </a:r>
            <a:r>
              <a:rPr lang="en-US" sz="4500" dirty="0" smtClean="0"/>
              <a:t>fishing</a:t>
            </a:r>
            <a:endParaRPr lang="en-US" sz="4500" dirty="0" smtClean="0"/>
          </a:p>
          <a:p>
            <a:endParaRPr lang="en-US" dirty="0" smtClean="0"/>
          </a:p>
          <a:p>
            <a:endParaRPr lang="en-US" dirty="0"/>
          </a:p>
        </p:txBody>
      </p:sp>
    </p:spTree>
    <p:extLst>
      <p:ext uri="{BB962C8B-B14F-4D97-AF65-F5344CB8AC3E}">
        <p14:creationId xmlns:p14="http://schemas.microsoft.com/office/powerpoint/2010/main" val="356686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Structures above water</a:t>
            </a:r>
            <a:endParaRPr lang="en-US" dirty="0"/>
          </a:p>
        </p:txBody>
      </p:sp>
      <p:sp>
        <p:nvSpPr>
          <p:cNvPr id="3" name="Content Placeholder 2"/>
          <p:cNvSpPr>
            <a:spLocks noGrp="1"/>
          </p:cNvSpPr>
          <p:nvPr>
            <p:ph idx="1"/>
          </p:nvPr>
        </p:nvSpPr>
        <p:spPr/>
        <p:txBody>
          <a:bodyPr>
            <a:normAutofit fontScale="92500"/>
          </a:bodyPr>
          <a:lstStyle/>
          <a:p>
            <a:r>
              <a:rPr lang="en-US" dirty="0" smtClean="0"/>
              <a:t>Potential collisions with boats, fishing boats, marine mammals, birds, etc.</a:t>
            </a:r>
          </a:p>
          <a:p>
            <a:r>
              <a:rPr lang="en-US" dirty="0" smtClean="0"/>
              <a:t>Bird or bat avoidance, attraction, or collisions with towers and blades</a:t>
            </a:r>
          </a:p>
          <a:p>
            <a:pPr lvl="1"/>
            <a:r>
              <a:rPr lang="en-US" dirty="0" smtClean="0"/>
              <a:t>Belgian studies (</a:t>
            </a:r>
            <a:r>
              <a:rPr lang="en-US" dirty="0" err="1" smtClean="0"/>
              <a:t>Dragaer</a:t>
            </a:r>
            <a:r>
              <a:rPr lang="en-US" dirty="0" smtClean="0"/>
              <a:t> ed. 2019) shows avoidance of gannets, guillemots and </a:t>
            </a:r>
            <a:r>
              <a:rPr lang="en-US" dirty="0" err="1" smtClean="0"/>
              <a:t>razerbills</a:t>
            </a:r>
            <a:r>
              <a:rPr lang="en-US" dirty="0" smtClean="0"/>
              <a:t> but attraction for gulls &amp; cormorants, comparing pre and post construction.</a:t>
            </a:r>
          </a:p>
          <a:p>
            <a:pPr lvl="1"/>
            <a:r>
              <a:rPr lang="en-US" dirty="0" smtClean="0"/>
              <a:t>No conclusion about long term impacts of displacement on fitness, reproduction or population size.</a:t>
            </a:r>
          </a:p>
          <a:p>
            <a:pPr lvl="1"/>
            <a:r>
              <a:rPr lang="en-US" dirty="0" smtClean="0"/>
              <a:t>No data on death or damage from collisions.</a:t>
            </a:r>
          </a:p>
          <a:p>
            <a:r>
              <a:rPr lang="en-US" dirty="0" smtClean="0"/>
              <a:t>Impact potential is site specific, species specific and seasonal</a:t>
            </a:r>
          </a:p>
          <a:p>
            <a:r>
              <a:rPr lang="en-US" dirty="0" smtClean="0"/>
              <a:t>Avoidance of towers can effect migratory pathways and foraging areas. Avoidance and displacement can cause changes in energetic requirements, fecundity and populations.</a:t>
            </a:r>
            <a:endParaRPr lang="en-US" dirty="0"/>
          </a:p>
        </p:txBody>
      </p:sp>
    </p:spTree>
    <p:extLst>
      <p:ext uri="{BB962C8B-B14F-4D97-AF65-F5344CB8AC3E}">
        <p14:creationId xmlns:p14="http://schemas.microsoft.com/office/powerpoint/2010/main" val="292022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Additional boat traffic</a:t>
            </a:r>
            <a:endParaRPr lang="en-US" dirty="0"/>
          </a:p>
        </p:txBody>
      </p:sp>
      <p:sp>
        <p:nvSpPr>
          <p:cNvPr id="3" name="Content Placeholder 2"/>
          <p:cNvSpPr>
            <a:spLocks noGrp="1"/>
          </p:cNvSpPr>
          <p:nvPr>
            <p:ph idx="1"/>
          </p:nvPr>
        </p:nvSpPr>
        <p:spPr/>
        <p:txBody>
          <a:bodyPr/>
          <a:lstStyle/>
          <a:p>
            <a:r>
              <a:rPr lang="en-US" dirty="0" smtClean="0"/>
              <a:t>Large increase in boat traffic during construction phase; much smaller increase in operation phase.</a:t>
            </a:r>
          </a:p>
          <a:p>
            <a:r>
              <a:rPr lang="en-US" dirty="0" smtClean="0"/>
              <a:t>Boat traffic produces marine noise, some pollution from exhaust and anti-fouling paints.</a:t>
            </a:r>
          </a:p>
          <a:p>
            <a:r>
              <a:rPr lang="en-US" dirty="0" smtClean="0"/>
              <a:t>Judgement: temporary, not long term impact</a:t>
            </a:r>
            <a:endParaRPr lang="en-US" dirty="0"/>
          </a:p>
        </p:txBody>
      </p:sp>
    </p:spTree>
    <p:extLst>
      <p:ext uri="{BB962C8B-B14F-4D97-AF65-F5344CB8AC3E}">
        <p14:creationId xmlns:p14="http://schemas.microsoft.com/office/powerpoint/2010/main" val="364654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Electromagnetic fields (EMF) mostly on the bottom</a:t>
            </a:r>
            <a:endParaRPr lang="en-US" dirty="0"/>
          </a:p>
        </p:txBody>
      </p:sp>
      <p:sp>
        <p:nvSpPr>
          <p:cNvPr id="3" name="Content Placeholder 2"/>
          <p:cNvSpPr>
            <a:spLocks noGrp="1"/>
          </p:cNvSpPr>
          <p:nvPr>
            <p:ph idx="1"/>
          </p:nvPr>
        </p:nvSpPr>
        <p:spPr/>
        <p:txBody>
          <a:bodyPr>
            <a:normAutofit lnSpcReduction="10000"/>
          </a:bodyPr>
          <a:lstStyle/>
          <a:p>
            <a:r>
              <a:rPr lang="en-US" dirty="0" smtClean="0"/>
              <a:t>Many taxa of marine animals have electro and/or magnetic senses; there are several known sensory systems.</a:t>
            </a:r>
          </a:p>
          <a:p>
            <a:r>
              <a:rPr lang="en-US" dirty="0" smtClean="0"/>
              <a:t>Used by marine life for: navigation, migration, detecting prey and predators, communicating, and reproduction depending on species.</a:t>
            </a:r>
          </a:p>
          <a:p>
            <a:r>
              <a:rPr lang="en-US" dirty="0" smtClean="0"/>
              <a:t>Wind farms and underwater electric cables produce weak EMF but so do bridges, existing electric and communication cables, and ships.</a:t>
            </a:r>
          </a:p>
          <a:p>
            <a:r>
              <a:rPr lang="en-US" dirty="0" smtClean="0"/>
              <a:t>Studies (Hutchison 2020) on skates and lobster do show changes in behavior (exploratory and foraging) in presence of EMF mimicking underwater cables.</a:t>
            </a:r>
          </a:p>
          <a:p>
            <a:r>
              <a:rPr lang="en-US" dirty="0" smtClean="0"/>
              <a:t>No conclusion on impact positive or negative or significance in situ.</a:t>
            </a:r>
            <a:endParaRPr lang="en-US" dirty="0"/>
          </a:p>
        </p:txBody>
      </p:sp>
    </p:spTree>
    <p:extLst>
      <p:ext uri="{BB962C8B-B14F-4D97-AF65-F5344CB8AC3E}">
        <p14:creationId xmlns:p14="http://schemas.microsoft.com/office/powerpoint/2010/main" val="121365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Fisheries off NJ</a:t>
            </a:r>
            <a:endParaRPr lang="en-US" dirty="0"/>
          </a:p>
        </p:txBody>
      </p:sp>
      <p:sp>
        <p:nvSpPr>
          <p:cNvPr id="3" name="Content Placeholder 2"/>
          <p:cNvSpPr>
            <a:spLocks noGrp="1"/>
          </p:cNvSpPr>
          <p:nvPr>
            <p:ph idx="1"/>
          </p:nvPr>
        </p:nvSpPr>
        <p:spPr>
          <a:xfrm>
            <a:off x="838200" y="1267097"/>
            <a:ext cx="10515600" cy="5368833"/>
          </a:xfrm>
        </p:spPr>
        <p:txBody>
          <a:bodyPr>
            <a:normAutofit fontScale="85000" lnSpcReduction="20000"/>
          </a:bodyPr>
          <a:lstStyle/>
          <a:p>
            <a:r>
              <a:rPr lang="en-US" dirty="0" smtClean="0"/>
              <a:t>Why fisheries? Because they have large impact on NJ ocean and local economy. </a:t>
            </a:r>
          </a:p>
          <a:p>
            <a:r>
              <a:rPr lang="en-US" dirty="0" smtClean="0"/>
              <a:t>Belgian experience (</a:t>
            </a:r>
            <a:r>
              <a:rPr lang="en-US" dirty="0" err="1" smtClean="0"/>
              <a:t>Degreaer</a:t>
            </a:r>
            <a:r>
              <a:rPr lang="en-US" dirty="0" smtClean="0"/>
              <a:t> 2019): fishermen adapted to exclusion areas, some bottom fish like plaice (flounder like) showed increased landings and CPUE</a:t>
            </a:r>
            <a:r>
              <a:rPr lang="en-US" dirty="0" smtClean="0"/>
              <a:t>. Block Island experience reported good by recreational fishermen.</a:t>
            </a:r>
            <a:endParaRPr lang="en-US" dirty="0" smtClean="0"/>
          </a:p>
          <a:p>
            <a:r>
              <a:rPr lang="en-US" dirty="0" smtClean="0"/>
              <a:t>Scallops, clams, summer flounder, scup, are all bottom dwellers or just below the surface and harvested with bottom trawls or hydrologic dredges for clams</a:t>
            </a:r>
          </a:p>
          <a:p>
            <a:r>
              <a:rPr lang="en-US" dirty="0" smtClean="0"/>
              <a:t>Impacts include benthic damage, sediment plumes, and noise though most bottom is sandy or muddy so recovers.</a:t>
            </a:r>
          </a:p>
          <a:p>
            <a:r>
              <a:rPr lang="en-US" dirty="0" smtClean="0"/>
              <a:t>Impact magnitude: at least 20,000 acres swept or dredged per year </a:t>
            </a:r>
          </a:p>
          <a:p>
            <a:pPr lvl="1"/>
            <a:r>
              <a:rPr lang="en-US" dirty="0" smtClean="0"/>
              <a:t>Approx. 35,000,000 </a:t>
            </a:r>
            <a:r>
              <a:rPr lang="en-US" dirty="0" err="1" smtClean="0"/>
              <a:t>lbs</a:t>
            </a:r>
            <a:r>
              <a:rPr lang="en-US" dirty="0" smtClean="0"/>
              <a:t> of scallops and clams per year / 2,000 </a:t>
            </a:r>
            <a:r>
              <a:rPr lang="en-US" dirty="0" err="1" smtClean="0"/>
              <a:t>lbs</a:t>
            </a:r>
            <a:r>
              <a:rPr lang="en-US" dirty="0" smtClean="0"/>
              <a:t> per acre =</a:t>
            </a:r>
          </a:p>
          <a:p>
            <a:pPr marL="457200" lvl="1" indent="0">
              <a:buNone/>
            </a:pPr>
            <a:r>
              <a:rPr lang="en-US" dirty="0" smtClean="0"/>
              <a:t>17,500 acres swept plus summer flounder and scup trawling)</a:t>
            </a:r>
          </a:p>
          <a:p>
            <a:pPr lvl="1"/>
            <a:r>
              <a:rPr lang="en-US" dirty="0" smtClean="0"/>
              <a:t>Approx. 66% of value of NJ landings in 2020 (total $185 million) were invertebrates like scallops and clams all harvested with dredges or bottom dragging trawls.</a:t>
            </a:r>
          </a:p>
          <a:p>
            <a:pPr lvl="1"/>
            <a:r>
              <a:rPr lang="en-US" sz="1300" dirty="0"/>
              <a:t>Source of data: </a:t>
            </a:r>
            <a:r>
              <a:rPr lang="en-US" sz="1300" dirty="0">
                <a:hlinkClick r:id="rId2"/>
              </a:rPr>
              <a:t>https://</a:t>
            </a:r>
            <a:r>
              <a:rPr lang="en-US" sz="1300" dirty="0" smtClean="0">
                <a:hlinkClick r:id="rId2"/>
              </a:rPr>
              <a:t>www.fisheries.noaa.gov/national/sustainable-fisheries/commercial-fisheries-landings</a:t>
            </a:r>
            <a:endParaRPr lang="en-US" sz="1300" dirty="0"/>
          </a:p>
          <a:p>
            <a:pPr lvl="1"/>
            <a:endParaRPr lang="en-US" dirty="0" smtClean="0"/>
          </a:p>
          <a:p>
            <a:r>
              <a:rPr lang="en-US" dirty="0" smtClean="0"/>
              <a:t>Some evidence that bottom trawling and sediment plumes release significant C02 into the atmosphere; not good for global warming. Sala et al 2021, Atwood et al</a:t>
            </a:r>
            <a:endParaRPr lang="en-US" dirty="0"/>
          </a:p>
          <a:p>
            <a:pPr marL="457200" lvl="1" indent="0">
              <a:buNone/>
            </a:pPr>
            <a:endParaRPr lang="en-US" dirty="0"/>
          </a:p>
        </p:txBody>
      </p:sp>
    </p:spTree>
    <p:extLst>
      <p:ext uri="{BB962C8B-B14F-4D97-AF65-F5344CB8AC3E}">
        <p14:creationId xmlns:p14="http://schemas.microsoft.com/office/powerpoint/2010/main" val="280256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dirty="0" smtClean="0"/>
              <a:t>Net </a:t>
            </a:r>
            <a:r>
              <a:rPr lang="en-US" dirty="0" err="1" smtClean="0"/>
              <a:t>Net</a:t>
            </a:r>
            <a:r>
              <a:rPr lang="en-US" dirty="0" smtClean="0"/>
              <a:t>: The earth is burning up; we must do something </a:t>
            </a:r>
            <a:r>
              <a:rPr lang="en-US" b="1" i="1" dirty="0" smtClean="0"/>
              <a:t>even if </a:t>
            </a:r>
            <a:r>
              <a:rPr lang="en-US" dirty="0" smtClean="0"/>
              <a:t>there are small/unknown environmental impacts from offshore wind</a:t>
            </a:r>
            <a:endParaRPr lang="en-US" dirty="0"/>
          </a:p>
        </p:txBody>
      </p:sp>
      <p:sp>
        <p:nvSpPr>
          <p:cNvPr id="3" name="Content Placeholder 2"/>
          <p:cNvSpPr>
            <a:spLocks noGrp="1"/>
          </p:cNvSpPr>
          <p:nvPr>
            <p:ph idx="1"/>
          </p:nvPr>
        </p:nvSpPr>
        <p:spPr>
          <a:xfrm>
            <a:off x="838200" y="1998617"/>
            <a:ext cx="10515600" cy="4467496"/>
          </a:xfrm>
        </p:spPr>
        <p:txBody>
          <a:bodyPr>
            <a:normAutofit fontScale="92500"/>
          </a:bodyPr>
          <a:lstStyle/>
          <a:p>
            <a:r>
              <a:rPr lang="en-US" dirty="0" smtClean="0"/>
              <a:t>30 </a:t>
            </a:r>
            <a:r>
              <a:rPr lang="en-US" dirty="0" smtClean="0"/>
              <a:t>years of European experience shows </a:t>
            </a:r>
            <a:r>
              <a:rPr lang="en-US" dirty="0" smtClean="0"/>
              <a:t>impacts </a:t>
            </a:r>
            <a:r>
              <a:rPr lang="en-US" dirty="0" smtClean="0"/>
              <a:t>are marginal and manageable.</a:t>
            </a:r>
          </a:p>
          <a:p>
            <a:r>
              <a:rPr lang="en-US" b="1" dirty="0" smtClean="0"/>
              <a:t>BUT</a:t>
            </a:r>
            <a:r>
              <a:rPr lang="en-US" dirty="0" smtClean="0"/>
              <a:t> we know well what the impact of global warming is on oceans, marine life, sea level rise, humans, fisheries, hurricanes, etc</a:t>
            </a:r>
            <a:r>
              <a:rPr lang="en-US" dirty="0"/>
              <a:t>. We have a good idea of impacts if we don’t reach net zero by 2050 or before. </a:t>
            </a:r>
            <a:r>
              <a:rPr lang="en-US"/>
              <a:t>To do that we must be 100% renewable electricity well before </a:t>
            </a:r>
            <a:r>
              <a:rPr lang="en-US"/>
              <a:t>that</a:t>
            </a:r>
            <a:r>
              <a:rPr lang="en-US" smtClean="0"/>
              <a:t>.</a:t>
            </a:r>
            <a:endParaRPr lang="en-US" dirty="0" smtClean="0"/>
          </a:p>
          <a:p>
            <a:r>
              <a:rPr lang="en-US" dirty="0" smtClean="0"/>
              <a:t>Would you stop a windfarm project that replaced fossil fuel electricity (48% of NJ electricity) and C02 emissions with renewables because of a small impact?</a:t>
            </a:r>
          </a:p>
          <a:p>
            <a:r>
              <a:rPr lang="en-US" dirty="0" smtClean="0"/>
              <a:t>Do we have a choice, realistically, to find 7.5 gigawatts of renewables some other way for NJ</a:t>
            </a:r>
            <a:r>
              <a:rPr lang="en-US" dirty="0" smtClean="0"/>
              <a:t>? Enough for 5.6 million households (3.6 million in NJ)</a:t>
            </a:r>
            <a:endParaRPr lang="en-US" dirty="0" smtClean="0"/>
          </a:p>
          <a:p>
            <a:endParaRPr lang="en-US" dirty="0"/>
          </a:p>
        </p:txBody>
      </p:sp>
    </p:spTree>
    <p:extLst>
      <p:ext uri="{BB962C8B-B14F-4D97-AF65-F5344CB8AC3E}">
        <p14:creationId xmlns:p14="http://schemas.microsoft.com/office/powerpoint/2010/main" val="411527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49569"/>
          </a:xfrm>
        </p:spPr>
        <p:txBody>
          <a:bodyPr>
            <a:normAutofit fontScale="90000"/>
          </a:bodyPr>
          <a:lstStyle/>
          <a:p>
            <a:pPr algn="ctr"/>
            <a:r>
              <a:rPr lang="en-US" dirty="0" smtClean="0">
                <a:latin typeface="Franklin Gothic Medium" panose="020B0603020102020204" pitchFamily="34" charset="0"/>
              </a:rPr>
              <a:t>Marine Conservation Institute</a:t>
            </a:r>
            <a:endParaRPr lang="en-US" dirty="0">
              <a:latin typeface="Franklin Gothic Medium" panose="020B0603020102020204" pitchFamily="34" charset="0"/>
            </a:endParaRPr>
          </a:p>
        </p:txBody>
      </p:sp>
      <p:sp>
        <p:nvSpPr>
          <p:cNvPr id="4" name="Text Placeholder 3"/>
          <p:cNvSpPr>
            <a:spLocks noGrp="1"/>
          </p:cNvSpPr>
          <p:nvPr>
            <p:ph type="body" sz="half" idx="2"/>
          </p:nvPr>
        </p:nvSpPr>
        <p:spPr>
          <a:xfrm>
            <a:off x="839788" y="1575582"/>
            <a:ext cx="4083904" cy="4293406"/>
          </a:xfrm>
        </p:spPr>
        <p:txBody>
          <a:bodyPr>
            <a:normAutofit lnSpcReduction="10000"/>
          </a:bodyPr>
          <a:lstStyle/>
          <a:p>
            <a:r>
              <a:rPr lang="en-US" sz="2000" b="1" dirty="0" smtClean="0"/>
              <a:t>Contact:</a:t>
            </a:r>
          </a:p>
          <a:p>
            <a:r>
              <a:rPr lang="en-US" sz="2000" dirty="0" smtClean="0"/>
              <a:t>Michael Gravitz, Director of Policy </a:t>
            </a:r>
            <a:r>
              <a:rPr lang="en-US" sz="2000" dirty="0" smtClean="0">
                <a:hlinkClick r:id="rId2"/>
              </a:rPr>
              <a:t>Michael.Gravitz@marine-conservation.org</a:t>
            </a:r>
            <a:endParaRPr lang="en-US" sz="2000" dirty="0" smtClean="0"/>
          </a:p>
          <a:p>
            <a:endParaRPr lang="en-US" sz="2000" dirty="0" smtClean="0"/>
          </a:p>
          <a:p>
            <a:endParaRPr lang="en-US" sz="2000" dirty="0" smtClean="0"/>
          </a:p>
          <a:p>
            <a:r>
              <a:rPr lang="en-US" sz="2000" b="1" dirty="0" smtClean="0"/>
              <a:t>See: </a:t>
            </a:r>
            <a:endParaRPr lang="en-US" sz="2000" b="1" dirty="0"/>
          </a:p>
          <a:p>
            <a:r>
              <a:rPr lang="en-US" sz="2000" dirty="0" smtClean="0">
                <a:hlinkClick r:id="rId3"/>
              </a:rPr>
              <a:t>www.marine-conservation.org</a:t>
            </a:r>
            <a:endParaRPr lang="en-US" sz="2000" dirty="0" smtClean="0"/>
          </a:p>
          <a:p>
            <a:r>
              <a:rPr lang="en-US" sz="2000">
                <a:hlinkClick r:id="rId4"/>
              </a:rPr>
              <a:t>https://marine-conservation.org/scientific-support</a:t>
            </a:r>
            <a:r>
              <a:rPr lang="en-US" sz="2000" smtClean="0">
                <a:hlinkClick r:id="rId4"/>
              </a:rPr>
              <a:t>/</a:t>
            </a:r>
            <a:endParaRPr lang="en-US" sz="2000" smtClean="0"/>
          </a:p>
          <a:p>
            <a:r>
              <a:rPr lang="en-US" sz="2000" smtClean="0">
                <a:hlinkClick r:id="rId5"/>
              </a:rPr>
              <a:t>www.mpatlas.org</a:t>
            </a:r>
            <a:endParaRPr lang="en-US" sz="2000" dirty="0" smtClean="0"/>
          </a:p>
          <a:p>
            <a:r>
              <a:rPr lang="en-US" sz="2000" dirty="0" smtClean="0">
                <a:hlinkClick r:id="rId6"/>
              </a:rPr>
              <a:t>www.blueparks.org</a:t>
            </a:r>
            <a:endParaRPr lang="en-US" sz="2000" dirty="0" smtClean="0"/>
          </a:p>
          <a:p>
            <a:endParaRPr lang="en-US" dirty="0"/>
          </a:p>
        </p:txBody>
      </p:sp>
      <p:pic>
        <p:nvPicPr>
          <p:cNvPr id="5" name="Picture Placeholder 4" descr="Cocos Island National Park, Costa Rica, is home to more than 200 species of fish, including white-tip reef sharks, above.">
            <a:extLst>
              <a:ext uri="{FF2B5EF4-FFF2-40B4-BE49-F238E27FC236}">
                <a16:creationId xmlns="" xmlns:a16="http://schemas.microsoft.com/office/drawing/2014/main" id="{CDEC69D0-F329-413E-B7A5-39204ED13625}"/>
              </a:ext>
            </a:extLst>
          </p:cNvPr>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l="2476" r="2476"/>
          <a:stretch>
            <a:fillRect/>
          </a:stretch>
        </p:blipFill>
        <p:spPr bwMode="auto">
          <a:xfrm>
            <a:off x="5183188" y="457201"/>
            <a:ext cx="6172200" cy="540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3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9343" y="150705"/>
            <a:ext cx="8069268" cy="615553"/>
          </a:xfrm>
          <a:prstGeom prst="rect">
            <a:avLst/>
          </a:prstGeom>
          <a:noFill/>
        </p:spPr>
        <p:txBody>
          <a:bodyPr wrap="square" rtlCol="0">
            <a:spAutoFit/>
          </a:bodyPr>
          <a:lstStyle/>
          <a:p>
            <a:r>
              <a:rPr lang="en-US" sz="3400" b="1" dirty="0" smtClean="0">
                <a:solidFill>
                  <a:schemeClr val="accent5"/>
                </a:solidFill>
                <a:latin typeface="Franklin Gothic Medium" panose="020B0603020102020204" pitchFamily="34" charset="0"/>
                <a:ea typeface="+mj-ea"/>
                <a:cs typeface="Arial" pitchFamily="34" charset="0"/>
              </a:rPr>
              <a:t>Overview of Presentation</a:t>
            </a:r>
            <a:endParaRPr lang="en-US" sz="3400" b="1" dirty="0">
              <a:solidFill>
                <a:schemeClr val="accent5"/>
              </a:solidFill>
              <a:latin typeface="Franklin Gothic Medium" panose="020B0603020102020204" pitchFamily="34" charset="0"/>
              <a:ea typeface="+mj-ea"/>
              <a:cs typeface="Arial" pitchFamily="34" charset="0"/>
            </a:endParaRPr>
          </a:p>
        </p:txBody>
      </p:sp>
      <p:pic>
        <p:nvPicPr>
          <p:cNvPr id="9" name="Picture 8">
            <a:extLst>
              <a:ext uri="{FF2B5EF4-FFF2-40B4-BE49-F238E27FC236}">
                <a16:creationId xmlns:a16="http://schemas.microsoft.com/office/drawing/2014/main" xmlns="" id="{AC0AAAC8-78E5-1C45-8860-43B193718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9553" y="6096000"/>
            <a:ext cx="1074398" cy="623454"/>
          </a:xfrm>
          <a:prstGeom prst="rect">
            <a:avLst/>
          </a:prstGeom>
        </p:spPr>
      </p:pic>
      <p:sp>
        <p:nvSpPr>
          <p:cNvPr id="7" name="TextBox 6"/>
          <p:cNvSpPr txBox="1"/>
          <p:nvPr/>
        </p:nvSpPr>
        <p:spPr>
          <a:xfrm>
            <a:off x="709343" y="940196"/>
            <a:ext cx="10446327" cy="6370975"/>
          </a:xfrm>
          <a:prstGeom prst="rect">
            <a:avLst/>
          </a:prstGeom>
          <a:noFill/>
        </p:spPr>
        <p:txBody>
          <a:bodyPr wrap="square" rtlCol="0">
            <a:spAutoFit/>
          </a:bodyPr>
          <a:lstStyle/>
          <a:p>
            <a:pPr marL="457200" indent="-457200">
              <a:buFont typeface="+mj-lt"/>
              <a:buAutoNum type="arabicPeriod"/>
            </a:pPr>
            <a:r>
              <a:rPr lang="en-US" sz="2400" b="1" dirty="0" smtClean="0"/>
              <a:t>Introductions – Michael Gravitz &amp; Marine Conservation Institute</a:t>
            </a:r>
          </a:p>
          <a:p>
            <a:pPr marL="457200" indent="-457200">
              <a:buFont typeface="+mj-lt"/>
              <a:buAutoNum type="arabicPeriod"/>
            </a:pPr>
            <a:r>
              <a:rPr lang="en-US" sz="2400" b="1" dirty="0" smtClean="0"/>
              <a:t>Key questions to ask? </a:t>
            </a:r>
          </a:p>
          <a:p>
            <a:pPr marL="914400" lvl="1" indent="-457200">
              <a:buFont typeface="+mj-lt"/>
              <a:buAutoNum type="alphaLcPeriod"/>
            </a:pPr>
            <a:r>
              <a:rPr lang="en-US" sz="2400" b="1" dirty="0" smtClean="0"/>
              <a:t>Evidence based answers from Europe </a:t>
            </a:r>
            <a:r>
              <a:rPr lang="en-US" sz="2400" b="1" dirty="0" smtClean="0"/>
              <a:t>versus</a:t>
            </a:r>
            <a:endParaRPr lang="en-US" sz="2400" b="1" dirty="0" smtClean="0"/>
          </a:p>
          <a:p>
            <a:pPr marL="914400" lvl="1" indent="-457200">
              <a:buFont typeface="+mj-lt"/>
              <a:buAutoNum type="alphaLcPeriod"/>
            </a:pPr>
            <a:r>
              <a:rPr lang="en-US" sz="2400" b="1" dirty="0" smtClean="0"/>
              <a:t>Speculation and maybe’s from U.S.</a:t>
            </a:r>
          </a:p>
          <a:p>
            <a:pPr marL="457200" indent="-457200">
              <a:buFont typeface="+mj-lt"/>
              <a:buAutoNum type="arabicPeriod"/>
            </a:pPr>
            <a:r>
              <a:rPr lang="en-US" sz="2400" b="1" dirty="0" smtClean="0"/>
              <a:t>Impact Framework (construction vs. operation, drivers of impact, marine life impacted, human activities </a:t>
            </a:r>
            <a:r>
              <a:rPr lang="en-US" sz="2400" b="1" dirty="0" smtClean="0"/>
              <a:t>impacted</a:t>
            </a:r>
            <a:r>
              <a:rPr lang="en-US" sz="2400" b="1" dirty="0" smtClean="0"/>
              <a:t>)</a:t>
            </a:r>
          </a:p>
          <a:p>
            <a:pPr marL="457200" indent="-457200">
              <a:buFont typeface="+mj-lt"/>
              <a:buAutoNum type="arabicPeriod"/>
            </a:pPr>
            <a:r>
              <a:rPr lang="en-US" sz="2400" b="1" dirty="0" smtClean="0"/>
              <a:t>Marine life impacts: the European experience mostly</a:t>
            </a:r>
          </a:p>
          <a:p>
            <a:pPr marL="914400" lvl="1" indent="-457200">
              <a:buFont typeface="+mj-lt"/>
              <a:buAutoNum type="alphaLcPeriod"/>
            </a:pPr>
            <a:r>
              <a:rPr lang="en-US" sz="2400" b="1" dirty="0" smtClean="0"/>
              <a:t>Marine mammals</a:t>
            </a:r>
          </a:p>
          <a:p>
            <a:pPr marL="914400" lvl="1" indent="-457200">
              <a:buFont typeface="+mj-lt"/>
              <a:buAutoNum type="alphaLcPeriod"/>
            </a:pPr>
            <a:r>
              <a:rPr lang="en-US" sz="2400" b="1" dirty="0" smtClean="0"/>
              <a:t>Fish (bottom and pelagic)</a:t>
            </a:r>
          </a:p>
          <a:p>
            <a:pPr marL="914400" lvl="1" indent="-457200">
              <a:buFont typeface="+mj-lt"/>
              <a:buAutoNum type="alphaLcPeriod"/>
            </a:pPr>
            <a:r>
              <a:rPr lang="en-US" sz="2400" b="1" dirty="0" smtClean="0"/>
              <a:t>Sharks &amp; rays (elasmobranchs)</a:t>
            </a:r>
          </a:p>
          <a:p>
            <a:pPr marL="914400" lvl="1" indent="-457200">
              <a:buFont typeface="+mj-lt"/>
              <a:buAutoNum type="alphaLcPeriod"/>
            </a:pPr>
            <a:r>
              <a:rPr lang="en-US" sz="2400" b="1" dirty="0" smtClean="0"/>
              <a:t>Sea turtles</a:t>
            </a:r>
          </a:p>
          <a:p>
            <a:pPr marL="914400" lvl="1" indent="-457200">
              <a:buFont typeface="+mj-lt"/>
              <a:buAutoNum type="alphaLcPeriod"/>
            </a:pPr>
            <a:r>
              <a:rPr lang="en-US" sz="2400" b="1" dirty="0" smtClean="0"/>
              <a:t>Invertebrates and benthos</a:t>
            </a:r>
          </a:p>
          <a:p>
            <a:pPr marL="914400" lvl="1" indent="-457200">
              <a:buFont typeface="+mj-lt"/>
              <a:buAutoNum type="alphaLcPeriod"/>
            </a:pPr>
            <a:r>
              <a:rPr lang="en-US" sz="2400" b="1" dirty="0" smtClean="0"/>
              <a:t>Birds &amp; bats</a:t>
            </a:r>
          </a:p>
          <a:p>
            <a:pPr marL="914400" lvl="1" indent="-457200">
              <a:buFont typeface="+mj-lt"/>
              <a:buAutoNum type="alphaLcPeriod"/>
            </a:pPr>
            <a:r>
              <a:rPr lang="en-US" sz="2400" b="1" dirty="0" smtClean="0"/>
              <a:t>Fishermen (commercial &amp; recreational)</a:t>
            </a:r>
          </a:p>
          <a:p>
            <a:pPr marL="457200" indent="-457200">
              <a:buFont typeface="+mj-lt"/>
              <a:buAutoNum type="arabicPeriod"/>
            </a:pPr>
            <a:r>
              <a:rPr lang="en-US" sz="2400" b="1" dirty="0" smtClean="0"/>
              <a:t>Impact (Cost) of doing nothing on climate and oceans</a:t>
            </a:r>
          </a:p>
          <a:p>
            <a:pPr marL="457200" indent="-457200">
              <a:buFont typeface="+mj-lt"/>
              <a:buAutoNum type="arabicPeriod"/>
            </a:pPr>
            <a:r>
              <a:rPr lang="en-US" sz="2400" b="1" dirty="0" smtClean="0"/>
              <a:t>Summary judgement</a:t>
            </a:r>
          </a:p>
          <a:p>
            <a:endParaRPr lang="en-US" sz="2400" b="1" dirty="0" smtClean="0"/>
          </a:p>
        </p:txBody>
      </p:sp>
    </p:spTree>
    <p:extLst>
      <p:ext uri="{BB962C8B-B14F-4D97-AF65-F5344CB8AC3E}">
        <p14:creationId xmlns:p14="http://schemas.microsoft.com/office/powerpoint/2010/main" val="190283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3206" y="150705"/>
            <a:ext cx="9693011" cy="584775"/>
          </a:xfrm>
          <a:prstGeom prst="rect">
            <a:avLst/>
          </a:prstGeom>
          <a:noFill/>
        </p:spPr>
        <p:txBody>
          <a:bodyPr wrap="square" rtlCol="0">
            <a:spAutoFit/>
          </a:bodyPr>
          <a:lstStyle/>
          <a:p>
            <a:r>
              <a:rPr lang="en-US" sz="3200" b="1" dirty="0" smtClean="0">
                <a:solidFill>
                  <a:schemeClr val="accent5"/>
                </a:solidFill>
                <a:latin typeface="Franklin Gothic Medium" panose="020B0603020102020204" pitchFamily="34" charset="0"/>
                <a:ea typeface="+mj-ea"/>
                <a:cs typeface="Arial" pitchFamily="34" charset="0"/>
              </a:rPr>
              <a:t>Ocean conservation; Why care about healthy oceans?</a:t>
            </a:r>
            <a:endParaRPr lang="en-US" sz="3200" b="1" dirty="0">
              <a:solidFill>
                <a:schemeClr val="accent5"/>
              </a:solidFill>
              <a:latin typeface="Franklin Gothic Medium" panose="020B0603020102020204" pitchFamily="34" charset="0"/>
              <a:ea typeface="+mj-ea"/>
              <a:cs typeface="Arial" pitchFamily="34" charset="0"/>
            </a:endParaRPr>
          </a:p>
        </p:txBody>
      </p:sp>
      <p:pic>
        <p:nvPicPr>
          <p:cNvPr id="9" name="Picture 8">
            <a:extLst>
              <a:ext uri="{FF2B5EF4-FFF2-40B4-BE49-F238E27FC236}">
                <a16:creationId xmlns:a16="http://schemas.microsoft.com/office/drawing/2014/main" xmlns="" id="{AC0AAAC8-78E5-1C45-8860-43B193718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9553" y="6096000"/>
            <a:ext cx="1074398" cy="623454"/>
          </a:xfrm>
          <a:prstGeom prst="rect">
            <a:avLst/>
          </a:prstGeom>
        </p:spPr>
      </p:pic>
      <p:sp>
        <p:nvSpPr>
          <p:cNvPr id="7" name="TextBox 6"/>
          <p:cNvSpPr txBox="1"/>
          <p:nvPr/>
        </p:nvSpPr>
        <p:spPr>
          <a:xfrm>
            <a:off x="634280" y="735480"/>
            <a:ext cx="10446327" cy="6001643"/>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Oceans are a planetary Life Support system…”No blue, No green; No ocean, No life” – Dr. Sylvia Earle</a:t>
            </a:r>
            <a:endParaRPr lang="en-US" sz="2400" b="1" dirty="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70% of planet’s surface (60% high seas and 40% EEZ’s)</a:t>
            </a:r>
          </a:p>
          <a:p>
            <a:pPr marL="800100" lvl="1" indent="-342900">
              <a:buFont typeface="Courier New" panose="02070309020205020404" pitchFamily="49" charset="0"/>
              <a:buChar char="o"/>
            </a:pPr>
            <a:endParaRPr lang="en-US" sz="2400" b="1" dirty="0"/>
          </a:p>
          <a:p>
            <a:pPr marL="342900" indent="-342900">
              <a:buFont typeface="Arial" panose="020B0604020202020204" pitchFamily="34" charset="0"/>
              <a:buChar char="•"/>
            </a:pPr>
            <a:r>
              <a:rPr lang="en-US" sz="2400" b="1" dirty="0" smtClean="0"/>
              <a:t>Contain over 90% of Earth’s living space for living things</a:t>
            </a:r>
          </a:p>
          <a:p>
            <a:pPr marL="800100" lvl="1"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smtClean="0"/>
              <a:t>Over 150,000 species identified; but that is estimated to be only 10% of total marine biodiversity</a:t>
            </a:r>
          </a:p>
          <a:p>
            <a:endParaRPr lang="en-US" sz="2400" b="1" dirty="0"/>
          </a:p>
          <a:p>
            <a:pPr marL="342900" indent="-342900">
              <a:buFont typeface="Arial" panose="020B0604020202020204" pitchFamily="34" charset="0"/>
              <a:buChar char="•"/>
            </a:pPr>
            <a:r>
              <a:rPr lang="en-US" sz="2400" b="1" dirty="0" smtClean="0"/>
              <a:t>Ocean is warming, acidifying, becoming more polluted with plastics, nutrients, and chemical pollutants – many long-lived</a:t>
            </a:r>
          </a:p>
          <a:p>
            <a:pPr lvl="1"/>
            <a:endParaRPr lang="en-US" sz="2400" b="1" dirty="0"/>
          </a:p>
          <a:p>
            <a:pPr marL="342900" indent="-342900">
              <a:buFont typeface="Arial" panose="020B0604020202020204" pitchFamily="34" charset="0"/>
              <a:buChar char="•"/>
            </a:pPr>
            <a:r>
              <a:rPr lang="en-US" sz="2400" b="1" dirty="0" smtClean="0"/>
              <a:t>Vital </a:t>
            </a:r>
            <a:r>
              <a:rPr lang="en-US" sz="2400" b="1" dirty="0"/>
              <a:t>for </a:t>
            </a:r>
            <a:r>
              <a:rPr lang="en-US" sz="2400" b="1" dirty="0" smtClean="0"/>
              <a:t>food, transportation, recreation, </a:t>
            </a:r>
            <a:r>
              <a:rPr lang="en-US" sz="2400" b="1" dirty="0"/>
              <a:t>and spiritual </a:t>
            </a:r>
            <a:r>
              <a:rPr lang="en-US" sz="2400" b="1" dirty="0" smtClean="0"/>
              <a:t>enjoyment</a:t>
            </a:r>
          </a:p>
          <a:p>
            <a:pPr marL="342900" indent="-342900">
              <a:buFont typeface="Arial" panose="020B0604020202020204" pitchFamily="34" charset="0"/>
              <a:buChar char="•"/>
            </a:pPr>
            <a:endParaRPr lang="en-US" sz="2400" b="1" dirty="0"/>
          </a:p>
          <a:p>
            <a:pPr marL="800100" lvl="1" indent="-342900">
              <a:buFont typeface="Courier New" panose="02070309020205020404" pitchFamily="49" charset="0"/>
              <a:buChar char="o"/>
            </a:pPr>
            <a:endParaRPr lang="en-US" sz="2400" b="1" dirty="0" smtClean="0"/>
          </a:p>
        </p:txBody>
      </p:sp>
    </p:spTree>
    <p:extLst>
      <p:ext uri="{BB962C8B-B14F-4D97-AF65-F5344CB8AC3E}">
        <p14:creationId xmlns:p14="http://schemas.microsoft.com/office/powerpoint/2010/main" val="259641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3206" y="150705"/>
            <a:ext cx="9693011" cy="615553"/>
          </a:xfrm>
          <a:prstGeom prst="rect">
            <a:avLst/>
          </a:prstGeom>
          <a:noFill/>
        </p:spPr>
        <p:txBody>
          <a:bodyPr wrap="square" rtlCol="0">
            <a:spAutoFit/>
          </a:bodyPr>
          <a:lstStyle/>
          <a:p>
            <a:r>
              <a:rPr lang="en-US" sz="3400" b="1" dirty="0" smtClean="0">
                <a:solidFill>
                  <a:schemeClr val="accent5"/>
                </a:solidFill>
                <a:latin typeface="Franklin Gothic Medium" panose="020B0603020102020204" pitchFamily="34" charset="0"/>
                <a:ea typeface="+mj-ea"/>
                <a:cs typeface="Arial" pitchFamily="34" charset="0"/>
              </a:rPr>
              <a:t>Ocean Conservation = Planetary life support </a:t>
            </a:r>
            <a:endParaRPr lang="en-US" sz="3400" b="1" dirty="0">
              <a:solidFill>
                <a:schemeClr val="accent5"/>
              </a:solidFill>
              <a:latin typeface="Franklin Gothic Medium" panose="020B0603020102020204" pitchFamily="34" charset="0"/>
              <a:ea typeface="+mj-ea"/>
              <a:cs typeface="Arial" pitchFamily="34" charset="0"/>
            </a:endParaRPr>
          </a:p>
        </p:txBody>
      </p:sp>
      <p:pic>
        <p:nvPicPr>
          <p:cNvPr id="9" name="Picture 8">
            <a:extLst>
              <a:ext uri="{FF2B5EF4-FFF2-40B4-BE49-F238E27FC236}">
                <a16:creationId xmlns:a16="http://schemas.microsoft.com/office/drawing/2014/main" xmlns="" id="{AC0AAAC8-78E5-1C45-8860-43B193718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9553" y="6096000"/>
            <a:ext cx="1074398" cy="623454"/>
          </a:xfrm>
          <a:prstGeom prst="rect">
            <a:avLst/>
          </a:prstGeom>
        </p:spPr>
      </p:pic>
      <p:sp>
        <p:nvSpPr>
          <p:cNvPr id="7" name="TextBox 6"/>
          <p:cNvSpPr txBox="1"/>
          <p:nvPr/>
        </p:nvSpPr>
        <p:spPr>
          <a:xfrm>
            <a:off x="471055" y="735480"/>
            <a:ext cx="10446327" cy="6740307"/>
          </a:xfrm>
          <a:prstGeom prst="rect">
            <a:avLst/>
          </a:prstGeom>
          <a:noFill/>
        </p:spPr>
        <p:txBody>
          <a:bodyPr wrap="square" rtlCol="0">
            <a:spAutoFit/>
          </a:bodyPr>
          <a:lstStyle/>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Services that oceans provide are a planetary life support system:</a:t>
            </a:r>
          </a:p>
          <a:p>
            <a:pPr marL="342900" indent="-342900">
              <a:buFont typeface="Arial" panose="020B0604020202020204" pitchFamily="34" charset="0"/>
              <a:buChar char="•"/>
            </a:pPr>
            <a:endParaRPr lang="en-US" sz="2400" b="1" dirty="0"/>
          </a:p>
          <a:p>
            <a:pPr marL="800100" lvl="1" indent="-342900">
              <a:buFont typeface="Courier New" panose="02070309020205020404" pitchFamily="49" charset="0"/>
              <a:buChar char="o"/>
            </a:pPr>
            <a:r>
              <a:rPr lang="en-US" sz="2400" b="1" dirty="0" smtClean="0"/>
              <a:t>Moderate and control climate</a:t>
            </a:r>
          </a:p>
          <a:p>
            <a:pPr marL="342900" indent="-342900">
              <a:buFont typeface="Arial" panose="020B0604020202020204" pitchFamily="34" charset="0"/>
              <a:buChar char="•"/>
            </a:pPr>
            <a:endParaRPr lang="en-US" sz="2400" b="1" dirty="0" smtClean="0"/>
          </a:p>
          <a:p>
            <a:pPr marL="800100" lvl="1" indent="-342900">
              <a:buFont typeface="Courier New" panose="02070309020205020404" pitchFamily="49" charset="0"/>
              <a:buChar char="o"/>
            </a:pPr>
            <a:r>
              <a:rPr lang="en-US" sz="2400" b="1" dirty="0" smtClean="0"/>
              <a:t>Produce one-half of oxygen we breathe</a:t>
            </a:r>
          </a:p>
          <a:p>
            <a:pPr marL="800100" lvl="1" indent="-342900">
              <a:buFont typeface="Courier New" panose="02070309020205020404" pitchFamily="49" charset="0"/>
              <a:buChar char="o"/>
            </a:pPr>
            <a:endParaRPr lang="en-US" sz="2400" b="1" dirty="0" smtClean="0"/>
          </a:p>
          <a:p>
            <a:pPr marL="800100" lvl="1" indent="-342900">
              <a:buFont typeface="Courier New" panose="02070309020205020404" pitchFamily="49" charset="0"/>
              <a:buChar char="o"/>
            </a:pPr>
            <a:r>
              <a:rPr lang="en-US" sz="2400" b="1" dirty="0" smtClean="0"/>
              <a:t>Soak up 90% of the excess heat generated</a:t>
            </a:r>
          </a:p>
          <a:p>
            <a:pPr marL="800100" lvl="1" indent="-342900">
              <a:buFont typeface="Courier New" panose="02070309020205020404" pitchFamily="49" charset="0"/>
              <a:buChar char="o"/>
            </a:pPr>
            <a:endParaRPr lang="en-US" sz="2400" b="1" dirty="0" smtClean="0"/>
          </a:p>
          <a:p>
            <a:pPr marL="800100" lvl="1" indent="-342900">
              <a:buFont typeface="Courier New" panose="02070309020205020404" pitchFamily="49" charset="0"/>
              <a:buChar char="o"/>
            </a:pPr>
            <a:r>
              <a:rPr lang="en-US" sz="2400" b="1" dirty="0" smtClean="0"/>
              <a:t>Store 25% - 35% of the CO2 we emit</a:t>
            </a:r>
          </a:p>
          <a:p>
            <a:pPr marL="800100" lvl="1" indent="-342900">
              <a:buFont typeface="Courier New" panose="02070309020205020404" pitchFamily="49" charset="0"/>
              <a:buChar char="o"/>
            </a:pPr>
            <a:endParaRPr lang="en-US" sz="2400" b="1" dirty="0" smtClean="0"/>
          </a:p>
          <a:p>
            <a:pPr marL="800100" lvl="1" indent="-342900">
              <a:buFont typeface="Courier New" panose="02070309020205020404" pitchFamily="49" charset="0"/>
              <a:buChar char="o"/>
            </a:pPr>
            <a:r>
              <a:rPr lang="en-US" sz="2400" b="1" dirty="0" smtClean="0"/>
              <a:t>Primary source of protein for one billion people</a:t>
            </a:r>
          </a:p>
          <a:p>
            <a:pPr marL="800100" lvl="1" indent="-342900">
              <a:buFont typeface="Courier New" panose="02070309020205020404" pitchFamily="49" charset="0"/>
              <a:buChar char="o"/>
            </a:pPr>
            <a:endParaRPr lang="en-US" sz="2400" b="1" dirty="0"/>
          </a:p>
          <a:p>
            <a:pPr marL="800100" lvl="1" indent="-342900">
              <a:buFont typeface="Courier New" panose="02070309020205020404" pitchFamily="49" charset="0"/>
              <a:buChar char="o"/>
            </a:pPr>
            <a:r>
              <a:rPr lang="en-US" sz="2400" b="1" dirty="0" smtClean="0"/>
              <a:t>Healthy ocean coastlines (mangroves, marshes, reefs) protect from storms, floods, sea level rise</a:t>
            </a:r>
          </a:p>
          <a:p>
            <a:pPr marL="800100" lvl="1" indent="-342900">
              <a:buFont typeface="Courier New" panose="02070309020205020404" pitchFamily="49" charset="0"/>
              <a:buChar char="o"/>
            </a:pPr>
            <a:endParaRPr lang="en-US" sz="2400" b="1" dirty="0"/>
          </a:p>
          <a:p>
            <a:pPr lvl="1"/>
            <a:endParaRPr lang="en-US" sz="2400" b="1" dirty="0" smtClean="0"/>
          </a:p>
          <a:p>
            <a:pPr marL="800100" lvl="1" indent="-342900">
              <a:buFont typeface="Courier New" panose="02070309020205020404" pitchFamily="49" charset="0"/>
              <a:buChar char="o"/>
            </a:pPr>
            <a:endParaRPr lang="en-US" sz="2400" b="1" dirty="0" smtClean="0"/>
          </a:p>
        </p:txBody>
      </p:sp>
    </p:spTree>
    <p:extLst>
      <p:ext uri="{BB962C8B-B14F-4D97-AF65-F5344CB8AC3E}">
        <p14:creationId xmlns:p14="http://schemas.microsoft.com/office/powerpoint/2010/main" val="297665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3849"/>
            <a:ext cx="9144000" cy="810883"/>
          </a:xfrm>
        </p:spPr>
        <p:txBody>
          <a:bodyPr>
            <a:normAutofit/>
          </a:bodyPr>
          <a:lstStyle/>
          <a:p>
            <a:pPr algn="l"/>
            <a:r>
              <a:rPr lang="en-US" sz="3400" dirty="0" smtClean="0">
                <a:solidFill>
                  <a:schemeClr val="accent5"/>
                </a:solidFill>
                <a:latin typeface="Franklin Gothic Medium" panose="020B0603020102020204" pitchFamily="34" charset="0"/>
              </a:rPr>
              <a:t>Key questions to consider</a:t>
            </a:r>
            <a:endParaRPr lang="en-US" sz="3400" dirty="0">
              <a:solidFill>
                <a:schemeClr val="accent5"/>
              </a:solidFill>
              <a:latin typeface="Franklin Gothic Medium" panose="020B0603020102020204" pitchFamily="34" charset="0"/>
            </a:endParaRPr>
          </a:p>
        </p:txBody>
      </p:sp>
      <p:sp>
        <p:nvSpPr>
          <p:cNvPr id="3" name="Subtitle 2"/>
          <p:cNvSpPr>
            <a:spLocks noGrp="1"/>
          </p:cNvSpPr>
          <p:nvPr>
            <p:ph type="subTitle" idx="1"/>
          </p:nvPr>
        </p:nvSpPr>
        <p:spPr>
          <a:xfrm>
            <a:off x="1236617" y="1664651"/>
            <a:ext cx="9144000" cy="4744529"/>
          </a:xfrm>
        </p:spPr>
        <p:txBody>
          <a:bodyPr>
            <a:normAutofit fontScale="92500" lnSpcReduction="10000"/>
          </a:bodyPr>
          <a:lstStyle/>
          <a:p>
            <a:pPr marL="914400" lvl="1" indent="-457200" algn="l">
              <a:buAutoNum type="arabicPeriod"/>
            </a:pPr>
            <a:r>
              <a:rPr lang="en-US" sz="2400" b="1" dirty="0" smtClean="0"/>
              <a:t>What are the sources of offshore wind impact on marine life and humans?</a:t>
            </a:r>
          </a:p>
          <a:p>
            <a:pPr marL="1257300" lvl="2" indent="-342900" algn="l">
              <a:buFont typeface="Arial" panose="020B0604020202020204" pitchFamily="34" charset="0"/>
              <a:buChar char="•"/>
            </a:pPr>
            <a:r>
              <a:rPr lang="en-US" sz="2200" b="1" dirty="0" smtClean="0"/>
              <a:t>Noise</a:t>
            </a:r>
          </a:p>
          <a:p>
            <a:pPr marL="1257300" lvl="2" indent="-342900" algn="l">
              <a:buFont typeface="Arial" panose="020B0604020202020204" pitchFamily="34" charset="0"/>
              <a:buChar char="•"/>
            </a:pPr>
            <a:r>
              <a:rPr lang="en-US" sz="2200" b="1" dirty="0" smtClean="0"/>
              <a:t>Sediment</a:t>
            </a:r>
          </a:p>
          <a:p>
            <a:pPr marL="1257300" lvl="2" indent="-342900" algn="l">
              <a:buFont typeface="Arial" panose="020B0604020202020204" pitchFamily="34" charset="0"/>
              <a:buChar char="•"/>
            </a:pPr>
            <a:r>
              <a:rPr lang="en-US" sz="2200" b="1" dirty="0" smtClean="0"/>
              <a:t>Structures below (support towers) and above water (blades)</a:t>
            </a:r>
          </a:p>
          <a:p>
            <a:pPr marL="1257300" lvl="2" indent="-342900" algn="l">
              <a:buFont typeface="Arial" panose="020B0604020202020204" pitchFamily="34" charset="0"/>
              <a:buChar char="•"/>
            </a:pPr>
            <a:r>
              <a:rPr lang="en-US" sz="2200" b="1" dirty="0" smtClean="0"/>
              <a:t>Electromagnetic</a:t>
            </a:r>
          </a:p>
          <a:p>
            <a:pPr marL="1257300" lvl="2" indent="-342900" algn="l">
              <a:buFont typeface="Arial" panose="020B0604020202020204" pitchFamily="34" charset="0"/>
              <a:buChar char="•"/>
            </a:pPr>
            <a:r>
              <a:rPr lang="en-US" sz="2200" b="1" dirty="0" smtClean="0"/>
              <a:t>Increased boat traffic</a:t>
            </a:r>
          </a:p>
          <a:p>
            <a:pPr marL="1257300" lvl="2" indent="-342900" algn="l">
              <a:buFont typeface="Arial" panose="020B0604020202020204" pitchFamily="34" charset="0"/>
              <a:buChar char="•"/>
            </a:pPr>
            <a:r>
              <a:rPr lang="en-US" sz="2200" b="1" dirty="0" smtClean="0"/>
              <a:t>Navigation</a:t>
            </a:r>
          </a:p>
          <a:p>
            <a:pPr marL="1257300" lvl="2" indent="-342900" algn="l">
              <a:buFont typeface="Arial" panose="020B0604020202020204" pitchFamily="34" charset="0"/>
              <a:buChar char="•"/>
            </a:pPr>
            <a:r>
              <a:rPr lang="en-US" sz="2200" b="1" dirty="0"/>
              <a:t>Potential area </a:t>
            </a:r>
            <a:r>
              <a:rPr lang="en-US" sz="2200" b="1" dirty="0" smtClean="0"/>
              <a:t>closures</a:t>
            </a:r>
          </a:p>
          <a:p>
            <a:pPr marL="1257300" lvl="2" indent="-342900" algn="l">
              <a:buFont typeface="Arial" panose="020B0604020202020204" pitchFamily="34" charset="0"/>
              <a:buChar char="•"/>
            </a:pPr>
            <a:r>
              <a:rPr lang="en-US" sz="2200" b="1" dirty="0" smtClean="0"/>
              <a:t>Visual/aesthetic</a:t>
            </a:r>
          </a:p>
          <a:p>
            <a:pPr marL="1257300" lvl="2" indent="-342900" algn="l">
              <a:buFont typeface="Arial" panose="020B0604020202020204" pitchFamily="34" charset="0"/>
              <a:buChar char="•"/>
            </a:pPr>
            <a:r>
              <a:rPr lang="en-US" sz="2200" b="1" dirty="0" smtClean="0"/>
              <a:t>Others</a:t>
            </a:r>
          </a:p>
          <a:p>
            <a:pPr marL="914400" lvl="1" indent="-457200" algn="l">
              <a:buFont typeface="+mj-lt"/>
              <a:buAutoNum type="arabicPeriod"/>
            </a:pPr>
            <a:r>
              <a:rPr lang="en-US" sz="2400" b="1" dirty="0" smtClean="0"/>
              <a:t>Construction (one-time) vs. operation impacts (chronic)</a:t>
            </a:r>
            <a:endParaRPr lang="en-US" sz="2200" b="1" dirty="0" smtClean="0"/>
          </a:p>
          <a:p>
            <a:pPr lvl="1" algn="l"/>
            <a:r>
              <a:rPr lang="en-US" sz="2400" b="1" dirty="0" smtClean="0"/>
              <a:t>3. What are impacts on ocean and marine life if we do nothing to increase renewables, especially offshore wind energy</a:t>
            </a:r>
          </a:p>
          <a:p>
            <a:pPr lvl="1" algn="l"/>
            <a:r>
              <a:rPr lang="en-US" sz="2400" b="1" dirty="0" smtClean="0"/>
              <a:t>4. How to balance impacts of doing and not doing offshore wind</a:t>
            </a:r>
          </a:p>
          <a:p>
            <a:pPr marL="1371600" lvl="2" indent="-457200" algn="l">
              <a:buAutoNum type="arabicPeriod"/>
            </a:pPr>
            <a:endParaRPr lang="en-US" sz="2200" b="1" dirty="0" smtClean="0"/>
          </a:p>
          <a:p>
            <a:pPr marL="1371600" lvl="2" indent="-457200" algn="l">
              <a:buAutoNum type="arabicPeriod"/>
            </a:pPr>
            <a:endParaRPr lang="en-US" sz="2200" b="1" dirty="0"/>
          </a:p>
          <a:p>
            <a:pPr marL="342900" indent="-342900" algn="l">
              <a:buFont typeface="Arial" panose="020B0604020202020204" pitchFamily="34" charset="0"/>
              <a:buChar char="•"/>
            </a:pPr>
            <a:endParaRPr lang="en-US" dirty="0"/>
          </a:p>
          <a:p>
            <a:pPr algn="l"/>
            <a:endParaRPr lang="en-US" dirty="0" smtClean="0"/>
          </a:p>
          <a:p>
            <a:pPr algn="l"/>
            <a:endParaRPr lang="en-US" dirty="0"/>
          </a:p>
          <a:p>
            <a:pPr algn="l"/>
            <a:endParaRPr lang="en-US" dirty="0" smtClean="0"/>
          </a:p>
          <a:p>
            <a:pPr algn="l"/>
            <a:endParaRPr lang="en-US" dirty="0"/>
          </a:p>
        </p:txBody>
      </p:sp>
    </p:spTree>
    <p:extLst>
      <p:ext uri="{BB962C8B-B14F-4D97-AF65-F5344CB8AC3E}">
        <p14:creationId xmlns:p14="http://schemas.microsoft.com/office/powerpoint/2010/main" val="1348728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3849"/>
            <a:ext cx="9144000" cy="810883"/>
          </a:xfrm>
        </p:spPr>
        <p:txBody>
          <a:bodyPr>
            <a:normAutofit fontScale="90000"/>
          </a:bodyPr>
          <a:lstStyle/>
          <a:p>
            <a:pPr algn="l"/>
            <a:r>
              <a:rPr lang="en-US" sz="3400" dirty="0" smtClean="0">
                <a:solidFill>
                  <a:schemeClr val="accent5"/>
                </a:solidFill>
                <a:latin typeface="Franklin Gothic Medium" panose="020B0603020102020204" pitchFamily="34" charset="0"/>
              </a:rPr>
              <a:t>Where does the impact information come from? European experience with wind farms</a:t>
            </a:r>
            <a:endParaRPr lang="en-US" sz="3400" dirty="0">
              <a:solidFill>
                <a:schemeClr val="accent5"/>
              </a:solidFill>
              <a:latin typeface="Franklin Gothic Medium" panose="020B0603020102020204" pitchFamily="34" charset="0"/>
            </a:endParaRPr>
          </a:p>
        </p:txBody>
      </p:sp>
      <p:sp>
        <p:nvSpPr>
          <p:cNvPr id="3" name="Subtitle 2"/>
          <p:cNvSpPr>
            <a:spLocks noGrp="1"/>
          </p:cNvSpPr>
          <p:nvPr>
            <p:ph type="subTitle" idx="1"/>
          </p:nvPr>
        </p:nvSpPr>
        <p:spPr>
          <a:xfrm>
            <a:off x="1524000" y="1606731"/>
            <a:ext cx="9144000" cy="5112722"/>
          </a:xfrm>
        </p:spPr>
        <p:txBody>
          <a:bodyPr>
            <a:normAutofit lnSpcReduction="10000"/>
          </a:bodyPr>
          <a:lstStyle/>
          <a:p>
            <a:pPr algn="l"/>
            <a:r>
              <a:rPr lang="en-US" sz="2900" b="1" dirty="0" smtClean="0"/>
              <a:t>As of 2020, Europe had approximately 5,400 </a:t>
            </a:r>
            <a:r>
              <a:rPr lang="en-US" sz="2900" b="1" dirty="0"/>
              <a:t>turbines </a:t>
            </a:r>
            <a:r>
              <a:rPr lang="en-US" sz="2900" b="1" dirty="0" smtClean="0"/>
              <a:t>offshore. See </a:t>
            </a:r>
            <a:r>
              <a:rPr lang="en-US" sz="2900" b="1" dirty="0" smtClean="0">
                <a:hlinkClick r:id="rId2"/>
              </a:rPr>
              <a:t>https</a:t>
            </a:r>
            <a:r>
              <a:rPr lang="en-US" sz="2900" b="1" dirty="0">
                <a:hlinkClick r:id="rId2"/>
              </a:rPr>
              <a:t>://windeurope.org/intelligence-platform/product/offshore-wind-in-europe-key-trends-and-statistics-2020</a:t>
            </a:r>
            <a:r>
              <a:rPr lang="en-US" sz="2900" b="1" dirty="0" smtClean="0">
                <a:hlinkClick r:id="rId2"/>
              </a:rPr>
              <a:t>/</a:t>
            </a:r>
            <a:endParaRPr lang="en-US" sz="2900" b="1" dirty="0" smtClean="0"/>
          </a:p>
          <a:p>
            <a:pPr algn="l"/>
            <a:endParaRPr lang="en-US" sz="2900" b="1" dirty="0"/>
          </a:p>
          <a:p>
            <a:pPr algn="l"/>
            <a:r>
              <a:rPr lang="en-US" sz="2900" b="1" dirty="0" smtClean="0"/>
              <a:t>12 countries </a:t>
            </a:r>
          </a:p>
          <a:p>
            <a:pPr algn="l"/>
            <a:endParaRPr lang="en-US" sz="2900" b="1" dirty="0"/>
          </a:p>
          <a:p>
            <a:pPr algn="l"/>
            <a:r>
              <a:rPr lang="en-US" sz="2900" b="1" dirty="0" smtClean="0"/>
              <a:t>Generating capacity of over 25 </a:t>
            </a:r>
            <a:r>
              <a:rPr lang="en-US" sz="2900" b="1" dirty="0" smtClean="0"/>
              <a:t>gigawatts. A gigawatt is enough to power about 750,000 homes.</a:t>
            </a:r>
            <a:endParaRPr lang="en-US" sz="2900" b="1" dirty="0" smtClean="0"/>
          </a:p>
          <a:p>
            <a:pPr algn="l"/>
            <a:endParaRPr lang="en-US" sz="2900" b="1" dirty="0"/>
          </a:p>
          <a:p>
            <a:pPr algn="l"/>
            <a:r>
              <a:rPr lang="en-US" sz="2900" b="1" dirty="0" smtClean="0"/>
              <a:t>In 2020, Europe invested $32 billion in new offshore wind assets and almost 2 gigawatts of new capacity came online </a:t>
            </a:r>
          </a:p>
          <a:p>
            <a:pPr algn="l"/>
            <a:endParaRPr lang="en-US" sz="2900" b="1" dirty="0" smtClean="0"/>
          </a:p>
          <a:p>
            <a:pPr algn="l"/>
            <a:endParaRPr lang="en-US" dirty="0"/>
          </a:p>
          <a:p>
            <a:pPr algn="l"/>
            <a:endParaRPr lang="en-US" dirty="0" smtClean="0"/>
          </a:p>
          <a:p>
            <a:pPr algn="l"/>
            <a:endParaRPr lang="en-US" dirty="0"/>
          </a:p>
          <a:p>
            <a:pPr algn="l"/>
            <a:endParaRPr lang="en-US" dirty="0" smtClean="0"/>
          </a:p>
          <a:p>
            <a:pPr algn="l"/>
            <a:endParaRPr lang="en-US" dirty="0"/>
          </a:p>
        </p:txBody>
      </p:sp>
      <p:pic>
        <p:nvPicPr>
          <p:cNvPr id="4" name="Picture 3">
            <a:extLst>
              <a:ext uri="{FF2B5EF4-FFF2-40B4-BE49-F238E27FC236}">
                <a16:creationId xmlns:a16="http://schemas.microsoft.com/office/drawing/2014/main" xmlns="" id="{AC0AAAC8-78E5-1C45-8860-43B193718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9553" y="6096000"/>
            <a:ext cx="1074398" cy="623454"/>
          </a:xfrm>
          <a:prstGeom prst="rect">
            <a:avLst/>
          </a:prstGeom>
        </p:spPr>
      </p:pic>
      <p:pic>
        <p:nvPicPr>
          <p:cNvPr id="5" name="Picture 4"/>
          <p:cNvPicPr>
            <a:picLocks noChangeAspect="1"/>
          </p:cNvPicPr>
          <p:nvPr/>
        </p:nvPicPr>
        <p:blipFill>
          <a:blip r:embed="rId4"/>
          <a:stretch>
            <a:fillRect/>
          </a:stretch>
        </p:blipFill>
        <p:spPr>
          <a:xfrm>
            <a:off x="4023360" y="3422469"/>
            <a:ext cx="5763577" cy="1058090"/>
          </a:xfrm>
          <a:prstGeom prst="rect">
            <a:avLst/>
          </a:prstGeom>
        </p:spPr>
      </p:pic>
    </p:spTree>
    <p:extLst>
      <p:ext uri="{BB962C8B-B14F-4D97-AF65-F5344CB8AC3E}">
        <p14:creationId xmlns:p14="http://schemas.microsoft.com/office/powerpoint/2010/main" val="1460692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a:t>
            </a:r>
            <a:r>
              <a:rPr lang="en-US" dirty="0"/>
              <a:t>windfarm </a:t>
            </a:r>
            <a:r>
              <a:rPr lang="en-US" dirty="0" smtClean="0"/>
              <a:t>locations: North Atlantic, North </a:t>
            </a:r>
            <a:r>
              <a:rPr lang="en-US" dirty="0" smtClean="0"/>
              <a:t>Sea</a:t>
            </a:r>
            <a:r>
              <a:rPr lang="en-US" dirty="0" smtClean="0"/>
              <a:t>, Baltic (different than mid Atlantic)</a:t>
            </a:r>
            <a:r>
              <a:rPr lang="en-US" dirty="0"/>
              <a:t/>
            </a:r>
            <a:br>
              <a:rPr lang="en-US" dirty="0"/>
            </a:br>
            <a:endParaRPr lang="en-US" sz="1100" dirty="0"/>
          </a:p>
        </p:txBody>
      </p:sp>
      <p:pic>
        <p:nvPicPr>
          <p:cNvPr id="3" name="Picture 2"/>
          <p:cNvPicPr>
            <a:picLocks noChangeAspect="1"/>
          </p:cNvPicPr>
          <p:nvPr/>
        </p:nvPicPr>
        <p:blipFill>
          <a:blip r:embed="rId2"/>
          <a:stretch>
            <a:fillRect/>
          </a:stretch>
        </p:blipFill>
        <p:spPr>
          <a:xfrm>
            <a:off x="838201" y="1690687"/>
            <a:ext cx="9758362" cy="5036683"/>
          </a:xfrm>
          <a:prstGeom prst="rect">
            <a:avLst/>
          </a:prstGeom>
        </p:spPr>
      </p:pic>
    </p:spTree>
    <p:extLst>
      <p:ext uri="{BB962C8B-B14F-4D97-AF65-F5344CB8AC3E}">
        <p14:creationId xmlns:p14="http://schemas.microsoft.com/office/powerpoint/2010/main" val="412718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mostly European studies</a:t>
            </a:r>
            <a:endParaRPr lang="en-US" dirty="0"/>
          </a:p>
        </p:txBody>
      </p:sp>
      <p:sp>
        <p:nvSpPr>
          <p:cNvPr id="3" name="Content Placeholder 2"/>
          <p:cNvSpPr>
            <a:spLocks noGrp="1"/>
          </p:cNvSpPr>
          <p:nvPr>
            <p:ph idx="1"/>
          </p:nvPr>
        </p:nvSpPr>
        <p:spPr/>
        <p:txBody>
          <a:bodyPr>
            <a:noAutofit/>
          </a:bodyPr>
          <a:lstStyle/>
          <a:p>
            <a:r>
              <a:rPr lang="en-US" sz="1200" dirty="0" smtClean="0"/>
              <a:t>Baily, H. et al. (2014) </a:t>
            </a:r>
            <a:r>
              <a:rPr lang="en-US" sz="1200" i="1" dirty="0" smtClean="0"/>
              <a:t>Assessing environmental impacts of offshore wind farms: lessons learned and recommendations for the future</a:t>
            </a:r>
            <a:r>
              <a:rPr lang="en-US" sz="1200" dirty="0" smtClean="0"/>
              <a:t>. Aquatic Biosystems</a:t>
            </a:r>
          </a:p>
          <a:p>
            <a:r>
              <a:rPr lang="en-US" sz="1200" dirty="0" smtClean="0"/>
              <a:t>Center for American Progress (2022) </a:t>
            </a:r>
            <a:r>
              <a:rPr lang="en-US" sz="1200" i="1" dirty="0" smtClean="0"/>
              <a:t>The road to 30 gigawatts: Key actions to scale an offshore wind industry in the United States</a:t>
            </a:r>
            <a:r>
              <a:rPr lang="en-US" sz="1200" dirty="0" smtClean="0"/>
              <a:t>.</a:t>
            </a:r>
          </a:p>
          <a:p>
            <a:r>
              <a:rPr lang="en-US" sz="1200" dirty="0" err="1" smtClean="0"/>
              <a:t>Degraer</a:t>
            </a:r>
            <a:r>
              <a:rPr lang="en-US" sz="1200" dirty="0" smtClean="0"/>
              <a:t>, S. et al editors (2019) </a:t>
            </a:r>
            <a:r>
              <a:rPr lang="en-US" sz="1200" i="1" dirty="0" smtClean="0"/>
              <a:t>Environmental impacts of offshore wind farms in the Belgian part of the North Sea; Marking a decade of monitoring, research and innovation</a:t>
            </a:r>
            <a:r>
              <a:rPr lang="en-US" sz="1200" dirty="0" smtClean="0"/>
              <a:t>. Royal Belgian Institute of Natural Sciences, OD Natural Environment, Marine Ecology and Management</a:t>
            </a:r>
          </a:p>
          <a:p>
            <a:r>
              <a:rPr lang="en-US" sz="1200" dirty="0" smtClean="0"/>
              <a:t>Discovery of Sound in the Sea sponsored by University of Rhode Island Graduate School of Oceanography (www. dosits.org) </a:t>
            </a:r>
            <a:r>
              <a:rPr lang="en-US" sz="1200" i="1" dirty="0" smtClean="0"/>
              <a:t>Wind Turbine</a:t>
            </a:r>
            <a:r>
              <a:rPr lang="en-US" sz="1200" dirty="0" smtClean="0"/>
              <a:t>. </a:t>
            </a:r>
            <a:r>
              <a:rPr lang="en-US" sz="1200" dirty="0"/>
              <a:t>At https://dosits.org/animals/effects-of-sound/anthropogenic-sources/wind-turbine/</a:t>
            </a:r>
            <a:endParaRPr lang="en-US" sz="1200" dirty="0" smtClean="0"/>
          </a:p>
          <a:p>
            <a:r>
              <a:rPr lang="en-US" sz="1200" dirty="0" smtClean="0"/>
              <a:t>Hutchinson, Z. et al. (2020) </a:t>
            </a:r>
            <a:r>
              <a:rPr lang="en-US" sz="1200" i="1" dirty="0" smtClean="0"/>
              <a:t>Anthropogenic electromagnetic fields (EMF) influence the behavior of bottom dwelling species</a:t>
            </a:r>
            <a:r>
              <a:rPr lang="en-US" sz="1200" dirty="0" smtClean="0"/>
              <a:t>. Nature Scientific Reports</a:t>
            </a:r>
          </a:p>
          <a:p>
            <a:r>
              <a:rPr lang="en-US" sz="1200" dirty="0" smtClean="0"/>
              <a:t>North Carolina </a:t>
            </a:r>
            <a:r>
              <a:rPr lang="en-US" sz="1200" dirty="0" err="1" smtClean="0"/>
              <a:t>Seagrant</a:t>
            </a:r>
            <a:r>
              <a:rPr lang="en-US" sz="1200" dirty="0" smtClean="0"/>
              <a:t>. (2021) Do offshore wind farms [Block Island] affect recreational fishing? </a:t>
            </a:r>
            <a:r>
              <a:rPr lang="en-US" sz="1200" dirty="0"/>
              <a:t>At </a:t>
            </a:r>
            <a:r>
              <a:rPr lang="en-US" sz="1200" dirty="0">
                <a:hlinkClick r:id="rId2"/>
              </a:rPr>
              <a:t>https://ncseagrant.ncsu.edu/hooklinescience/2021/09/20/do-offshore-wind-farms-affect-recreational-fishing</a:t>
            </a:r>
            <a:r>
              <a:rPr lang="en-US" sz="1200" dirty="0" smtClean="0">
                <a:hlinkClick r:id="rId2"/>
              </a:rPr>
              <a:t>/</a:t>
            </a:r>
            <a:r>
              <a:rPr lang="en-US" sz="1200" dirty="0" smtClean="0"/>
              <a:t>  Based  on </a:t>
            </a:r>
          </a:p>
          <a:p>
            <a:pPr marL="457200" lvl="1" indent="0">
              <a:buNone/>
            </a:pPr>
            <a:r>
              <a:rPr lang="en-US" sz="1200" dirty="0" err="1" smtClean="0"/>
              <a:t>Symthe</a:t>
            </a:r>
            <a:r>
              <a:rPr lang="en-US" sz="1200" dirty="0" smtClean="0"/>
              <a:t>, T. et al  (2021) </a:t>
            </a:r>
            <a:r>
              <a:rPr lang="en-US" sz="1200" i="1" dirty="0" smtClean="0"/>
              <a:t>Optimistic </a:t>
            </a:r>
            <a:r>
              <a:rPr lang="en-US" sz="1200" i="1" dirty="0"/>
              <a:t>with reservations: The impacts of the United States’ first offshore wind farm on the recreational fishing </a:t>
            </a:r>
            <a:r>
              <a:rPr lang="en-US" sz="1200" i="1" dirty="0" smtClean="0"/>
              <a:t>experience</a:t>
            </a:r>
            <a:r>
              <a:rPr lang="en-US" sz="1200" dirty="0" smtClean="0"/>
              <a:t>. Marine Policy</a:t>
            </a:r>
          </a:p>
          <a:p>
            <a:r>
              <a:rPr lang="en-US" sz="1200" dirty="0" smtClean="0"/>
              <a:t>Susan Phillips (2021). Jersey shore’s fishing industry wonders: Can it can co-exist with industrial-sized wind farms? NPR 9/24/21</a:t>
            </a:r>
          </a:p>
          <a:p>
            <a:pPr marL="457200" lvl="1" indent="0">
              <a:buNone/>
            </a:pPr>
            <a:r>
              <a:rPr lang="en-US" sz="1200" dirty="0" smtClean="0"/>
              <a:t>https</a:t>
            </a:r>
            <a:r>
              <a:rPr lang="en-US" sz="1200" dirty="0"/>
              <a:t>://stateimpact.npr.org/pennsylvania/2021/09/24/jersey-shores-fishing-industry-wonders-can-it-coexist-with-industrial-sized-wind-farms/</a:t>
            </a:r>
          </a:p>
          <a:p>
            <a:r>
              <a:rPr lang="en-US" sz="1200" dirty="0" err="1" smtClean="0"/>
              <a:t>Stenburg</a:t>
            </a:r>
            <a:r>
              <a:rPr lang="en-US" sz="1200" dirty="0" smtClean="0"/>
              <a:t>, C. et al. (2015) </a:t>
            </a:r>
            <a:r>
              <a:rPr lang="en-US" sz="1200" i="1" dirty="0" smtClean="0"/>
              <a:t>Long-term effects of an offshore wind farm in the North Sea on fish communities</a:t>
            </a:r>
            <a:r>
              <a:rPr lang="en-US" sz="1200" dirty="0" smtClean="0"/>
              <a:t>. Marine Ecology Progress Series. May</a:t>
            </a:r>
          </a:p>
          <a:p>
            <a:r>
              <a:rPr lang="en-US" sz="1200" dirty="0" smtClean="0"/>
              <a:t>Van </a:t>
            </a:r>
            <a:r>
              <a:rPr lang="en-US" sz="1200" dirty="0" err="1" smtClean="0"/>
              <a:t>Hoey</a:t>
            </a:r>
            <a:r>
              <a:rPr lang="en-US" sz="1200" dirty="0" smtClean="0"/>
              <a:t>, G. et al (2021) </a:t>
            </a:r>
            <a:r>
              <a:rPr lang="en-US" sz="1200" i="1" dirty="0" smtClean="0"/>
              <a:t>Overview of the effects of offshore wind farms on fisheries and aquaculture</a:t>
            </a:r>
            <a:r>
              <a:rPr lang="en-US" sz="1200" dirty="0" smtClean="0"/>
              <a:t>. Publications office of the European Union.</a:t>
            </a:r>
          </a:p>
          <a:p>
            <a:endParaRPr lang="en-US" sz="1200" dirty="0" smtClean="0"/>
          </a:p>
          <a:p>
            <a:endParaRPr lang="en-US" sz="1200" dirty="0"/>
          </a:p>
        </p:txBody>
      </p:sp>
    </p:spTree>
    <p:extLst>
      <p:ext uri="{BB962C8B-B14F-4D97-AF65-F5344CB8AC3E}">
        <p14:creationId xmlns:p14="http://schemas.microsoft.com/office/powerpoint/2010/main" val="103618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dirty="0" smtClean="0">
                <a:solidFill>
                  <a:schemeClr val="accent5"/>
                </a:solidFill>
                <a:latin typeface="Franklin Gothic Medium" panose="020B0603020102020204" pitchFamily="34" charset="0"/>
              </a:rPr>
              <a:t>Driver of Impact: Noise</a:t>
            </a:r>
            <a:endParaRPr lang="en-US" sz="3400" dirty="0">
              <a:solidFill>
                <a:schemeClr val="accent5"/>
              </a:solidFill>
              <a:latin typeface="Franklin Gothic Medium" panose="020B0603020102020204" pitchFamily="34" charset="0"/>
            </a:endParaRPr>
          </a:p>
        </p:txBody>
      </p:sp>
      <p:sp>
        <p:nvSpPr>
          <p:cNvPr id="3" name="Subtitle 2"/>
          <p:cNvSpPr>
            <a:spLocks noGrp="1"/>
          </p:cNvSpPr>
          <p:nvPr>
            <p:ph sz="half" idx="1"/>
          </p:nvPr>
        </p:nvSpPr>
        <p:spPr>
          <a:xfrm>
            <a:off x="838200" y="1448972"/>
            <a:ext cx="5181600" cy="5247249"/>
          </a:xfrm>
        </p:spPr>
        <p:txBody>
          <a:bodyPr>
            <a:normAutofit fontScale="92500" lnSpcReduction="10000"/>
          </a:bodyPr>
          <a:lstStyle/>
          <a:p>
            <a:pPr algn="l"/>
            <a:endParaRPr lang="en-US" dirty="0" smtClean="0"/>
          </a:p>
          <a:p>
            <a:r>
              <a:rPr lang="en-US" sz="1600" b="1" dirty="0" smtClean="0"/>
              <a:t>Three phases: </a:t>
            </a:r>
          </a:p>
          <a:p>
            <a:pPr marL="342900" indent="-342900">
              <a:buFont typeface="+mj-lt"/>
              <a:buAutoNum type="arabicPeriod"/>
            </a:pPr>
            <a:r>
              <a:rPr lang="en-US" sz="1600" b="1" dirty="0" smtClean="0"/>
              <a:t>pre-construction -seismic testing  (one time)</a:t>
            </a:r>
          </a:p>
          <a:p>
            <a:pPr marL="342900" indent="-342900">
              <a:buFont typeface="+mj-lt"/>
              <a:buAutoNum type="arabicPeriod"/>
            </a:pPr>
            <a:r>
              <a:rPr lang="en-US" sz="1600" b="1" dirty="0" smtClean="0"/>
              <a:t>construction - pile driving for towers (one time but over years) and vessel traffic</a:t>
            </a:r>
          </a:p>
          <a:p>
            <a:pPr marL="342900" indent="-342900">
              <a:buFont typeface="+mj-lt"/>
              <a:buAutoNum type="arabicPeriod"/>
            </a:pPr>
            <a:r>
              <a:rPr lang="en-US" sz="1600" b="1" dirty="0" smtClean="0"/>
              <a:t>operations produce vibrations (chronic) and much less vessel traffic</a:t>
            </a:r>
            <a:endParaRPr lang="en-US" sz="1600" b="1" dirty="0"/>
          </a:p>
          <a:p>
            <a:r>
              <a:rPr lang="en-US" sz="1600" b="1" dirty="0" smtClean="0"/>
              <a:t>Construction noise – very loud 150-200 dB impacts fish, marine mammals, turtles. Physiological damage and behavioral changes. Mobile species often flee. </a:t>
            </a:r>
            <a:endParaRPr lang="en-US" sz="1600" b="1" dirty="0"/>
          </a:p>
          <a:p>
            <a:pPr lvl="1"/>
            <a:r>
              <a:rPr lang="en-US" sz="1200" b="1" dirty="0" smtClean="0"/>
              <a:t>One study showed increased stranding of harbor porpoises</a:t>
            </a:r>
          </a:p>
          <a:p>
            <a:pPr lvl="1"/>
            <a:r>
              <a:rPr lang="en-US" sz="1200" b="1" dirty="0" smtClean="0"/>
              <a:t>whales observed to avoid construction area</a:t>
            </a:r>
          </a:p>
          <a:p>
            <a:pPr lvl="1"/>
            <a:r>
              <a:rPr lang="en-US" sz="1200" b="1" dirty="0" smtClean="0"/>
              <a:t>Some fish move away</a:t>
            </a:r>
          </a:p>
          <a:p>
            <a:r>
              <a:rPr lang="en-US" sz="1600" b="1" dirty="0"/>
              <a:t>Mitigation: bubble curtains, seasonal construction to avoid migrations/aggregations,  phased construction, aerial surveillance for marine mammals. </a:t>
            </a:r>
          </a:p>
          <a:p>
            <a:r>
              <a:rPr lang="en-US" sz="1600" b="1" dirty="0" smtClean="0"/>
              <a:t>Operation noise – much less than construction and low frequency. “It is unlikely that the operational turbine sounds reach levels sufficient to cause temporary or permanent threshold shifts at any distance from turbines”. –Discovery of Sound at Sea</a:t>
            </a:r>
          </a:p>
          <a:p>
            <a:endParaRPr lang="en-US" sz="1600" b="1" dirty="0"/>
          </a:p>
          <a:p>
            <a:endParaRPr lang="en-US" sz="1600" dirty="0"/>
          </a:p>
          <a:p>
            <a:pPr algn="l"/>
            <a:endParaRPr lang="en-US" sz="1600" dirty="0"/>
          </a:p>
          <a:p>
            <a:pPr algn="l"/>
            <a:endParaRPr lang="en-US" dirty="0" smtClean="0"/>
          </a:p>
          <a:p>
            <a:pPr algn="l"/>
            <a:endParaRPr lang="en-US" dirty="0"/>
          </a:p>
        </p:txBody>
      </p:sp>
      <p:pic>
        <p:nvPicPr>
          <p:cNvPr id="9" name="Content Placeholder 8"/>
          <p:cNvPicPr>
            <a:picLocks noGrp="1" noChangeAspect="1"/>
          </p:cNvPicPr>
          <p:nvPr>
            <p:ph sz="half" idx="2"/>
          </p:nvPr>
        </p:nvPicPr>
        <p:blipFill>
          <a:blip r:embed="rId2"/>
          <a:stretch>
            <a:fillRect/>
          </a:stretch>
        </p:blipFill>
        <p:spPr>
          <a:xfrm>
            <a:off x="6172200" y="1954484"/>
            <a:ext cx="5181600" cy="4093620"/>
          </a:xfrm>
          <a:prstGeom prst="rect">
            <a:avLst/>
          </a:prstGeom>
        </p:spPr>
      </p:pic>
    </p:spTree>
    <p:extLst>
      <p:ext uri="{BB962C8B-B14F-4D97-AF65-F5344CB8AC3E}">
        <p14:creationId xmlns:p14="http://schemas.microsoft.com/office/powerpoint/2010/main" val="2698446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6863</TotalTime>
  <Words>1789</Words>
  <Application>Microsoft Office PowerPoint</Application>
  <PresentationFormat>Widescreen</PresentationFormat>
  <Paragraphs>170</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Franklin Gothic Medium</vt:lpstr>
      <vt:lpstr>Office Theme</vt:lpstr>
      <vt:lpstr>PowerPoint Presentation</vt:lpstr>
      <vt:lpstr>PowerPoint Presentation</vt:lpstr>
      <vt:lpstr>PowerPoint Presentation</vt:lpstr>
      <vt:lpstr>PowerPoint Presentation</vt:lpstr>
      <vt:lpstr>Key questions to consider</vt:lpstr>
      <vt:lpstr>Where does the impact information come from? European experience with wind farms</vt:lpstr>
      <vt:lpstr>European windfarm locations: North Atlantic, North Sea, Baltic (different than mid Atlantic) </vt:lpstr>
      <vt:lpstr>Sources: mostly European studies</vt:lpstr>
      <vt:lpstr>Driver of Impact: Noise</vt:lpstr>
      <vt:lpstr>Driver: Structures below water</vt:lpstr>
      <vt:lpstr>Driver: Structures above water</vt:lpstr>
      <vt:lpstr>Driver: Additional boat traffic</vt:lpstr>
      <vt:lpstr>Driver: Electromagnetic fields (EMF) mostly on the bottom</vt:lpstr>
      <vt:lpstr>Driver: Fisheries off NJ</vt:lpstr>
      <vt:lpstr>Net Net: The earth is burning up; we must do something even if there are small/unknown environmental impacts from offshore wind</vt:lpstr>
      <vt:lpstr>Marine Conservation Institute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Gravitz</dc:creator>
  <cp:lastModifiedBy>Michael Gravitz</cp:lastModifiedBy>
  <cp:revision>146</cp:revision>
  <cp:lastPrinted>2022-03-16T21:10:53Z</cp:lastPrinted>
  <dcterms:created xsi:type="dcterms:W3CDTF">2019-11-04T03:18:24Z</dcterms:created>
  <dcterms:modified xsi:type="dcterms:W3CDTF">2022-03-20T18:21:43Z</dcterms:modified>
</cp:coreProperties>
</file>