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652" r:id="rId3"/>
    <p:sldId id="644" r:id="rId4"/>
    <p:sldId id="611" r:id="rId5"/>
    <p:sldId id="647" r:id="rId6"/>
    <p:sldId id="616" r:id="rId7"/>
    <p:sldId id="624" r:id="rId8"/>
    <p:sldId id="625" r:id="rId9"/>
    <p:sldId id="653" r:id="rId10"/>
    <p:sldId id="627" r:id="rId11"/>
    <p:sldId id="628" r:id="rId12"/>
    <p:sldId id="657" r:id="rId13"/>
    <p:sldId id="630" r:id="rId14"/>
    <p:sldId id="645" r:id="rId15"/>
    <p:sldId id="658" r:id="rId16"/>
    <p:sldId id="659" r:id="rId17"/>
    <p:sldId id="660" r:id="rId18"/>
    <p:sldId id="661" r:id="rId19"/>
    <p:sldId id="662" r:id="rId20"/>
    <p:sldId id="640" r:id="rId21"/>
    <p:sldId id="638" r:id="rId22"/>
    <p:sldId id="655" r:id="rId23"/>
    <p:sldId id="663" r:id="rId24"/>
    <p:sldId id="649" r:id="rId25"/>
    <p:sldId id="664" r:id="rId26"/>
  </p:sldIdLst>
  <p:sldSz cx="9144000" cy="6858000" type="overhead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Dellinger" initials="TD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C5B48B"/>
    <a:srgbClr val="C4B6AA"/>
    <a:srgbClr val="C99900"/>
    <a:srgbClr val="FCCD70"/>
    <a:srgbClr val="343434"/>
    <a:srgbClr val="4E8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 autoAdjust="0"/>
    <p:restoredTop sz="96489" autoAdjust="0"/>
  </p:normalViewPr>
  <p:slideViewPr>
    <p:cSldViewPr snapToGrid="0" snapToObjects="1" showGuides="1">
      <p:cViewPr varScale="1">
        <p:scale>
          <a:sx n="124" d="100"/>
          <a:sy n="124" d="100"/>
        </p:scale>
        <p:origin x="1728" y="168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6064"/>
    </p:cViewPr>
  </p:sorterViewPr>
  <p:notesViewPr>
    <p:cSldViewPr snapToGrid="0" snapToObjects="1" showGuides="1">
      <p:cViewPr>
        <p:scale>
          <a:sx n="100" d="100"/>
          <a:sy n="100" d="100"/>
        </p:scale>
        <p:origin x="4448" y="13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68435E-346A-48FC-902A-A1B9EC992C7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BC6A1F-2B05-4220-BB94-A6B27268A1F8}">
      <dgm:prSet/>
      <dgm:spPr/>
      <dgm:t>
        <a:bodyPr/>
        <a:lstStyle/>
        <a:p>
          <a:pPr>
            <a:defRPr cap="all"/>
          </a:pPr>
          <a:r>
            <a:rPr lang="en-US" dirty="0"/>
            <a:t>Commit</a:t>
          </a:r>
        </a:p>
      </dgm:t>
    </dgm:pt>
    <dgm:pt modelId="{AF90B964-3F70-40D8-A235-779C3D6E302D}" type="parTrans" cxnId="{D9FE9AC4-46A9-4062-9588-6B08FC015E4F}">
      <dgm:prSet/>
      <dgm:spPr/>
      <dgm:t>
        <a:bodyPr/>
        <a:lstStyle/>
        <a:p>
          <a:endParaRPr lang="en-US"/>
        </a:p>
      </dgm:t>
    </dgm:pt>
    <dgm:pt modelId="{700F7A28-A49D-4774-BE63-86A82CC9C3BB}" type="sibTrans" cxnId="{D9FE9AC4-46A9-4062-9588-6B08FC015E4F}">
      <dgm:prSet phldrT="2"/>
      <dgm:spPr/>
      <dgm:t>
        <a:bodyPr/>
        <a:lstStyle/>
        <a:p>
          <a:endParaRPr lang="en-US"/>
        </a:p>
      </dgm:t>
    </dgm:pt>
    <dgm:pt modelId="{9B79E722-E0A7-4B2B-B277-E5446DA27192}">
      <dgm:prSet/>
      <dgm:spPr/>
      <dgm:t>
        <a:bodyPr/>
        <a:lstStyle/>
        <a:p>
          <a:pPr>
            <a:defRPr cap="all"/>
          </a:pPr>
          <a:r>
            <a:rPr lang="en-US" dirty="0"/>
            <a:t>Vote</a:t>
          </a:r>
        </a:p>
      </dgm:t>
    </dgm:pt>
    <dgm:pt modelId="{5D9D1172-B673-4BC5-9EA1-B05DDD432837}" type="parTrans" cxnId="{E3EFED51-0D68-48EE-94AF-E44E91741286}">
      <dgm:prSet/>
      <dgm:spPr/>
      <dgm:t>
        <a:bodyPr/>
        <a:lstStyle/>
        <a:p>
          <a:endParaRPr lang="en-US"/>
        </a:p>
      </dgm:t>
    </dgm:pt>
    <dgm:pt modelId="{DED3E72B-71DD-4F12-9178-4DAD9479729D}" type="sibTrans" cxnId="{E3EFED51-0D68-48EE-94AF-E44E91741286}">
      <dgm:prSet phldrT="3"/>
      <dgm:spPr/>
      <dgm:t>
        <a:bodyPr/>
        <a:lstStyle/>
        <a:p>
          <a:endParaRPr lang="en-US"/>
        </a:p>
      </dgm:t>
    </dgm:pt>
    <dgm:pt modelId="{87648315-C1FF-43C2-A4B8-85D053D085F5}">
      <dgm:prSet/>
      <dgm:spPr/>
      <dgm:t>
        <a:bodyPr/>
        <a:lstStyle/>
        <a:p>
          <a:pPr>
            <a:defRPr cap="all"/>
          </a:pPr>
          <a:r>
            <a:rPr lang="en-US" dirty="0"/>
            <a:t>Register</a:t>
          </a:r>
        </a:p>
      </dgm:t>
    </dgm:pt>
    <dgm:pt modelId="{6CCEA26B-4EF3-4F9A-9074-A8CD6BFB802B}" type="sibTrans" cxnId="{D36265D5-9970-4D79-B73D-9741344DE946}">
      <dgm:prSet phldrT="1"/>
      <dgm:spPr/>
      <dgm:t>
        <a:bodyPr/>
        <a:lstStyle/>
        <a:p>
          <a:endParaRPr lang="en-US"/>
        </a:p>
      </dgm:t>
    </dgm:pt>
    <dgm:pt modelId="{B24863B0-8863-4E2F-AA2E-3339396027C6}" type="parTrans" cxnId="{D36265D5-9970-4D79-B73D-9741344DE946}">
      <dgm:prSet/>
      <dgm:spPr/>
      <dgm:t>
        <a:bodyPr/>
        <a:lstStyle/>
        <a:p>
          <a:endParaRPr lang="en-US"/>
        </a:p>
      </dgm:t>
    </dgm:pt>
    <dgm:pt modelId="{B559C6B2-1C29-485A-9657-93878C9E8835}" type="pres">
      <dgm:prSet presAssocID="{F668435E-346A-48FC-902A-A1B9EC992C7C}" presName="Name0" presStyleCnt="0">
        <dgm:presLayoutVars>
          <dgm:dir/>
          <dgm:animLvl val="lvl"/>
          <dgm:resizeHandles val="exact"/>
        </dgm:presLayoutVars>
      </dgm:prSet>
      <dgm:spPr/>
    </dgm:pt>
    <dgm:pt modelId="{5FA6DADB-6D56-4669-8999-AD46EB34D25B}" type="pres">
      <dgm:prSet presAssocID="{87648315-C1FF-43C2-A4B8-85D053D085F5}" presName="parTxOnly" presStyleLbl="node1" presStyleIdx="0" presStyleCnt="3" custAng="0" custLinFactNeighborX="-821">
        <dgm:presLayoutVars>
          <dgm:chMax val="0"/>
          <dgm:chPref val="0"/>
          <dgm:bulletEnabled val="1"/>
        </dgm:presLayoutVars>
      </dgm:prSet>
      <dgm:spPr/>
    </dgm:pt>
    <dgm:pt modelId="{C4066BFF-70BF-4409-9708-688154DBCEB5}" type="pres">
      <dgm:prSet presAssocID="{6CCEA26B-4EF3-4F9A-9074-A8CD6BFB802B}" presName="parTxOnlySpace" presStyleCnt="0"/>
      <dgm:spPr/>
    </dgm:pt>
    <dgm:pt modelId="{997B34A4-5BE0-44B2-8BB5-D49A1779261B}" type="pres">
      <dgm:prSet presAssocID="{42BC6A1F-2B05-4220-BB94-A6B27268A1F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FE03559-CDC6-4135-B77B-41BBB64AB5D6}" type="pres">
      <dgm:prSet presAssocID="{700F7A28-A49D-4774-BE63-86A82CC9C3BB}" presName="parTxOnlySpace" presStyleCnt="0"/>
      <dgm:spPr/>
    </dgm:pt>
    <dgm:pt modelId="{7334C1A9-4BBB-4A12-A7C0-F928A691BBA1}" type="pres">
      <dgm:prSet presAssocID="{9B79E722-E0A7-4B2B-B277-E5446DA2719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3ADD140-690C-4E0F-A062-CA498EE5B501}" type="presOf" srcId="{87648315-C1FF-43C2-A4B8-85D053D085F5}" destId="{5FA6DADB-6D56-4669-8999-AD46EB34D25B}" srcOrd="0" destOrd="0" presId="urn:microsoft.com/office/officeart/2005/8/layout/chevron1"/>
    <dgm:cxn modelId="{E3EFED51-0D68-48EE-94AF-E44E91741286}" srcId="{F668435E-346A-48FC-902A-A1B9EC992C7C}" destId="{9B79E722-E0A7-4B2B-B277-E5446DA27192}" srcOrd="2" destOrd="0" parTransId="{5D9D1172-B673-4BC5-9EA1-B05DDD432837}" sibTransId="{DED3E72B-71DD-4F12-9178-4DAD9479729D}"/>
    <dgm:cxn modelId="{E3D97096-A31D-421D-A526-6B71E4F2B5B8}" type="presOf" srcId="{F668435E-346A-48FC-902A-A1B9EC992C7C}" destId="{B559C6B2-1C29-485A-9657-93878C9E8835}" srcOrd="0" destOrd="0" presId="urn:microsoft.com/office/officeart/2005/8/layout/chevron1"/>
    <dgm:cxn modelId="{F99DECA7-A8CA-441A-8003-E2BB3A7CDA11}" type="presOf" srcId="{9B79E722-E0A7-4B2B-B277-E5446DA27192}" destId="{7334C1A9-4BBB-4A12-A7C0-F928A691BBA1}" srcOrd="0" destOrd="0" presId="urn:microsoft.com/office/officeart/2005/8/layout/chevron1"/>
    <dgm:cxn modelId="{D9FE9AC4-46A9-4062-9588-6B08FC015E4F}" srcId="{F668435E-346A-48FC-902A-A1B9EC992C7C}" destId="{42BC6A1F-2B05-4220-BB94-A6B27268A1F8}" srcOrd="1" destOrd="0" parTransId="{AF90B964-3F70-40D8-A235-779C3D6E302D}" sibTransId="{700F7A28-A49D-4774-BE63-86A82CC9C3BB}"/>
    <dgm:cxn modelId="{D36265D5-9970-4D79-B73D-9741344DE946}" srcId="{F668435E-346A-48FC-902A-A1B9EC992C7C}" destId="{87648315-C1FF-43C2-A4B8-85D053D085F5}" srcOrd="0" destOrd="0" parTransId="{B24863B0-8863-4E2F-AA2E-3339396027C6}" sibTransId="{6CCEA26B-4EF3-4F9A-9074-A8CD6BFB802B}"/>
    <dgm:cxn modelId="{E0C8FBEE-D8E0-49DD-BB4F-B3458C8386E6}" type="presOf" srcId="{42BC6A1F-2B05-4220-BB94-A6B27268A1F8}" destId="{997B34A4-5BE0-44B2-8BB5-D49A1779261B}" srcOrd="0" destOrd="0" presId="urn:microsoft.com/office/officeart/2005/8/layout/chevron1"/>
    <dgm:cxn modelId="{26118807-4A0E-4B41-B993-9C1D8BF3B8DB}" type="presParOf" srcId="{B559C6B2-1C29-485A-9657-93878C9E8835}" destId="{5FA6DADB-6D56-4669-8999-AD46EB34D25B}" srcOrd="0" destOrd="0" presId="urn:microsoft.com/office/officeart/2005/8/layout/chevron1"/>
    <dgm:cxn modelId="{E28DCE9D-BCCD-41B4-908E-53CB63721533}" type="presParOf" srcId="{B559C6B2-1C29-485A-9657-93878C9E8835}" destId="{C4066BFF-70BF-4409-9708-688154DBCEB5}" srcOrd="1" destOrd="0" presId="urn:microsoft.com/office/officeart/2005/8/layout/chevron1"/>
    <dgm:cxn modelId="{4721D847-C4C9-4612-AFE8-7DCA5A76E007}" type="presParOf" srcId="{B559C6B2-1C29-485A-9657-93878C9E8835}" destId="{997B34A4-5BE0-44B2-8BB5-D49A1779261B}" srcOrd="2" destOrd="0" presId="urn:microsoft.com/office/officeart/2005/8/layout/chevron1"/>
    <dgm:cxn modelId="{A3843EE4-5A05-408A-8524-55145018BCEE}" type="presParOf" srcId="{B559C6B2-1C29-485A-9657-93878C9E8835}" destId="{FFE03559-CDC6-4135-B77B-41BBB64AB5D6}" srcOrd="3" destOrd="0" presId="urn:microsoft.com/office/officeart/2005/8/layout/chevron1"/>
    <dgm:cxn modelId="{3D5A3598-811B-4B94-AFD3-DBEA28FFA7B9}" type="presParOf" srcId="{B559C6B2-1C29-485A-9657-93878C9E8835}" destId="{7334C1A9-4BBB-4A12-A7C0-F928A691BBA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68435E-346A-48FC-902A-A1B9EC992C7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BC6A1F-2B05-4220-BB94-A6B27268A1F8}">
      <dgm:prSet custT="1"/>
      <dgm:spPr/>
      <dgm:t>
        <a:bodyPr/>
        <a:lstStyle/>
        <a:p>
          <a:pPr>
            <a:defRPr cap="all"/>
          </a:pPr>
          <a:r>
            <a:rPr lang="en-US" sz="3600" b="1" dirty="0"/>
            <a:t>Commit</a:t>
          </a:r>
        </a:p>
      </dgm:t>
    </dgm:pt>
    <dgm:pt modelId="{AF90B964-3F70-40D8-A235-779C3D6E302D}" type="parTrans" cxnId="{D9FE9AC4-46A9-4062-9588-6B08FC015E4F}">
      <dgm:prSet/>
      <dgm:spPr/>
      <dgm:t>
        <a:bodyPr/>
        <a:lstStyle/>
        <a:p>
          <a:endParaRPr lang="en-US"/>
        </a:p>
      </dgm:t>
    </dgm:pt>
    <dgm:pt modelId="{700F7A28-A49D-4774-BE63-86A82CC9C3BB}" type="sibTrans" cxnId="{D9FE9AC4-46A9-4062-9588-6B08FC015E4F}">
      <dgm:prSet phldrT="2"/>
      <dgm:spPr/>
      <dgm:t>
        <a:bodyPr/>
        <a:lstStyle/>
        <a:p>
          <a:endParaRPr lang="en-US"/>
        </a:p>
      </dgm:t>
    </dgm:pt>
    <dgm:pt modelId="{9B79E722-E0A7-4B2B-B277-E5446DA27192}">
      <dgm:prSet custT="1"/>
      <dgm:spPr/>
      <dgm:t>
        <a:bodyPr/>
        <a:lstStyle/>
        <a:p>
          <a:pPr>
            <a:defRPr cap="all"/>
          </a:pPr>
          <a:r>
            <a:rPr lang="en-US" sz="1800" dirty="0"/>
            <a:t>Vote</a:t>
          </a:r>
        </a:p>
      </dgm:t>
    </dgm:pt>
    <dgm:pt modelId="{5D9D1172-B673-4BC5-9EA1-B05DDD432837}" type="parTrans" cxnId="{E3EFED51-0D68-48EE-94AF-E44E91741286}">
      <dgm:prSet/>
      <dgm:spPr/>
      <dgm:t>
        <a:bodyPr/>
        <a:lstStyle/>
        <a:p>
          <a:endParaRPr lang="en-US"/>
        </a:p>
      </dgm:t>
    </dgm:pt>
    <dgm:pt modelId="{DED3E72B-71DD-4F12-9178-4DAD9479729D}" type="sibTrans" cxnId="{E3EFED51-0D68-48EE-94AF-E44E91741286}">
      <dgm:prSet phldrT="3"/>
      <dgm:spPr/>
      <dgm:t>
        <a:bodyPr/>
        <a:lstStyle/>
        <a:p>
          <a:endParaRPr lang="en-US"/>
        </a:p>
      </dgm:t>
    </dgm:pt>
    <dgm:pt modelId="{87648315-C1FF-43C2-A4B8-85D053D085F5}">
      <dgm:prSet custT="1"/>
      <dgm:spPr/>
      <dgm:t>
        <a:bodyPr/>
        <a:lstStyle/>
        <a:p>
          <a:pPr>
            <a:defRPr cap="all"/>
          </a:pPr>
          <a:r>
            <a:rPr lang="en-US" sz="2000" dirty="0"/>
            <a:t>Register</a:t>
          </a:r>
        </a:p>
      </dgm:t>
    </dgm:pt>
    <dgm:pt modelId="{6CCEA26B-4EF3-4F9A-9074-A8CD6BFB802B}" type="sibTrans" cxnId="{D36265D5-9970-4D79-B73D-9741344DE946}">
      <dgm:prSet phldrT="1"/>
      <dgm:spPr/>
      <dgm:t>
        <a:bodyPr/>
        <a:lstStyle/>
        <a:p>
          <a:endParaRPr lang="en-US"/>
        </a:p>
      </dgm:t>
    </dgm:pt>
    <dgm:pt modelId="{B24863B0-8863-4E2F-AA2E-3339396027C6}" type="parTrans" cxnId="{D36265D5-9970-4D79-B73D-9741344DE946}">
      <dgm:prSet/>
      <dgm:spPr/>
      <dgm:t>
        <a:bodyPr/>
        <a:lstStyle/>
        <a:p>
          <a:endParaRPr lang="en-US"/>
        </a:p>
      </dgm:t>
    </dgm:pt>
    <dgm:pt modelId="{B559C6B2-1C29-485A-9657-93878C9E8835}" type="pres">
      <dgm:prSet presAssocID="{F668435E-346A-48FC-902A-A1B9EC992C7C}" presName="Name0" presStyleCnt="0">
        <dgm:presLayoutVars>
          <dgm:dir/>
          <dgm:animLvl val="lvl"/>
          <dgm:resizeHandles val="exact"/>
        </dgm:presLayoutVars>
      </dgm:prSet>
      <dgm:spPr/>
    </dgm:pt>
    <dgm:pt modelId="{5FA6DADB-6D56-4669-8999-AD46EB34D25B}" type="pres">
      <dgm:prSet presAssocID="{87648315-C1FF-43C2-A4B8-85D053D085F5}" presName="parTxOnly" presStyleLbl="node1" presStyleIdx="0" presStyleCnt="3" custAng="0" custScaleX="34493" custScaleY="38920" custLinFactNeighborX="-821">
        <dgm:presLayoutVars>
          <dgm:chMax val="0"/>
          <dgm:chPref val="0"/>
          <dgm:bulletEnabled val="1"/>
        </dgm:presLayoutVars>
      </dgm:prSet>
      <dgm:spPr/>
    </dgm:pt>
    <dgm:pt modelId="{C4066BFF-70BF-4409-9708-688154DBCEB5}" type="pres">
      <dgm:prSet presAssocID="{6CCEA26B-4EF3-4F9A-9074-A8CD6BFB802B}" presName="parTxOnlySpace" presStyleCnt="0"/>
      <dgm:spPr/>
    </dgm:pt>
    <dgm:pt modelId="{997B34A4-5BE0-44B2-8BB5-D49A1779261B}" type="pres">
      <dgm:prSet presAssocID="{42BC6A1F-2B05-4220-BB94-A6B27268A1F8}" presName="parTxOnly" presStyleLbl="node1" presStyleIdx="1" presStyleCnt="3" custScaleX="72915" custScaleY="75879" custLinFactNeighborX="-36633" custLinFactNeighborY="482">
        <dgm:presLayoutVars>
          <dgm:chMax val="0"/>
          <dgm:chPref val="0"/>
          <dgm:bulletEnabled val="1"/>
        </dgm:presLayoutVars>
      </dgm:prSet>
      <dgm:spPr/>
    </dgm:pt>
    <dgm:pt modelId="{FFE03559-CDC6-4135-B77B-41BBB64AB5D6}" type="pres">
      <dgm:prSet presAssocID="{700F7A28-A49D-4774-BE63-86A82CC9C3BB}" presName="parTxOnlySpace" presStyleCnt="0"/>
      <dgm:spPr/>
    </dgm:pt>
    <dgm:pt modelId="{7334C1A9-4BBB-4A12-A7C0-F928A691BBA1}" type="pres">
      <dgm:prSet presAssocID="{9B79E722-E0A7-4B2B-B277-E5446DA27192}" presName="parTxOnly" presStyleLbl="node1" presStyleIdx="2" presStyleCnt="3" custScaleX="29052" custScaleY="33738" custLinFactNeighborX="20391" custLinFactNeighborY="644">
        <dgm:presLayoutVars>
          <dgm:chMax val="0"/>
          <dgm:chPref val="0"/>
          <dgm:bulletEnabled val="1"/>
        </dgm:presLayoutVars>
      </dgm:prSet>
      <dgm:spPr/>
    </dgm:pt>
  </dgm:ptLst>
  <dgm:cxnLst>
    <dgm:cxn modelId="{03ADD140-690C-4E0F-A062-CA498EE5B501}" type="presOf" srcId="{87648315-C1FF-43C2-A4B8-85D053D085F5}" destId="{5FA6DADB-6D56-4669-8999-AD46EB34D25B}" srcOrd="0" destOrd="0" presId="urn:microsoft.com/office/officeart/2005/8/layout/chevron1"/>
    <dgm:cxn modelId="{E3EFED51-0D68-48EE-94AF-E44E91741286}" srcId="{F668435E-346A-48FC-902A-A1B9EC992C7C}" destId="{9B79E722-E0A7-4B2B-B277-E5446DA27192}" srcOrd="2" destOrd="0" parTransId="{5D9D1172-B673-4BC5-9EA1-B05DDD432837}" sibTransId="{DED3E72B-71DD-4F12-9178-4DAD9479729D}"/>
    <dgm:cxn modelId="{E3D97096-A31D-421D-A526-6B71E4F2B5B8}" type="presOf" srcId="{F668435E-346A-48FC-902A-A1B9EC992C7C}" destId="{B559C6B2-1C29-485A-9657-93878C9E8835}" srcOrd="0" destOrd="0" presId="urn:microsoft.com/office/officeart/2005/8/layout/chevron1"/>
    <dgm:cxn modelId="{F99DECA7-A8CA-441A-8003-E2BB3A7CDA11}" type="presOf" srcId="{9B79E722-E0A7-4B2B-B277-E5446DA27192}" destId="{7334C1A9-4BBB-4A12-A7C0-F928A691BBA1}" srcOrd="0" destOrd="0" presId="urn:microsoft.com/office/officeart/2005/8/layout/chevron1"/>
    <dgm:cxn modelId="{D9FE9AC4-46A9-4062-9588-6B08FC015E4F}" srcId="{F668435E-346A-48FC-902A-A1B9EC992C7C}" destId="{42BC6A1F-2B05-4220-BB94-A6B27268A1F8}" srcOrd="1" destOrd="0" parTransId="{AF90B964-3F70-40D8-A235-779C3D6E302D}" sibTransId="{700F7A28-A49D-4774-BE63-86A82CC9C3BB}"/>
    <dgm:cxn modelId="{D36265D5-9970-4D79-B73D-9741344DE946}" srcId="{F668435E-346A-48FC-902A-A1B9EC992C7C}" destId="{87648315-C1FF-43C2-A4B8-85D053D085F5}" srcOrd="0" destOrd="0" parTransId="{B24863B0-8863-4E2F-AA2E-3339396027C6}" sibTransId="{6CCEA26B-4EF3-4F9A-9074-A8CD6BFB802B}"/>
    <dgm:cxn modelId="{E0C8FBEE-D8E0-49DD-BB4F-B3458C8386E6}" type="presOf" srcId="{42BC6A1F-2B05-4220-BB94-A6B27268A1F8}" destId="{997B34A4-5BE0-44B2-8BB5-D49A1779261B}" srcOrd="0" destOrd="0" presId="urn:microsoft.com/office/officeart/2005/8/layout/chevron1"/>
    <dgm:cxn modelId="{26118807-4A0E-4B41-B993-9C1D8BF3B8DB}" type="presParOf" srcId="{B559C6B2-1C29-485A-9657-93878C9E8835}" destId="{5FA6DADB-6D56-4669-8999-AD46EB34D25B}" srcOrd="0" destOrd="0" presId="urn:microsoft.com/office/officeart/2005/8/layout/chevron1"/>
    <dgm:cxn modelId="{E28DCE9D-BCCD-41B4-908E-53CB63721533}" type="presParOf" srcId="{B559C6B2-1C29-485A-9657-93878C9E8835}" destId="{C4066BFF-70BF-4409-9708-688154DBCEB5}" srcOrd="1" destOrd="0" presId="urn:microsoft.com/office/officeart/2005/8/layout/chevron1"/>
    <dgm:cxn modelId="{4721D847-C4C9-4612-AFE8-7DCA5A76E007}" type="presParOf" srcId="{B559C6B2-1C29-485A-9657-93878C9E8835}" destId="{997B34A4-5BE0-44B2-8BB5-D49A1779261B}" srcOrd="2" destOrd="0" presId="urn:microsoft.com/office/officeart/2005/8/layout/chevron1"/>
    <dgm:cxn modelId="{A3843EE4-5A05-408A-8524-55145018BCEE}" type="presParOf" srcId="{B559C6B2-1C29-485A-9657-93878C9E8835}" destId="{FFE03559-CDC6-4135-B77B-41BBB64AB5D6}" srcOrd="3" destOrd="0" presId="urn:microsoft.com/office/officeart/2005/8/layout/chevron1"/>
    <dgm:cxn modelId="{3D5A3598-811B-4B94-AFD3-DBEA28FFA7B9}" type="presParOf" srcId="{B559C6B2-1C29-485A-9657-93878C9E8835}" destId="{7334C1A9-4BBB-4A12-A7C0-F928A691BBA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6DADB-6D56-4669-8999-AD46EB34D25B}">
      <dsp:nvSpPr>
        <dsp:cNvPr id="0" name=""/>
        <dsp:cNvSpPr/>
      </dsp:nvSpPr>
      <dsp:spPr>
        <a:xfrm>
          <a:off x="0" y="1619874"/>
          <a:ext cx="2781987" cy="11127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 dirty="0"/>
            <a:t>Register</a:t>
          </a:r>
        </a:p>
      </dsp:txBody>
      <dsp:txXfrm>
        <a:off x="556398" y="1619874"/>
        <a:ext cx="1669192" cy="1112795"/>
      </dsp:txXfrm>
    </dsp:sp>
    <dsp:sp modelId="{997B34A4-5BE0-44B2-8BB5-D49A1779261B}">
      <dsp:nvSpPr>
        <dsp:cNvPr id="0" name=""/>
        <dsp:cNvSpPr/>
      </dsp:nvSpPr>
      <dsp:spPr>
        <a:xfrm>
          <a:off x="2506072" y="1619874"/>
          <a:ext cx="2781987" cy="11127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 dirty="0"/>
            <a:t>Commit</a:t>
          </a:r>
        </a:p>
      </dsp:txBody>
      <dsp:txXfrm>
        <a:off x="3062470" y="1619874"/>
        <a:ext cx="1669192" cy="1112795"/>
      </dsp:txXfrm>
    </dsp:sp>
    <dsp:sp modelId="{7334C1A9-4BBB-4A12-A7C0-F928A691BBA1}">
      <dsp:nvSpPr>
        <dsp:cNvPr id="0" name=""/>
        <dsp:cNvSpPr/>
      </dsp:nvSpPr>
      <dsp:spPr>
        <a:xfrm>
          <a:off x="5009861" y="1619874"/>
          <a:ext cx="2781987" cy="11127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 dirty="0"/>
            <a:t>Vote</a:t>
          </a:r>
        </a:p>
      </dsp:txBody>
      <dsp:txXfrm>
        <a:off x="5566259" y="1619874"/>
        <a:ext cx="1669192" cy="1112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6DADB-6D56-4669-8999-AD46EB34D25B}">
      <dsp:nvSpPr>
        <dsp:cNvPr id="0" name=""/>
        <dsp:cNvSpPr/>
      </dsp:nvSpPr>
      <dsp:spPr>
        <a:xfrm>
          <a:off x="0" y="1641015"/>
          <a:ext cx="2465974" cy="1112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Register</a:t>
          </a:r>
        </a:p>
      </dsp:txBody>
      <dsp:txXfrm>
        <a:off x="556494" y="1641015"/>
        <a:ext cx="1352987" cy="1112987"/>
      </dsp:txXfrm>
    </dsp:sp>
    <dsp:sp modelId="{997B34A4-5BE0-44B2-8BB5-D49A1779261B}">
      <dsp:nvSpPr>
        <dsp:cNvPr id="0" name=""/>
        <dsp:cNvSpPr/>
      </dsp:nvSpPr>
      <dsp:spPr>
        <a:xfrm>
          <a:off x="1490445" y="1126344"/>
          <a:ext cx="5212841" cy="21698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600" b="1" kern="1200" dirty="0"/>
            <a:t>Commit</a:t>
          </a:r>
        </a:p>
      </dsp:txBody>
      <dsp:txXfrm>
        <a:off x="2575394" y="1126344"/>
        <a:ext cx="3042944" cy="2169897"/>
      </dsp:txXfrm>
    </dsp:sp>
    <dsp:sp modelId="{7334C1A9-4BBB-4A12-A7C0-F928A691BBA1}">
      <dsp:nvSpPr>
        <dsp:cNvPr id="0" name=""/>
        <dsp:cNvSpPr/>
      </dsp:nvSpPr>
      <dsp:spPr>
        <a:xfrm>
          <a:off x="6251550" y="1733526"/>
          <a:ext cx="2076986" cy="9647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Vote</a:t>
          </a:r>
        </a:p>
      </dsp:txBody>
      <dsp:txXfrm>
        <a:off x="6733950" y="1733526"/>
        <a:ext cx="1112187" cy="964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E3C196-2F9A-AA40-B375-1703400FC0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039EC5-8426-974F-A09D-FF6E328128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372B-FCFE-464B-B03A-D3EDFD25D8CD}" type="datetimeFigureOut">
              <a:rPr lang="en-US" smtClean="0"/>
              <a:t>5/23/20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60FC12-B384-A643-9576-431E7C863F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5C47B-BBC1-A84D-A309-8D9B0E343F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03303-5248-9740-87FC-444700DC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37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A978E-15EB-184B-BE0F-222E5FA26894}" type="datetimeFigureOut">
              <a:rPr lang="en-US" smtClean="0"/>
              <a:t>5/23/20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A6119-E000-5E40-85F6-771FA96E7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8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A6119-E000-5E40-85F6-771FA96E7D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58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A6119-E000-5E40-85F6-771FA96E7D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26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1864" y="4739078"/>
            <a:ext cx="5806086" cy="1902814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A6119-E000-5E40-85F6-771FA96E7D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72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09625" y="4400550"/>
            <a:ext cx="5362575" cy="42846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050" dirty="0">
              <a:ea typeface="Calibri"/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99068"/>
            <a:ext cx="2971800" cy="458787"/>
          </a:xfrm>
        </p:spPr>
        <p:txBody>
          <a:bodyPr/>
          <a:lstStyle/>
          <a:p>
            <a:fld id="{47BA6119-E000-5E40-85F6-771FA96E7D47}" type="slidenum">
              <a:rPr lang="en-US" smtClean="0"/>
              <a:t>12</a:t>
            </a:fld>
            <a:endParaRPr lang="en-US"/>
          </a:p>
        </p:txBody>
      </p:sp>
      <p:sp>
        <p:nvSpPr>
          <p:cNvPr id="5" name="Notes Placeholder 2">
            <a:extLst>
              <a:ext uri="{FF2B5EF4-FFF2-40B4-BE49-F238E27FC236}">
                <a16:creationId xmlns:a16="http://schemas.microsoft.com/office/drawing/2014/main" id="{D7C35A90-9A4D-F642-AFB9-C156549353E6}"/>
              </a:ext>
            </a:extLst>
          </p:cNvPr>
          <p:cNvSpPr txBox="1">
            <a:spLocks/>
          </p:cNvSpPr>
          <p:nvPr/>
        </p:nvSpPr>
        <p:spPr>
          <a:xfrm>
            <a:off x="651864" y="4739078"/>
            <a:ext cx="5806086" cy="19028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384870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A6119-E000-5E40-85F6-771FA96E7D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20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400550"/>
            <a:ext cx="5629275" cy="4552950"/>
          </a:xfrm>
        </p:spPr>
        <p:txBody>
          <a:bodyPr/>
          <a:lstStyle/>
          <a:p>
            <a:endParaRPr lang="en-US" sz="1200" dirty="0"/>
          </a:p>
          <a:p>
            <a:pPr marL="228600" indent="-228600">
              <a:spcBef>
                <a:spcPts val="1200"/>
              </a:spcBef>
              <a:buAutoNum type="arabicPeriod"/>
            </a:pPr>
            <a:endParaRPr lang="en-US" sz="12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34071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A6119-E000-5E40-85F6-771FA96E7D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24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A6119-E000-5E40-85F6-771FA96E7D47}" type="slidenum">
              <a:rPr lang="en-US" smtClean="0"/>
              <a:t>16</a:t>
            </a:fld>
            <a:endParaRPr lang="en-US"/>
          </a:p>
        </p:txBody>
      </p:sp>
      <p:sp>
        <p:nvSpPr>
          <p:cNvPr id="5" name="Notes Placeholder 2">
            <a:extLst>
              <a:ext uri="{FF2B5EF4-FFF2-40B4-BE49-F238E27FC236}">
                <a16:creationId xmlns:a16="http://schemas.microsoft.com/office/drawing/2014/main" id="{DD5A90AD-BF2D-D442-B5EC-339A060904EB}"/>
              </a:ext>
            </a:extLst>
          </p:cNvPr>
          <p:cNvSpPr txBox="1">
            <a:spLocks/>
          </p:cNvSpPr>
          <p:nvPr/>
        </p:nvSpPr>
        <p:spPr>
          <a:xfrm>
            <a:off x="685800" y="4400550"/>
            <a:ext cx="56515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171450" indent="-171450" algn="l" defTabSz="713232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8066" indent="-171450" algn="l" defTabSz="713232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4682" indent="-171450" algn="l" defTabSz="713232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1298" indent="-171450" algn="l" defTabSz="713232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7914" indent="-171450" algn="l" defTabSz="713232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24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A6119-E000-5E40-85F6-771FA96E7D47}" type="slidenum">
              <a:rPr lang="en-US" smtClean="0"/>
              <a:t>17</a:t>
            </a:fld>
            <a:endParaRPr lang="en-US"/>
          </a:p>
        </p:txBody>
      </p:sp>
      <p:sp>
        <p:nvSpPr>
          <p:cNvPr id="5" name="Notes Placeholder 2">
            <a:extLst>
              <a:ext uri="{FF2B5EF4-FFF2-40B4-BE49-F238E27FC236}">
                <a16:creationId xmlns:a16="http://schemas.microsoft.com/office/drawing/2014/main" id="{DD5A90AD-BF2D-D442-B5EC-339A060904EB}"/>
              </a:ext>
            </a:extLst>
          </p:cNvPr>
          <p:cNvSpPr txBox="1">
            <a:spLocks/>
          </p:cNvSpPr>
          <p:nvPr/>
        </p:nvSpPr>
        <p:spPr>
          <a:xfrm>
            <a:off x="523101" y="4400550"/>
            <a:ext cx="5904643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171450" indent="-171450" algn="l" defTabSz="713232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8066" indent="-171450" algn="l" defTabSz="713232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4682" indent="-171450" algn="l" defTabSz="713232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1298" indent="-171450" algn="l" defTabSz="713232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7914" indent="-171450" algn="l" defTabSz="713232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2021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A6119-E000-5E40-85F6-771FA96E7D47}" type="slidenum">
              <a:rPr lang="en-US" smtClean="0"/>
              <a:t>18</a:t>
            </a:fld>
            <a:endParaRPr lang="en-US"/>
          </a:p>
        </p:txBody>
      </p:sp>
      <p:sp>
        <p:nvSpPr>
          <p:cNvPr id="5" name="Notes Placeholder 2">
            <a:extLst>
              <a:ext uri="{FF2B5EF4-FFF2-40B4-BE49-F238E27FC236}">
                <a16:creationId xmlns:a16="http://schemas.microsoft.com/office/drawing/2014/main" id="{D115D345-CB7A-AA40-8CA1-6C3E01AF4128}"/>
              </a:ext>
            </a:extLst>
          </p:cNvPr>
          <p:cNvSpPr txBox="1">
            <a:spLocks/>
          </p:cNvSpPr>
          <p:nvPr/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13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A6119-E000-5E40-85F6-771FA96E7D47}" type="slidenum">
              <a:rPr lang="en-US" smtClean="0"/>
              <a:t>19</a:t>
            </a:fld>
            <a:endParaRPr lang="en-US"/>
          </a:p>
        </p:txBody>
      </p:sp>
      <p:sp>
        <p:nvSpPr>
          <p:cNvPr id="6" name="Notes Placeholder 2">
            <a:extLst>
              <a:ext uri="{FF2B5EF4-FFF2-40B4-BE49-F238E27FC236}">
                <a16:creationId xmlns:a16="http://schemas.microsoft.com/office/drawing/2014/main" id="{EF365D9B-33BD-4047-B21C-467945609491}"/>
              </a:ext>
            </a:extLst>
          </p:cNvPr>
          <p:cNvSpPr txBox="1">
            <a:spLocks/>
          </p:cNvSpPr>
          <p:nvPr/>
        </p:nvSpPr>
        <p:spPr>
          <a:xfrm>
            <a:off x="1129004" y="4572000"/>
            <a:ext cx="48006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00744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24349"/>
            <a:ext cx="5486400" cy="4532435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en-US" sz="12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1200" dirty="0">
                <a:ea typeface="Calibri"/>
                <a:cs typeface="Times New Roman"/>
              </a:rPr>
              <a:t> </a:t>
            </a:r>
          </a:p>
          <a:p>
            <a:pPr>
              <a:spcBef>
                <a:spcPts val="600"/>
              </a:spcBef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92088"/>
            <a:ext cx="2971800" cy="458787"/>
          </a:xfrm>
        </p:spPr>
        <p:txBody>
          <a:bodyPr/>
          <a:lstStyle/>
          <a:p>
            <a:fld id="{47BA6119-E000-5E40-85F6-771FA96E7D47}" type="slidenum">
              <a:rPr lang="en-US" b="1" smtClean="0"/>
              <a:t>2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173855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A6119-E000-5E40-85F6-771FA96E7D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75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A6119-E000-5E40-85F6-771FA96E7D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57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A6119-E000-5E40-85F6-771FA96E7D47}" type="slidenum">
              <a:rPr lang="en-US" smtClean="0"/>
              <a:t>22</a:t>
            </a:fld>
            <a:endParaRPr lang="en-US"/>
          </a:p>
        </p:txBody>
      </p:sp>
      <p:sp>
        <p:nvSpPr>
          <p:cNvPr id="6" name="Notes Placeholder 2">
            <a:extLst>
              <a:ext uri="{FF2B5EF4-FFF2-40B4-BE49-F238E27FC236}">
                <a16:creationId xmlns:a16="http://schemas.microsoft.com/office/drawing/2014/main" id="{B85E47BE-DA91-D845-9826-2D1418D15600}"/>
              </a:ext>
            </a:extLst>
          </p:cNvPr>
          <p:cNvSpPr txBox="1">
            <a:spLocks/>
          </p:cNvSpPr>
          <p:nvPr/>
        </p:nvSpPr>
        <p:spPr>
          <a:xfrm>
            <a:off x="450850" y="4421578"/>
            <a:ext cx="5881193" cy="19028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171450" indent="-171450" algn="l" defTabSz="713232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8066" indent="-171450" algn="l" defTabSz="713232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4682" indent="-171450" algn="l" defTabSz="713232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1298" indent="-171450" algn="l" defTabSz="713232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7914" indent="-171450" algn="l" defTabSz="713232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677191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A6119-E000-5E40-85F6-771FA96E7D47}" type="slidenum">
              <a:rPr lang="en-US" smtClean="0"/>
              <a:t>23</a:t>
            </a:fld>
            <a:endParaRPr lang="en-US"/>
          </a:p>
        </p:txBody>
      </p:sp>
      <p:sp>
        <p:nvSpPr>
          <p:cNvPr id="7" name="Notes Placeholder 2">
            <a:extLst>
              <a:ext uri="{FF2B5EF4-FFF2-40B4-BE49-F238E27FC236}">
                <a16:creationId xmlns:a16="http://schemas.microsoft.com/office/drawing/2014/main" id="{D98F9F6F-9870-AF41-AE9E-C3B10FBBA117}"/>
              </a:ext>
            </a:extLst>
          </p:cNvPr>
          <p:cNvSpPr txBox="1">
            <a:spLocks/>
          </p:cNvSpPr>
          <p:nvPr/>
        </p:nvSpPr>
        <p:spPr>
          <a:xfrm>
            <a:off x="685800" y="457200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171450" indent="-171450" algn="l" defTabSz="713232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8066" indent="-171450" algn="l" defTabSz="713232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4682" indent="-171450" algn="l" defTabSz="713232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1298" indent="-171450" algn="l" defTabSz="713232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7914" indent="-171450" algn="l" defTabSz="713232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4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A6119-E000-5E40-85F6-771FA96E7D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17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0110" y="4400550"/>
            <a:ext cx="5673811" cy="3600450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992623" y="8685213"/>
            <a:ext cx="1863789" cy="458787"/>
          </a:xfrm>
        </p:spPr>
        <p:txBody>
          <a:bodyPr/>
          <a:lstStyle/>
          <a:p>
            <a:fld id="{47BA6119-E000-5E40-85F6-771FA96E7D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4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A6119-E000-5E40-85F6-771FA96E7D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4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3876" y="4400549"/>
            <a:ext cx="5695950" cy="3857625"/>
          </a:xfrm>
        </p:spPr>
        <p:txBody>
          <a:bodyPr/>
          <a:lstStyle/>
          <a:p>
            <a:r>
              <a:rPr lang="en-US" sz="1200" b="1" dirty="0"/>
              <a:t>.</a:t>
            </a:r>
          </a:p>
          <a:p>
            <a:endParaRPr lang="en-US" sz="1200" b="1" dirty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A6119-E000-5E40-85F6-771FA96E7D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80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750" y="4400549"/>
            <a:ext cx="5835650" cy="4284664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A6119-E000-5E40-85F6-771FA96E7D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85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A6119-E000-5E40-85F6-771FA96E7D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6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A6119-E000-5E40-85F6-771FA96E7D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49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400549"/>
            <a:ext cx="5591175" cy="452437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 dirty="0">
              <a:ea typeface="Calibri"/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A6119-E000-5E40-85F6-771FA96E7D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96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ea typeface="Calibri"/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A6119-E000-5E40-85F6-771FA96E7D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660AC681-398C-A841-80B2-1125C7AE9A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443" y="6293644"/>
            <a:ext cx="17383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5AF25-1282-4A49-BC2C-D37402CA86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9DD26122-686C-F947-BE0C-579A37EBFED5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6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2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31100" y="6310311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DECB332B-DBD0-B54F-9CEA-F53B0789DD52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ED6AE824-5CFA-C34B-8898-6FD778CB7E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443" y="6293644"/>
            <a:ext cx="17383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19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tate.nj.us/state/elections/voter-registration.shtml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hyperlink" Target="https://www.state.nj.us/state/elections/assets/pdf/forms-voter-registration/68-voter-registration-english-monmouth.pdf" TargetMode="External"/><Relationship Id="rId4" Type="http://schemas.openxmlformats.org/officeDocument/2006/relationships/hyperlink" Target="https://vimeo.com/403170931?emci=584642f6-b779-ea11-a94c-00155d03b1e8&amp;emdi=d5240ac3-eb79-ea11-a94c-00155d03b1e8&amp;ceid=283310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http://www.vote411.org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https://www.youtube.com/watch?v=hJr7sr2TecE&amp;feature=youtu.be#https://www.youtube.com/watch?v=hJr7sr2TecE&amp;feature=youtu.be" TargetMode="External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lwvsmc.org/covid.php" TargetMode="External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onmouthcountyvotes.com/voter-information/vote-by-mail/" TargetMode="External"/><Relationship Id="rId5" Type="http://schemas.openxmlformats.org/officeDocument/2006/relationships/hyperlink" Target="https://www.state.nj.us/state/elections/election-information-2020.shtml" TargetMode="External"/><Relationship Id="rId4" Type="http://schemas.openxmlformats.org/officeDocument/2006/relationships/hyperlink" Target="http://www.vote411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http://www.vote411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9D34B-1771-CE41-8A39-2C86A1A93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5887" y="3429000"/>
            <a:ext cx="4203577" cy="2218141"/>
          </a:xfrm>
        </p:spPr>
        <p:txBody>
          <a:bodyPr anchor="t">
            <a:normAutofit/>
          </a:bodyPr>
          <a:lstStyle/>
          <a:p>
            <a:pPr algn="l">
              <a:tabLst>
                <a:tab pos="1377316" algn="l"/>
              </a:tabLst>
            </a:pPr>
            <a:r>
              <a:rPr lang="en-US" dirty="0">
                <a:solidFill>
                  <a:schemeClr val="bg1"/>
                </a:solidFill>
              </a:rPr>
              <a:t>In the time of COVID-19</a:t>
            </a:r>
          </a:p>
          <a:p>
            <a:pPr algn="l"/>
            <a:r>
              <a:rPr lang="en-US" sz="3600" b="1" dirty="0">
                <a:solidFill>
                  <a:schemeClr val="bg1"/>
                </a:solidFill>
              </a:rPr>
              <a:t>How to Help Others Register and Vote from Home</a:t>
            </a:r>
          </a:p>
        </p:txBody>
      </p:sp>
      <p:sp>
        <p:nvSpPr>
          <p:cNvPr id="36" name="Freeform: Shape 3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B6238CD-5983-CD46-9405-EE2A96FA85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536" y="1213366"/>
            <a:ext cx="3035882" cy="306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1FD0E121-876B-F042-BB3A-B72295762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536" y="6147554"/>
            <a:ext cx="17383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92060" y="763651"/>
            <a:ext cx="2646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dirty="0">
                <a:solidFill>
                  <a:schemeClr val="bg1"/>
                </a:solidFill>
              </a:rPr>
              <a:t>Student Advocate Toolkit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A48070-A743-154F-B35C-61FCBCFA38EB}"/>
              </a:ext>
            </a:extLst>
          </p:cNvPr>
          <p:cNvSpPr txBox="1"/>
          <p:nvPr/>
        </p:nvSpPr>
        <p:spPr>
          <a:xfrm>
            <a:off x="7498080" y="6158312"/>
            <a:ext cx="1331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fld id="{9F53A31F-C6B4-B449-8424-1D496DE0D32A}" type="slidenum">
              <a:rPr lang="en-US" sz="1600" smtClean="0"/>
              <a:t>1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73017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A5B6E1-1812-AA4A-8300-F1597F162A9B}"/>
              </a:ext>
            </a:extLst>
          </p:cNvPr>
          <p:cNvSpPr/>
          <p:nvPr/>
        </p:nvSpPr>
        <p:spPr>
          <a:xfrm>
            <a:off x="0" y="-1"/>
            <a:ext cx="9144000" cy="22356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37682D2-4898-1246-AFEB-56613BDB0ED0}"/>
              </a:ext>
            </a:extLst>
          </p:cNvPr>
          <p:cNvSpPr txBox="1">
            <a:spLocks noChangeArrowheads="1"/>
          </p:cNvSpPr>
          <p:nvPr/>
        </p:nvSpPr>
        <p:spPr>
          <a:xfrm>
            <a:off x="724686" y="910058"/>
            <a:ext cx="54344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>
                <a:latin typeface="+mn-lt"/>
              </a:rPr>
              <a:t>Get the Voter Registration Application From 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9535AC-B84A-B64F-A825-44499A0FCD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62" y="81103"/>
            <a:ext cx="2088516" cy="836321"/>
          </a:xfrm>
          <a:prstGeom prst="rect">
            <a:avLst/>
          </a:prstGeom>
        </p:spPr>
      </p:pic>
      <p:pic>
        <p:nvPicPr>
          <p:cNvPr id="12" name="Picture 11" descr="68-voter-registration-english-monmouth.pdf - Mozilla Firefox">
            <a:extLst>
              <a:ext uri="{FF2B5EF4-FFF2-40B4-BE49-F238E27FC236}">
                <a16:creationId xmlns:a16="http://schemas.microsoft.com/office/drawing/2014/main" id="{6B79A678-76E3-D447-BA52-7A1AD03B77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9143" y="158857"/>
            <a:ext cx="2713386" cy="2940357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56F2A6-1E49-A24F-873F-5264952AE684}"/>
              </a:ext>
            </a:extLst>
          </p:cNvPr>
          <p:cNvSpPr txBox="1"/>
          <p:nvPr/>
        </p:nvSpPr>
        <p:spPr>
          <a:xfrm>
            <a:off x="598562" y="2710399"/>
            <a:ext cx="8420584" cy="337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Print from this website:</a:t>
            </a:r>
          </a:p>
          <a:p>
            <a:pPr marL="457200" lvl="2">
              <a:lnSpc>
                <a:spcPct val="110000"/>
              </a:lnSpc>
              <a:spcBef>
                <a:spcPts val="600"/>
              </a:spcBef>
              <a:buSzPct val="90000"/>
              <a:defRPr/>
            </a:pPr>
            <a:r>
              <a:rPr lang="en-US" sz="2000" dirty="0">
                <a:hlinkClick r:id="rId5"/>
              </a:rPr>
              <a:t>https://www.state.nj.us/state/elections/voter-registration.shtml</a:t>
            </a:r>
            <a:endParaRPr lang="en-US" sz="700" b="1" dirty="0"/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buSzPct val="90000"/>
              <a:buFont typeface="Courier New" panose="02070309020205020404" pitchFamily="49" charset="0"/>
              <a:buChar char="o"/>
              <a:defRPr/>
            </a:pPr>
            <a:r>
              <a:rPr lang="en-US" dirty="0"/>
              <a:t>For English or Spanish: Select “</a:t>
            </a:r>
            <a:r>
              <a:rPr lang="en-US" i="1" dirty="0"/>
              <a:t>Monmouth County” </a:t>
            </a:r>
            <a:r>
              <a:rPr lang="en-US" dirty="0"/>
              <a:t>(or your county)</a:t>
            </a: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buSzPct val="90000"/>
              <a:buFont typeface="Courier New" panose="02070309020205020404" pitchFamily="49" charset="0"/>
              <a:buChar char="o"/>
              <a:defRPr/>
            </a:pPr>
            <a:r>
              <a:rPr lang="en-US" dirty="0"/>
              <a:t>For other languages:</a:t>
            </a:r>
            <a:br>
              <a:rPr lang="en-US" dirty="0"/>
            </a:br>
            <a:r>
              <a:rPr lang="en-US" dirty="0"/>
              <a:t>Scroll to the bottom of the County List and </a:t>
            </a:r>
            <a:br>
              <a:rPr lang="en-US" dirty="0"/>
            </a:br>
            <a:r>
              <a:rPr lang="en-US" dirty="0"/>
              <a:t>click on </a:t>
            </a:r>
            <a:r>
              <a:rPr lang="en-US" i="1" dirty="0"/>
              <a:t>“Statewide Voter Registration Forms”</a:t>
            </a:r>
          </a:p>
          <a:p>
            <a:pPr lvl="3">
              <a:lnSpc>
                <a:spcPct val="110000"/>
              </a:lnSpc>
              <a:spcBef>
                <a:spcPts val="600"/>
              </a:spcBef>
              <a:buSzPct val="90000"/>
              <a:defRPr/>
            </a:pPr>
            <a:r>
              <a:rPr lang="en-US" sz="2000" b="1" dirty="0"/>
              <a:t>- OR -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Text “REGISTRATION FORM” </a:t>
            </a:r>
            <a:r>
              <a:rPr lang="en-US" sz="2000" dirty="0"/>
              <a:t>to the League of Women Voters 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b="1" dirty="0">
                <a:solidFill>
                  <a:srgbClr val="C00000"/>
                </a:solidFill>
              </a:rPr>
              <a:t>732-927-1131</a:t>
            </a:r>
            <a:r>
              <a:rPr lang="en-US" sz="2000" dirty="0"/>
              <a:t>)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and they’ll be in touch and mail one to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6D9029-C4B1-4845-86F4-AAEB8A6BB8BF}"/>
              </a:ext>
            </a:extLst>
          </p:cNvPr>
          <p:cNvSpPr txBox="1"/>
          <p:nvPr/>
        </p:nvSpPr>
        <p:spPr>
          <a:xfrm>
            <a:off x="7304442" y="6082091"/>
            <a:ext cx="1463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fld id="{DE49D905-DBA1-B64D-B40C-E8F6E116A4B8}" type="slidenum">
              <a:rPr lang="en-US" sz="1600" smtClean="0"/>
              <a:t>10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8911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BDCB6E09-CC94-6546-8D96-EADFB59BA957}"/>
              </a:ext>
            </a:extLst>
          </p:cNvPr>
          <p:cNvSpPr/>
          <p:nvPr/>
        </p:nvSpPr>
        <p:spPr>
          <a:xfrm>
            <a:off x="724946" y="5046398"/>
            <a:ext cx="1405217" cy="7849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0A46CF3-2344-EA4F-97BF-B56A10258412}"/>
              </a:ext>
            </a:extLst>
          </p:cNvPr>
          <p:cNvSpPr/>
          <p:nvPr/>
        </p:nvSpPr>
        <p:spPr>
          <a:xfrm>
            <a:off x="690410" y="4035866"/>
            <a:ext cx="1405217" cy="7849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A5B6E1-1812-AA4A-8300-F1597F162A9B}"/>
              </a:ext>
            </a:extLst>
          </p:cNvPr>
          <p:cNvSpPr/>
          <p:nvPr/>
        </p:nvSpPr>
        <p:spPr>
          <a:xfrm>
            <a:off x="0" y="1137"/>
            <a:ext cx="9144000" cy="13668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9535AC-B84A-B64F-A825-44499A0FCD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73" y="257497"/>
            <a:ext cx="2097161" cy="8397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B5F243-BE50-A04C-98A8-0805A0F85CA8}"/>
              </a:ext>
            </a:extLst>
          </p:cNvPr>
          <p:cNvSpPr txBox="1"/>
          <p:nvPr/>
        </p:nvSpPr>
        <p:spPr>
          <a:xfrm>
            <a:off x="653141" y="5254185"/>
            <a:ext cx="147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b="1" dirty="0">
                <a:hlinkClick r:id="rId4"/>
              </a:rPr>
              <a:t>VIDEO</a:t>
            </a:r>
            <a:endParaRPr lang="en-US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D640F7-9AC1-A049-80BD-0352576C1BD1}"/>
              </a:ext>
            </a:extLst>
          </p:cNvPr>
          <p:cNvSpPr txBox="1"/>
          <p:nvPr/>
        </p:nvSpPr>
        <p:spPr>
          <a:xfrm>
            <a:off x="839615" y="4215022"/>
            <a:ext cx="1256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5"/>
              </a:rPr>
              <a:t>Online form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5AD353-27D4-8842-90D2-0B601DA26DF3}"/>
              </a:ext>
            </a:extLst>
          </p:cNvPr>
          <p:cNvSpPr txBox="1"/>
          <p:nvPr/>
        </p:nvSpPr>
        <p:spPr>
          <a:xfrm>
            <a:off x="370012" y="1883198"/>
            <a:ext cx="2280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/>
              <a:t>How to fill out the Voter Registration form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70417F-0809-3F4F-B8BA-672A4D54FBA3}"/>
              </a:ext>
            </a:extLst>
          </p:cNvPr>
          <p:cNvSpPr txBox="1"/>
          <p:nvPr/>
        </p:nvSpPr>
        <p:spPr>
          <a:xfrm rot="20363955">
            <a:off x="2176472" y="880805"/>
            <a:ext cx="1872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200" i="1" dirty="0">
                <a:solidFill>
                  <a:srgbClr val="FF0000"/>
                </a:solidFill>
              </a:rPr>
              <a:t>Use pen, not pencil!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EC7BB09-B7AC-9343-9164-9648AE0D10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91" r="5082" b="16085"/>
          <a:stretch/>
        </p:blipFill>
        <p:spPr>
          <a:xfrm>
            <a:off x="2824282" y="170497"/>
            <a:ext cx="6123954" cy="65647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76859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A5B6E1-1812-AA4A-8300-F1597F162A9B}"/>
              </a:ext>
            </a:extLst>
          </p:cNvPr>
          <p:cNvSpPr/>
          <p:nvPr/>
        </p:nvSpPr>
        <p:spPr>
          <a:xfrm>
            <a:off x="0" y="0"/>
            <a:ext cx="9144000" cy="15929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37682D2-4898-1246-AFEB-56613BDB0ED0}"/>
              </a:ext>
            </a:extLst>
          </p:cNvPr>
          <p:cNvSpPr txBox="1">
            <a:spLocks noChangeArrowheads="1"/>
          </p:cNvSpPr>
          <p:nvPr/>
        </p:nvSpPr>
        <p:spPr>
          <a:xfrm>
            <a:off x="841158" y="378575"/>
            <a:ext cx="49468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>
                <a:latin typeface="+mn-lt"/>
                <a:ea typeface="+mn-ea"/>
                <a:cs typeface="+mn-cs"/>
              </a:rPr>
              <a:t>Mail it!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9535AC-B84A-B64F-A825-44499A0FCD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4438" y="376944"/>
            <a:ext cx="2088516" cy="836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AE784D-2EB7-BF46-9F31-B630269183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1170" y="2024415"/>
            <a:ext cx="1454179" cy="23009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0BE19D-BF0B-BF42-9E68-D8A0E479DB0E}"/>
              </a:ext>
            </a:extLst>
          </p:cNvPr>
          <p:cNvSpPr txBox="1"/>
          <p:nvPr/>
        </p:nvSpPr>
        <p:spPr>
          <a:xfrm>
            <a:off x="621368" y="1897811"/>
            <a:ext cx="572358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Fold and tape your form and </a:t>
            </a:r>
            <a:br>
              <a:rPr lang="en-US" sz="2000" dirty="0"/>
            </a:br>
            <a:r>
              <a:rPr lang="en-US" sz="2000" dirty="0"/>
              <a:t>drop it in a mailbox.</a:t>
            </a:r>
            <a:br>
              <a:rPr lang="en-US" sz="2000" dirty="0"/>
            </a:br>
            <a:r>
              <a:rPr lang="en-US" i="1" dirty="0"/>
              <a:t>Your form is already addressed and stamped.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Once registered, you stay registered and do </a:t>
            </a:r>
            <a:br>
              <a:rPr lang="en-US" sz="2000" dirty="0"/>
            </a:br>
            <a:r>
              <a:rPr lang="en-US" sz="2000" dirty="0"/>
              <a:t>not need to submit another form unless you change your </a:t>
            </a:r>
            <a:r>
              <a:rPr lang="en-US" sz="2000" i="1" dirty="0"/>
              <a:t>address</a:t>
            </a:r>
            <a:r>
              <a:rPr lang="en-US" sz="2000" dirty="0"/>
              <a:t>, </a:t>
            </a:r>
            <a:r>
              <a:rPr lang="en-US" sz="2000" i="1" dirty="0"/>
              <a:t>name, signature</a:t>
            </a:r>
            <a:r>
              <a:rPr lang="en-US" sz="2000" dirty="0"/>
              <a:t>, or </a:t>
            </a:r>
            <a:r>
              <a:rPr lang="en-US" sz="2000" i="1" dirty="0"/>
              <a:t>party affiliation.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9" name="Picture 8" descr="68-voter-registration-english-monmouth.pdf - Mozilla Firefox">
            <a:extLst>
              <a:ext uri="{FF2B5EF4-FFF2-40B4-BE49-F238E27FC236}">
                <a16:creationId xmlns:a16="http://schemas.microsoft.com/office/drawing/2014/main" id="{98057FA3-85B5-6F4A-ADD6-2D53CCD62A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33901">
            <a:off x="4898755" y="375505"/>
            <a:ext cx="1561746" cy="1903493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8D786E-BA3E-E244-A09E-14B2F242D8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482" y="1321042"/>
            <a:ext cx="1847460" cy="812047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80723D-37C2-084F-A430-B1F39218830E}"/>
              </a:ext>
            </a:extLst>
          </p:cNvPr>
          <p:cNvSpPr txBox="1"/>
          <p:nvPr/>
        </p:nvSpPr>
        <p:spPr>
          <a:xfrm>
            <a:off x="1522291" y="4752183"/>
            <a:ext cx="5723581" cy="89255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DEADLINE: 21 days before Election Day</a:t>
            </a:r>
          </a:p>
          <a:p>
            <a:pPr algn="ctr"/>
            <a:r>
              <a:rPr lang="en-US" sz="1600" u="sng" dirty="0">
                <a:solidFill>
                  <a:schemeClr val="bg1"/>
                </a:solidFill>
              </a:rPr>
              <a:t>June 16</a:t>
            </a:r>
            <a:r>
              <a:rPr lang="en-US" sz="1600" dirty="0">
                <a:solidFill>
                  <a:schemeClr val="bg1"/>
                </a:solidFill>
              </a:rPr>
              <a:t>, 2020 for the July 7 NJ Primary Election</a:t>
            </a:r>
          </a:p>
          <a:p>
            <a:pPr algn="ctr"/>
            <a:r>
              <a:rPr lang="en-US" sz="1600" u="sng" dirty="0">
                <a:solidFill>
                  <a:schemeClr val="bg1"/>
                </a:solidFill>
              </a:rPr>
              <a:t>October 13</a:t>
            </a:r>
            <a:r>
              <a:rPr lang="en-US" sz="1600" dirty="0">
                <a:solidFill>
                  <a:schemeClr val="bg1"/>
                </a:solidFill>
              </a:rPr>
              <a:t>, 2020 for the General Election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7A7F08-7EDB-7048-8625-AE3DCA86F33A}"/>
              </a:ext>
            </a:extLst>
          </p:cNvPr>
          <p:cNvSpPr txBox="1"/>
          <p:nvPr/>
        </p:nvSpPr>
        <p:spPr>
          <a:xfrm>
            <a:off x="6951170" y="6121101"/>
            <a:ext cx="1730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fld id="{A0931D20-928F-8047-95A7-B5E6C1E63321}" type="slidenum">
              <a:rPr lang="en-US" sz="1600" smtClean="0"/>
              <a:t>12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0707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A5B6E1-1812-AA4A-8300-F1597F162A9B}"/>
              </a:ext>
            </a:extLst>
          </p:cNvPr>
          <p:cNvSpPr/>
          <p:nvPr/>
        </p:nvSpPr>
        <p:spPr>
          <a:xfrm>
            <a:off x="0" y="10758"/>
            <a:ext cx="9144000" cy="18699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37682D2-4898-1246-AFEB-56613BDB0ED0}"/>
              </a:ext>
            </a:extLst>
          </p:cNvPr>
          <p:cNvSpPr txBox="1">
            <a:spLocks noChangeArrowheads="1"/>
          </p:cNvSpPr>
          <p:nvPr/>
        </p:nvSpPr>
        <p:spPr>
          <a:xfrm>
            <a:off x="313038" y="251619"/>
            <a:ext cx="88309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>
                <a:latin typeface="+mn-lt"/>
                <a:ea typeface="+mn-ea"/>
                <a:cs typeface="+mn-cs"/>
              </a:rPr>
              <a:t>Next . . .</a:t>
            </a:r>
          </a:p>
        </p:txBody>
      </p:sp>
      <p:graphicFrame>
        <p:nvGraphicFramePr>
          <p:cNvPr id="11" name="Content Placeholder 1">
            <a:extLst>
              <a:ext uri="{FF2B5EF4-FFF2-40B4-BE49-F238E27FC236}">
                <a16:creationId xmlns:a16="http://schemas.microsoft.com/office/drawing/2014/main" id="{A093EB9B-A5CA-EB43-83CB-D327F6311F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706970"/>
              </p:ext>
            </p:extLst>
          </p:nvPr>
        </p:nvGraphicFramePr>
        <p:xfrm>
          <a:off x="628650" y="1828799"/>
          <a:ext cx="8328537" cy="4395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1A149BA-9E75-EF45-90C5-8349A8E6289F}"/>
              </a:ext>
            </a:extLst>
          </p:cNvPr>
          <p:cNvSpPr txBox="1"/>
          <p:nvPr/>
        </p:nvSpPr>
        <p:spPr>
          <a:xfrm>
            <a:off x="970598" y="3106139"/>
            <a:ext cx="631798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E62050-2DE7-8B44-9469-2257E26FE26C}"/>
              </a:ext>
            </a:extLst>
          </p:cNvPr>
          <p:cNvSpPr txBox="1"/>
          <p:nvPr/>
        </p:nvSpPr>
        <p:spPr>
          <a:xfrm>
            <a:off x="3583155" y="2706029"/>
            <a:ext cx="631798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87DE27-01A1-B846-821D-D395EB2EA5F9}"/>
              </a:ext>
            </a:extLst>
          </p:cNvPr>
          <p:cNvSpPr txBox="1"/>
          <p:nvPr/>
        </p:nvSpPr>
        <p:spPr>
          <a:xfrm>
            <a:off x="6780045" y="3262074"/>
            <a:ext cx="631798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E87CF6-F9C6-2C47-9490-937179713DEA}"/>
              </a:ext>
            </a:extLst>
          </p:cNvPr>
          <p:cNvSpPr txBox="1"/>
          <p:nvPr/>
        </p:nvSpPr>
        <p:spPr>
          <a:xfrm>
            <a:off x="7057016" y="6088828"/>
            <a:ext cx="1592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fld id="{235B538D-33E0-0545-ACB9-25A36E5B971B}" type="slidenum">
              <a:rPr lang="en-US" sz="1600" smtClean="0"/>
              <a:t>13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94614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Excuses!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A5B6E1-1812-AA4A-8300-F1597F162A9B}"/>
              </a:ext>
            </a:extLst>
          </p:cNvPr>
          <p:cNvSpPr/>
          <p:nvPr/>
        </p:nvSpPr>
        <p:spPr>
          <a:xfrm>
            <a:off x="0" y="0"/>
            <a:ext cx="9144000" cy="18699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A5B6E1-1812-AA4A-8300-F1597F162A9B}"/>
              </a:ext>
            </a:extLst>
          </p:cNvPr>
          <p:cNvSpPr/>
          <p:nvPr/>
        </p:nvSpPr>
        <p:spPr>
          <a:xfrm>
            <a:off x="194609" y="272713"/>
            <a:ext cx="4075698" cy="12913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No Excuses !!   </a:t>
            </a:r>
          </a:p>
        </p:txBody>
      </p:sp>
      <p:pic>
        <p:nvPicPr>
          <p:cNvPr id="2052" name="Picture 4" descr="C:\Users\Owner\AppData\Local\Microsoft\Windows\INetCache\IE\8T0AYBY7\vot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3463" y="389020"/>
            <a:ext cx="1861887" cy="120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59AA38-9B8C-7C48-9A83-7E5BFB69F4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621201"/>
            <a:ext cx="1844743" cy="738705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6457950" y="2235116"/>
            <a:ext cx="1792705" cy="938463"/>
          </a:xfrm>
          <a:prstGeom prst="wedgeRectCallout">
            <a:avLst>
              <a:gd name="adj1" fmla="val -20162"/>
              <a:gd name="adj2" fmla="val 8173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Voting by mail is hard.</a:t>
            </a:r>
          </a:p>
          <a:p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1274694" y="4649187"/>
            <a:ext cx="1804737" cy="1058779"/>
          </a:xfrm>
          <a:prstGeom prst="wedgeRectCallout">
            <a:avLst>
              <a:gd name="adj1" fmla="val -20833"/>
              <a:gd name="adj2" fmla="val 891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My mail-in ballot won’t be counted.</a:t>
            </a:r>
          </a:p>
          <a:p>
            <a:pPr algn="ctr"/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4055108" y="2676826"/>
            <a:ext cx="1876926" cy="1191128"/>
          </a:xfrm>
          <a:prstGeom prst="wedgeRectCallout">
            <a:avLst>
              <a:gd name="adj1" fmla="val -20833"/>
              <a:gd name="adj2" fmla="val 7058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This is such a crazy time.  I’m too preoccupied to vote.</a:t>
            </a:r>
          </a:p>
          <a:p>
            <a:pPr algn="ctr"/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584517" y="2676826"/>
            <a:ext cx="2490537" cy="1407696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It doesn’t matter who is elected.  They all act the same once they are in office.</a:t>
            </a:r>
          </a:p>
          <a:p>
            <a:pPr algn="ctr"/>
            <a:endParaRPr lang="en-US" dirty="0"/>
          </a:p>
        </p:txBody>
      </p:sp>
      <p:sp>
        <p:nvSpPr>
          <p:cNvPr id="12" name="Rectangular Callout 11"/>
          <p:cNvSpPr/>
          <p:nvPr/>
        </p:nvSpPr>
        <p:spPr>
          <a:xfrm>
            <a:off x="6281365" y="3943759"/>
            <a:ext cx="2526632" cy="1191126"/>
          </a:xfrm>
          <a:prstGeom prst="wedge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My faith in the system and fairness in voting is utterly crushed. </a:t>
            </a:r>
          </a:p>
          <a:p>
            <a:pPr algn="ctr"/>
            <a:endParaRPr lang="en-US" dirty="0"/>
          </a:p>
        </p:txBody>
      </p:sp>
      <p:sp>
        <p:nvSpPr>
          <p:cNvPr id="14" name="Rectangular Callout 13"/>
          <p:cNvSpPr/>
          <p:nvPr/>
        </p:nvSpPr>
        <p:spPr>
          <a:xfrm>
            <a:off x="3501188" y="4649187"/>
            <a:ext cx="2487530" cy="1489577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  <a:p>
            <a:pPr algn="ctr"/>
            <a:r>
              <a:rPr lang="en-US" dirty="0"/>
              <a:t>My vote is largely symbolic because of the Electoral College.  I live in a ”blue” state.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81689" y="6443534"/>
            <a:ext cx="3470108" cy="539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1400" dirty="0">
                <a:solidFill>
                  <a:srgbClr val="FF0000"/>
                </a:solidFill>
              </a:rPr>
              <a:t>HINT: Responses are  in  the Toolkit Guide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4FB3A5-04C8-1949-BA3F-C4226801E1B5}"/>
              </a:ext>
            </a:extLst>
          </p:cNvPr>
          <p:cNvSpPr/>
          <p:nvPr/>
        </p:nvSpPr>
        <p:spPr>
          <a:xfrm>
            <a:off x="94731" y="1985295"/>
            <a:ext cx="3470108" cy="829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Are you thinking…?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EC464-F046-C445-9FEB-309D9BA36D3D}"/>
              </a:ext>
            </a:extLst>
          </p:cNvPr>
          <p:cNvSpPr txBox="1"/>
          <p:nvPr/>
        </p:nvSpPr>
        <p:spPr>
          <a:xfrm>
            <a:off x="8046720" y="6443534"/>
            <a:ext cx="666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fld id="{5DED5AD4-32FD-7E40-A83D-2B4B46AE7F11}" type="slidenum">
              <a:rPr lang="en-US" sz="1600" smtClean="0"/>
              <a:t>14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022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A5B6E1-1812-AA4A-8300-F1597F162A9B}"/>
              </a:ext>
            </a:extLst>
          </p:cNvPr>
          <p:cNvSpPr/>
          <p:nvPr/>
        </p:nvSpPr>
        <p:spPr>
          <a:xfrm>
            <a:off x="0" y="0"/>
            <a:ext cx="9144000" cy="18699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37682D2-4898-1246-AFEB-56613BDB0ED0}"/>
              </a:ext>
            </a:extLst>
          </p:cNvPr>
          <p:cNvSpPr txBox="1">
            <a:spLocks noChangeArrowheads="1"/>
          </p:cNvSpPr>
          <p:nvPr/>
        </p:nvSpPr>
        <p:spPr>
          <a:xfrm>
            <a:off x="795600" y="417525"/>
            <a:ext cx="56668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>
                <a:latin typeface="+mn-lt"/>
                <a:ea typeface="+mn-ea"/>
                <a:cs typeface="+mn-cs"/>
              </a:rPr>
              <a:t>Make a 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9AA38-9B8C-7C48-9A83-7E5BFB69F4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6707" y="398345"/>
            <a:ext cx="2529134" cy="10127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7BE955-7205-BF43-9922-4F4839A311AC}"/>
              </a:ext>
            </a:extLst>
          </p:cNvPr>
          <p:cNvSpPr txBox="1"/>
          <p:nvPr/>
        </p:nvSpPr>
        <p:spPr>
          <a:xfrm>
            <a:off x="1151867" y="2533955"/>
            <a:ext cx="705806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Ask yourself: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When is the election? </a:t>
            </a:r>
            <a:br>
              <a:rPr lang="en-US" dirty="0"/>
            </a:br>
            <a:r>
              <a:rPr lang="en-US" dirty="0"/>
              <a:t>	</a:t>
            </a:r>
            <a:r>
              <a:rPr lang="en-US" i="1" dirty="0"/>
              <a:t>July 7, 2020  Primary </a:t>
            </a:r>
          </a:p>
          <a:p>
            <a:pPr>
              <a:spcBef>
                <a:spcPts val="600"/>
              </a:spcBef>
            </a:pPr>
            <a:r>
              <a:rPr lang="en-US" i="1" dirty="0"/>
              <a:t>	November 3, 2020  General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How will I vote?</a:t>
            </a:r>
            <a:br>
              <a:rPr lang="en-US" dirty="0"/>
            </a:br>
            <a:r>
              <a:rPr lang="en-US" dirty="0"/>
              <a:t>	</a:t>
            </a:r>
            <a:r>
              <a:rPr lang="en-US" i="1" dirty="0"/>
              <a:t>By mail? 	In person?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If by mail, </a:t>
            </a:r>
            <a:r>
              <a:rPr lang="en-US" sz="2400" b="1" dirty="0"/>
              <a:t>how do I get a mail-in ballot</a:t>
            </a:r>
            <a:r>
              <a:rPr lang="en-US" sz="2400" dirty="0"/>
              <a:t>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How will I know </a:t>
            </a:r>
            <a:r>
              <a:rPr lang="en-US" sz="2400" b="1" dirty="0"/>
              <a:t>who and what to vote for</a:t>
            </a:r>
            <a:r>
              <a:rPr lang="en-US" sz="2400" dirty="0"/>
              <a:t>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D2093B-2512-C84A-A3FF-84782C546E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950" y="2065208"/>
            <a:ext cx="2425183" cy="24251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1B883C-73DB-344E-92AF-CD075F95DC79}"/>
              </a:ext>
            </a:extLst>
          </p:cNvPr>
          <p:cNvSpPr txBox="1"/>
          <p:nvPr/>
        </p:nvSpPr>
        <p:spPr>
          <a:xfrm>
            <a:off x="7218381" y="6153374"/>
            <a:ext cx="1409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fld id="{AB2C5194-5CC2-7149-A945-97EFE8DAC9CD}" type="slidenum">
              <a:rPr lang="en-US" sz="1600" smtClean="0"/>
              <a:t>15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9321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A5B6E1-1812-AA4A-8300-F1597F162A9B}"/>
              </a:ext>
            </a:extLst>
          </p:cNvPr>
          <p:cNvSpPr/>
          <p:nvPr/>
        </p:nvSpPr>
        <p:spPr>
          <a:xfrm>
            <a:off x="-1" y="3438"/>
            <a:ext cx="9144000" cy="14486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37682D2-4898-1246-AFEB-56613BDB0ED0}"/>
              </a:ext>
            </a:extLst>
          </p:cNvPr>
          <p:cNvSpPr txBox="1">
            <a:spLocks noChangeArrowheads="1"/>
          </p:cNvSpPr>
          <p:nvPr/>
        </p:nvSpPr>
        <p:spPr>
          <a:xfrm>
            <a:off x="551239" y="384857"/>
            <a:ext cx="5743244" cy="1032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altLang="en-US" sz="4000" b="1" dirty="0">
                <a:latin typeface="+mn-lt"/>
              </a:rPr>
              <a:t>Can you vote?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9AA38-9B8C-7C48-9A83-7E5BFB69F4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007" y="384857"/>
            <a:ext cx="1844743" cy="7387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3226F2-0C2A-7843-906A-67F0AFF22B03}"/>
              </a:ext>
            </a:extLst>
          </p:cNvPr>
          <p:cNvSpPr txBox="1"/>
          <p:nvPr/>
        </p:nvSpPr>
        <p:spPr>
          <a:xfrm>
            <a:off x="1351950" y="4392210"/>
            <a:ext cx="710625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You must declare as either a </a:t>
            </a:r>
            <a:r>
              <a:rPr lang="en-US" sz="2000" b="1" dirty="0"/>
              <a:t>Democrat</a:t>
            </a:r>
            <a:r>
              <a:rPr lang="en-US" sz="2000" dirty="0"/>
              <a:t> or </a:t>
            </a:r>
            <a:r>
              <a:rPr lang="en-US" sz="2000" b="1" dirty="0"/>
              <a:t>Republican</a:t>
            </a:r>
            <a:endParaRPr lang="en-US" sz="20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You stay affiliated with that party until you submit paperwork to change to </a:t>
            </a:r>
            <a:r>
              <a:rPr lang="en-US" sz="2000" u="sng" dirty="0"/>
              <a:t>“</a:t>
            </a:r>
            <a:r>
              <a:rPr lang="en-US" sz="2000" b="1" u="sng" dirty="0"/>
              <a:t>unaffiliated</a:t>
            </a:r>
            <a:r>
              <a:rPr lang="en-US" sz="2000" u="sng" dirty="0"/>
              <a:t>” </a:t>
            </a:r>
            <a:r>
              <a:rPr lang="en-US" sz="2000" dirty="0"/>
              <a:t>or to a different party</a:t>
            </a:r>
            <a:br>
              <a:rPr lang="en-US" sz="2000" dirty="0"/>
            </a:br>
            <a:r>
              <a:rPr lang="en-US" sz="1600" i="1" dirty="0"/>
              <a:t>(due at least 55 days before the Primary)</a:t>
            </a:r>
            <a:endParaRPr lang="en-US" sz="20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EF2757-0A75-8F4A-B278-2B96053C9F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337" y="2028249"/>
            <a:ext cx="3199186" cy="1513354"/>
          </a:xfrm>
          <a:prstGeom prst="rect">
            <a:avLst/>
          </a:prstGeom>
        </p:spPr>
      </p:pic>
      <p:sp>
        <p:nvSpPr>
          <p:cNvPr id="9" name="Explosion 2 8">
            <a:extLst>
              <a:ext uri="{FF2B5EF4-FFF2-40B4-BE49-F238E27FC236}">
                <a16:creationId xmlns:a16="http://schemas.microsoft.com/office/drawing/2014/main" id="{E35075A1-9C25-2F41-A6D3-4DEAE3316999}"/>
              </a:ext>
            </a:extLst>
          </p:cNvPr>
          <p:cNvSpPr/>
          <p:nvPr/>
        </p:nvSpPr>
        <p:spPr>
          <a:xfrm rot="2900237">
            <a:off x="577236" y="1507203"/>
            <a:ext cx="3299605" cy="3091176"/>
          </a:xfrm>
          <a:prstGeom prst="irregularSeal2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6E39B7-8378-2145-A05B-0C5C4EFDF639}"/>
              </a:ext>
            </a:extLst>
          </p:cNvPr>
          <p:cNvSpPr txBox="1"/>
          <p:nvPr/>
        </p:nvSpPr>
        <p:spPr>
          <a:xfrm>
            <a:off x="806628" y="2376665"/>
            <a:ext cx="247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1200" dirty="0">
                <a:solidFill>
                  <a:schemeClr val="bg1"/>
                </a:solidFill>
              </a:rPr>
              <a:t>For the 2020 Primary ONLY, unaffiliated voters will automatically receive an application for a mail-in ballot. It will have a place to declare your party if you choose to vote in the Primary.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16C84-4823-844D-8482-747846F8FB0D}"/>
              </a:ext>
            </a:extLst>
          </p:cNvPr>
          <p:cNvSpPr txBox="1"/>
          <p:nvPr/>
        </p:nvSpPr>
        <p:spPr>
          <a:xfrm>
            <a:off x="4183199" y="6088256"/>
            <a:ext cx="3433323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/>
              <a:t>Unaffiliated is not the same as Independent</a:t>
            </a:r>
            <a:r>
              <a:rPr lang="en-US" sz="1200" dirty="0"/>
              <a:t>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ED5972-3872-0C47-8C34-84D03C5BA64D}"/>
              </a:ext>
            </a:extLst>
          </p:cNvPr>
          <p:cNvCxnSpPr>
            <a:cxnSpLocks/>
          </p:cNvCxnSpPr>
          <p:nvPr/>
        </p:nvCxnSpPr>
        <p:spPr>
          <a:xfrm>
            <a:off x="3900196" y="5402424"/>
            <a:ext cx="578204" cy="6858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CA0E6A6-E550-0E48-88C5-5F7C66CE8AAF}"/>
              </a:ext>
            </a:extLst>
          </p:cNvPr>
          <p:cNvSpPr txBox="1"/>
          <p:nvPr/>
        </p:nvSpPr>
        <p:spPr>
          <a:xfrm>
            <a:off x="223897" y="188110"/>
            <a:ext cx="384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</a:rPr>
              <a:t>July 7, 2020 PRIMARY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D11918-8892-854C-8B3A-1F6288F435C0}"/>
              </a:ext>
            </a:extLst>
          </p:cNvPr>
          <p:cNvSpPr txBox="1"/>
          <p:nvPr/>
        </p:nvSpPr>
        <p:spPr>
          <a:xfrm>
            <a:off x="7810052" y="6088256"/>
            <a:ext cx="882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fld id="{79911B92-C86A-334F-A120-62DEC1D2093A}" type="slidenum">
              <a:rPr lang="en-US" sz="1600" smtClean="0"/>
              <a:t>16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473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99A50FD-F02F-2340-BC8E-1FF6C7905ACE}"/>
              </a:ext>
            </a:extLst>
          </p:cNvPr>
          <p:cNvSpPr/>
          <p:nvPr/>
        </p:nvSpPr>
        <p:spPr>
          <a:xfrm>
            <a:off x="5007291" y="2347452"/>
            <a:ext cx="3730310" cy="350779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9A63B5-D6C7-794F-84FC-23E322B96532}"/>
              </a:ext>
            </a:extLst>
          </p:cNvPr>
          <p:cNvSpPr/>
          <p:nvPr/>
        </p:nvSpPr>
        <p:spPr>
          <a:xfrm>
            <a:off x="406400" y="2347452"/>
            <a:ext cx="4328160" cy="350047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A5B6E1-1812-AA4A-8300-F1597F162A9B}"/>
              </a:ext>
            </a:extLst>
          </p:cNvPr>
          <p:cNvSpPr/>
          <p:nvPr/>
        </p:nvSpPr>
        <p:spPr>
          <a:xfrm>
            <a:off x="0" y="0"/>
            <a:ext cx="9144000" cy="14486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37682D2-4898-1246-AFEB-56613BDB0ED0}"/>
              </a:ext>
            </a:extLst>
          </p:cNvPr>
          <p:cNvSpPr txBox="1">
            <a:spLocks noChangeArrowheads="1"/>
          </p:cNvSpPr>
          <p:nvPr/>
        </p:nvSpPr>
        <p:spPr>
          <a:xfrm>
            <a:off x="406400" y="205811"/>
            <a:ext cx="57432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altLang="en-US" sz="4000" b="1" dirty="0">
                <a:latin typeface="+mn-lt"/>
              </a:rPr>
              <a:t>In person or by mail?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9AA38-9B8C-7C48-9A83-7E5BFB69F4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007" y="384857"/>
            <a:ext cx="1844743" cy="7387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3226F2-0C2A-7843-906A-67F0AFF22B03}"/>
              </a:ext>
            </a:extLst>
          </p:cNvPr>
          <p:cNvSpPr txBox="1"/>
          <p:nvPr/>
        </p:nvSpPr>
        <p:spPr>
          <a:xfrm>
            <a:off x="5139729" y="3408967"/>
            <a:ext cx="346426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u="sng" dirty="0"/>
              <a:t>Ballots</a:t>
            </a:r>
            <a:r>
              <a:rPr lang="en-US" sz="2000" dirty="0"/>
              <a:t> mailed automatically to registered </a:t>
            </a:r>
            <a:r>
              <a:rPr lang="en-US" sz="2000" b="1" dirty="0"/>
              <a:t>Dem</a:t>
            </a:r>
            <a:r>
              <a:rPr lang="en-US" sz="2000" dirty="0"/>
              <a:t> and </a:t>
            </a:r>
            <a:r>
              <a:rPr lang="en-US" sz="2000" b="1" dirty="0"/>
              <a:t>Reps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Special </a:t>
            </a:r>
            <a:r>
              <a:rPr lang="en-US" sz="2000" u="sng" dirty="0"/>
              <a:t>vote-by-mail applications</a:t>
            </a:r>
            <a:r>
              <a:rPr lang="en-US" sz="2000" dirty="0"/>
              <a:t> mailed automatically to </a:t>
            </a:r>
            <a:r>
              <a:rPr lang="en-US" sz="2000" b="1" dirty="0"/>
              <a:t>unaffiliated</a:t>
            </a:r>
            <a:r>
              <a:rPr lang="en-US" sz="2000" dirty="0"/>
              <a:t> registered voters </a:t>
            </a:r>
            <a:endParaRPr lang="en-US" sz="20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D2F7D0-9EEC-124C-957F-63237C900B0B}"/>
              </a:ext>
            </a:extLst>
          </p:cNvPr>
          <p:cNvSpPr txBox="1"/>
          <p:nvPr/>
        </p:nvSpPr>
        <p:spPr>
          <a:xfrm>
            <a:off x="1179194" y="2532155"/>
            <a:ext cx="2423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</a:rPr>
              <a:t>In Person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Notched Right Arrow 1">
            <a:extLst>
              <a:ext uri="{FF2B5EF4-FFF2-40B4-BE49-F238E27FC236}">
                <a16:creationId xmlns:a16="http://schemas.microsoft.com/office/drawing/2014/main" id="{286821D1-BD6A-B543-A7EF-9D28771855C5}"/>
              </a:ext>
            </a:extLst>
          </p:cNvPr>
          <p:cNvSpPr/>
          <p:nvPr/>
        </p:nvSpPr>
        <p:spPr>
          <a:xfrm rot="3148037">
            <a:off x="4337162" y="1152469"/>
            <a:ext cx="1958878" cy="1717372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330F7-CAEB-B54E-AB5F-EE9DFE206D55}"/>
              </a:ext>
            </a:extLst>
          </p:cNvPr>
          <p:cNvSpPr txBox="1"/>
          <p:nvPr/>
        </p:nvSpPr>
        <p:spPr>
          <a:xfrm rot="19385178">
            <a:off x="4286954" y="1699757"/>
            <a:ext cx="1945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2000" b="1" dirty="0"/>
              <a:t>RECOMMENDED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A5D0D7-7E76-FC4C-B830-12FFD2AC3EA6}"/>
              </a:ext>
            </a:extLst>
          </p:cNvPr>
          <p:cNvSpPr txBox="1"/>
          <p:nvPr/>
        </p:nvSpPr>
        <p:spPr>
          <a:xfrm>
            <a:off x="640783" y="3594568"/>
            <a:ext cx="398826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Fewer polling places</a:t>
            </a:r>
            <a:br>
              <a:rPr lang="en-US" sz="2000" dirty="0"/>
            </a:br>
            <a:r>
              <a:rPr lang="en-US" sz="1600" i="1" dirty="0"/>
              <a:t>A least one in each town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Paper (provisional) ballots</a:t>
            </a:r>
            <a:br>
              <a:rPr lang="en-US" sz="2000" dirty="0"/>
            </a:br>
            <a:r>
              <a:rPr lang="en-US" sz="1600" i="1" dirty="0">
                <a:solidFill>
                  <a:prstClr val="black"/>
                </a:solidFill>
              </a:rPr>
              <a:t>Machine for voters with special needs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All standard Covid-19 precautions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0D6B6C-EDA7-634A-89C9-DB6E0D1705B0}"/>
              </a:ext>
            </a:extLst>
          </p:cNvPr>
          <p:cNvSpPr txBox="1"/>
          <p:nvPr/>
        </p:nvSpPr>
        <p:spPr>
          <a:xfrm>
            <a:off x="1021136" y="3094178"/>
            <a:ext cx="3017833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1600" b="1" dirty="0">
                <a:solidFill>
                  <a:srgbClr val="FF0000"/>
                </a:solidFill>
              </a:rPr>
              <a:t>Special process for this Primary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9063EF-4827-1740-9029-462DFC907D0A}"/>
              </a:ext>
            </a:extLst>
          </p:cNvPr>
          <p:cNvSpPr txBox="1"/>
          <p:nvPr/>
        </p:nvSpPr>
        <p:spPr>
          <a:xfrm>
            <a:off x="5349296" y="3088294"/>
            <a:ext cx="2961704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1600" b="1" dirty="0">
                <a:solidFill>
                  <a:srgbClr val="FF0000"/>
                </a:solidFill>
              </a:rPr>
              <a:t>Special process for this Primary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8DB11-5D69-6A44-8F25-2E25E1319DFA}"/>
              </a:ext>
            </a:extLst>
          </p:cNvPr>
          <p:cNvSpPr txBox="1"/>
          <p:nvPr/>
        </p:nvSpPr>
        <p:spPr>
          <a:xfrm>
            <a:off x="5592233" y="2489703"/>
            <a:ext cx="2423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</a:rPr>
              <a:t>By Mail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A0E6A6-E550-0E48-88C5-5F7C66CE8AAF}"/>
              </a:ext>
            </a:extLst>
          </p:cNvPr>
          <p:cNvSpPr txBox="1"/>
          <p:nvPr/>
        </p:nvSpPr>
        <p:spPr>
          <a:xfrm>
            <a:off x="223897" y="188110"/>
            <a:ext cx="384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</a:rPr>
              <a:t>July 7, 2020 PRIMARY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3C8D3-1489-CB4D-82C5-30AA6666AAA8}"/>
              </a:ext>
            </a:extLst>
          </p:cNvPr>
          <p:cNvSpPr txBox="1"/>
          <p:nvPr/>
        </p:nvSpPr>
        <p:spPr>
          <a:xfrm>
            <a:off x="7713233" y="6282466"/>
            <a:ext cx="1024368" cy="344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fld id="{728ED3A2-B751-9A4F-9880-E6C9B82AC2D6}" type="slidenum">
              <a:rPr lang="en-US" sz="1600" smtClean="0"/>
              <a:t>17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87873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A5B6E1-1812-AA4A-8300-F1597F162A9B}"/>
              </a:ext>
            </a:extLst>
          </p:cNvPr>
          <p:cNvSpPr/>
          <p:nvPr/>
        </p:nvSpPr>
        <p:spPr>
          <a:xfrm>
            <a:off x="0" y="0"/>
            <a:ext cx="9144000" cy="16357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37682D2-4898-1246-AFEB-56613BDB0ED0}"/>
              </a:ext>
            </a:extLst>
          </p:cNvPr>
          <p:cNvSpPr txBox="1">
            <a:spLocks noChangeArrowheads="1"/>
          </p:cNvSpPr>
          <p:nvPr/>
        </p:nvSpPr>
        <p:spPr>
          <a:xfrm>
            <a:off x="334635" y="1924853"/>
            <a:ext cx="28566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altLang="en-US" sz="2800" b="1" dirty="0">
                <a:latin typeface="+mn-lt"/>
              </a:rPr>
              <a:t>How do you fill out the Vote-by-Mail application?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BDEDA9-BA7F-354A-AAE9-472D0F8AE9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88" y="448508"/>
            <a:ext cx="1844743" cy="738705"/>
          </a:xfrm>
          <a:prstGeom prst="rect">
            <a:avLst/>
          </a:prstGeom>
        </p:spPr>
      </p:pic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41F4D05-AD1A-A541-AA62-1833F78E9E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0919" y="115584"/>
            <a:ext cx="5714235" cy="662683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65AFE5-0D01-C243-8869-ADFB1EEBEB5B}"/>
              </a:ext>
            </a:extLst>
          </p:cNvPr>
          <p:cNvSpPr/>
          <p:nvPr/>
        </p:nvSpPr>
        <p:spPr>
          <a:xfrm>
            <a:off x="3472665" y="1335640"/>
            <a:ext cx="1027416" cy="76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2 8">
            <a:extLst>
              <a:ext uri="{FF2B5EF4-FFF2-40B4-BE49-F238E27FC236}">
                <a16:creationId xmlns:a16="http://schemas.microsoft.com/office/drawing/2014/main" id="{C1E20460-74D1-1342-B930-1132306CB456}"/>
              </a:ext>
            </a:extLst>
          </p:cNvPr>
          <p:cNvSpPr/>
          <p:nvPr/>
        </p:nvSpPr>
        <p:spPr>
          <a:xfrm rot="2900237">
            <a:off x="29804" y="3112097"/>
            <a:ext cx="3466306" cy="3550827"/>
          </a:xfrm>
          <a:prstGeom prst="irregularSeal2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9F6EE6-E9D9-BC43-A9B0-1505F61D1B8A}"/>
              </a:ext>
            </a:extLst>
          </p:cNvPr>
          <p:cNvSpPr txBox="1"/>
          <p:nvPr/>
        </p:nvSpPr>
        <p:spPr>
          <a:xfrm>
            <a:off x="459271" y="4087291"/>
            <a:ext cx="24323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1400" dirty="0">
                <a:solidFill>
                  <a:schemeClr val="bg1"/>
                </a:solidFill>
              </a:rPr>
              <a:t>There will be a customized application for Vote-by-Mail Ballot for the July 2020 Primary ONLY. It will have a place to declare your party, if you want to vote in the Primary.</a:t>
            </a:r>
          </a:p>
        </p:txBody>
      </p:sp>
    </p:spTree>
    <p:extLst>
      <p:ext uri="{BB962C8B-B14F-4D97-AF65-F5344CB8AC3E}">
        <p14:creationId xmlns:p14="http://schemas.microsoft.com/office/powerpoint/2010/main" val="156882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A5B6E1-1812-AA4A-8300-F1597F162A9B}"/>
              </a:ext>
            </a:extLst>
          </p:cNvPr>
          <p:cNvSpPr/>
          <p:nvPr/>
        </p:nvSpPr>
        <p:spPr>
          <a:xfrm>
            <a:off x="0" y="-8599"/>
            <a:ext cx="9144000" cy="16357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BDEDA9-BA7F-354A-AAE9-472D0F8AE9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014" y="315932"/>
            <a:ext cx="1844743" cy="738705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3931D00F-2625-A642-865E-F44304FA453F}"/>
              </a:ext>
            </a:extLst>
          </p:cNvPr>
          <p:cNvSpPr txBox="1">
            <a:spLocks noChangeArrowheads="1"/>
          </p:cNvSpPr>
          <p:nvPr/>
        </p:nvSpPr>
        <p:spPr>
          <a:xfrm>
            <a:off x="598562" y="310160"/>
            <a:ext cx="5460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>
                <a:latin typeface="+mn-lt"/>
              </a:rPr>
              <a:t>Mail the application for a vote-by-mail ballot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E89B4A-E478-7247-84EF-E13F256868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397" y="2237529"/>
            <a:ext cx="1304360" cy="20638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ACD9B1-ED6B-4844-9E75-AC67D9C98DCA}"/>
              </a:ext>
            </a:extLst>
          </p:cNvPr>
          <p:cNvSpPr txBox="1"/>
          <p:nvPr/>
        </p:nvSpPr>
        <p:spPr>
          <a:xfrm>
            <a:off x="553582" y="2323244"/>
            <a:ext cx="515675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Fold and tape your form and drop it in a mailbox</a:t>
            </a:r>
            <a:br>
              <a:rPr lang="en-US" sz="2000" dirty="0"/>
            </a:br>
            <a:r>
              <a:rPr lang="en-US" i="1" dirty="0"/>
              <a:t>Your form is already addressed and stamped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You will receive your mail-in ballot by mail in time to cast your ballot in the election</a:t>
            </a:r>
            <a:endParaRPr lang="en-US" sz="2000" i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AD7571-865D-6341-A4D3-8FAD7738238A}"/>
              </a:ext>
            </a:extLst>
          </p:cNvPr>
          <p:cNvSpPr txBox="1"/>
          <p:nvPr/>
        </p:nvSpPr>
        <p:spPr>
          <a:xfrm>
            <a:off x="1633356" y="4742978"/>
            <a:ext cx="6165903" cy="123110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b="1" u="sng" dirty="0">
                <a:solidFill>
                  <a:schemeClr val="bg1"/>
                </a:solidFill>
              </a:rPr>
              <a:t>DEADLINE</a:t>
            </a:r>
            <a:r>
              <a:rPr lang="en-US" sz="1600" dirty="0">
                <a:solidFill>
                  <a:schemeClr val="bg1"/>
                </a:solidFill>
              </a:rPr>
              <a:t>: The County election office must receive your application in the mail at least 7 days before the election.</a:t>
            </a:r>
          </a:p>
          <a:p>
            <a:pPr algn="l">
              <a:spcBef>
                <a:spcPts val="1200"/>
              </a:spcBef>
            </a:pPr>
            <a:r>
              <a:rPr lang="en-US" sz="1600" dirty="0">
                <a:solidFill>
                  <a:schemeClr val="bg1"/>
                </a:solidFill>
              </a:rPr>
              <a:t>(IN NORMAL TIMES, a voter can apply in person to the County Clerk in Freehold up to 3 p.m. the day before the election.)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3188BA6-955A-BC43-9DE8-6AF3F393B1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07434">
            <a:off x="5466688" y="1217064"/>
            <a:ext cx="1434472" cy="1870806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093F7F-FB01-7F4C-A7B9-CB58AD019FD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090" y="1231447"/>
            <a:ext cx="1844743" cy="777749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C94DB8-A3B1-4648-9E9E-CE78F1685F1C}"/>
              </a:ext>
            </a:extLst>
          </p:cNvPr>
          <p:cNvSpPr txBox="1"/>
          <p:nvPr/>
        </p:nvSpPr>
        <p:spPr>
          <a:xfrm>
            <a:off x="7637929" y="6239435"/>
            <a:ext cx="989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fld id="{338306DF-E7C6-A344-BAFC-3ADEB0CC4351}" type="slidenum">
              <a:rPr lang="en-US" sz="1600" smtClean="0"/>
              <a:t>19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118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61B7748-E440-9545-BA2D-E2C75E881BCF}"/>
              </a:ext>
            </a:extLst>
          </p:cNvPr>
          <p:cNvSpPr/>
          <p:nvPr/>
        </p:nvSpPr>
        <p:spPr>
          <a:xfrm>
            <a:off x="0" y="18893"/>
            <a:ext cx="9144000" cy="15795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B3F2F01-7689-7645-8920-6DE2FD20E26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0" y="18893"/>
            <a:ext cx="9091961" cy="177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3200" b="1" dirty="0">
                <a:latin typeface="+mn-lt"/>
              </a:rPr>
              <a:t>Where are the decisions on these issues made?</a:t>
            </a:r>
          </a:p>
          <a:p>
            <a:pPr algn="ctr" eaLnBrk="1" hangingPunct="1"/>
            <a:r>
              <a:rPr lang="en-US" altLang="en-US" sz="1800" b="1" i="1" dirty="0">
                <a:solidFill>
                  <a:srgbClr val="C00000"/>
                </a:solidFill>
                <a:latin typeface="+mn-lt"/>
              </a:rPr>
              <a:t>Washington</a:t>
            </a:r>
            <a:r>
              <a:rPr lang="en-US" altLang="en-US" sz="1800" b="1" i="1" dirty="0">
                <a:solidFill>
                  <a:srgbClr val="C00000"/>
                </a:solidFill>
              </a:rPr>
              <a:t> (Federal)?   </a:t>
            </a:r>
            <a:r>
              <a:rPr lang="en-US" altLang="en-US" sz="1800" b="1" i="1" dirty="0">
                <a:solidFill>
                  <a:srgbClr val="C00000"/>
                </a:solidFill>
                <a:latin typeface="+mn-lt"/>
              </a:rPr>
              <a:t>Trenton</a:t>
            </a:r>
            <a:r>
              <a:rPr lang="en-US" altLang="en-US" sz="1800" b="1" i="1" dirty="0">
                <a:solidFill>
                  <a:srgbClr val="C00000"/>
                </a:solidFill>
              </a:rPr>
              <a:t> (State)?   </a:t>
            </a:r>
            <a:r>
              <a:rPr lang="en-US" altLang="en-US" sz="1800" b="1" i="1" dirty="0">
                <a:solidFill>
                  <a:srgbClr val="C00000"/>
                </a:solidFill>
                <a:latin typeface="+mn-lt"/>
              </a:rPr>
              <a:t>Freehold </a:t>
            </a:r>
            <a:r>
              <a:rPr lang="en-US" altLang="en-US" sz="1800" b="1" i="1" dirty="0">
                <a:solidFill>
                  <a:srgbClr val="C00000"/>
                </a:solidFill>
              </a:rPr>
              <a:t>(County)?   </a:t>
            </a:r>
            <a:r>
              <a:rPr lang="en-US" altLang="en-US" sz="1800" b="1" i="1" dirty="0">
                <a:solidFill>
                  <a:srgbClr val="C00000"/>
                </a:solidFill>
                <a:latin typeface="+mn-lt"/>
              </a:rPr>
              <a:t>Our town/city</a:t>
            </a:r>
            <a:r>
              <a:rPr lang="en-US" altLang="en-US" sz="1800" b="1" i="1" dirty="0">
                <a:solidFill>
                  <a:srgbClr val="C00000"/>
                </a:solidFill>
              </a:rPr>
              <a:t> (Local)?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B28CFC-834C-DD4E-AB60-6623A723E7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0504" y="1701122"/>
            <a:ext cx="2158842" cy="176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7456F7-66A8-8B49-9426-4DD4C5348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433" y="3398039"/>
            <a:ext cx="2377440" cy="19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5EC1E8-F12C-0341-9A20-8886AD300A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552" y="3692047"/>
            <a:ext cx="1769076" cy="132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0">
            <a:extLst>
              <a:ext uri="{FF2B5EF4-FFF2-40B4-BE49-F238E27FC236}">
                <a16:creationId xmlns:a16="http://schemas.microsoft.com/office/drawing/2014/main" id="{2534F41F-B99C-D54B-BBB2-D452C5A23957}"/>
              </a:ext>
            </a:extLst>
          </p:cNvPr>
          <p:cNvSpPr txBox="1"/>
          <p:nvPr/>
        </p:nvSpPr>
        <p:spPr>
          <a:xfrm>
            <a:off x="341870" y="5480496"/>
            <a:ext cx="8460260" cy="4247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160" b="1" dirty="0"/>
              <a:t>It’s important to vote in </a:t>
            </a:r>
            <a:r>
              <a:rPr lang="en-US" sz="2160" b="1" i="1" u="sng" dirty="0"/>
              <a:t>every</a:t>
            </a:r>
            <a:r>
              <a:rPr lang="en-US" sz="2160" b="1" dirty="0"/>
              <a:t> election: National, State, County, and Local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CF9ACF-0AAA-7D40-BCE9-35092A5247CE}"/>
              </a:ext>
            </a:extLst>
          </p:cNvPr>
          <p:cNvGrpSpPr/>
          <p:nvPr/>
        </p:nvGrpSpPr>
        <p:grpSpPr>
          <a:xfrm>
            <a:off x="554263" y="1779218"/>
            <a:ext cx="2639861" cy="1960246"/>
            <a:chOff x="554263" y="1779218"/>
            <a:chExt cx="2639861" cy="196024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844CAC-419E-204C-8622-C053C4E2D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263" y="1779218"/>
              <a:ext cx="2057400" cy="196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D8B44A51-ED3E-B345-B599-E048BCFCDC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710705">
              <a:off x="580969" y="2285324"/>
              <a:ext cx="2613155" cy="978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880" b="1" dirty="0">
                  <a:latin typeface="Bradley Hand ITC" pitchFamily="66" charset="0"/>
                </a:rPr>
                <a:t>The Environment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BE5449B-0A49-F340-9EAF-9552A8A799F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3308" y="1995081"/>
            <a:ext cx="2258855" cy="171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952838C-F88F-1340-9746-065198FD2A78}"/>
              </a:ext>
            </a:extLst>
          </p:cNvPr>
          <p:cNvSpPr txBox="1"/>
          <p:nvPr/>
        </p:nvSpPr>
        <p:spPr>
          <a:xfrm>
            <a:off x="7498080" y="6158312"/>
            <a:ext cx="1331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fld id="{9F53A31F-C6B4-B449-8424-1D496DE0D32A}" type="slidenum">
              <a:rPr lang="en-US" sz="1600" smtClean="0"/>
              <a:t>2</a:t>
            </a:fld>
            <a:endParaRPr lang="en-US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2D632E-B93D-544B-91DE-0B57206E533A}"/>
              </a:ext>
            </a:extLst>
          </p:cNvPr>
          <p:cNvSpPr txBox="1"/>
          <p:nvPr/>
        </p:nvSpPr>
        <p:spPr>
          <a:xfrm>
            <a:off x="7498080" y="6147554"/>
            <a:ext cx="1331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fld id="{9F53A31F-C6B4-B449-8424-1D496DE0D32A}" type="slidenum">
              <a:rPr lang="en-US" sz="1600" smtClean="0"/>
              <a:t>2</a:t>
            </a:fld>
            <a:endParaRPr lang="en-US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4E7574-E215-6D4D-87D0-AF7F28C4F92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372" y="3850245"/>
            <a:ext cx="1697769" cy="130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61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A5B6E1-1812-AA4A-8300-F1597F162A9B}"/>
              </a:ext>
            </a:extLst>
          </p:cNvPr>
          <p:cNvSpPr/>
          <p:nvPr/>
        </p:nvSpPr>
        <p:spPr>
          <a:xfrm>
            <a:off x="0" y="0"/>
            <a:ext cx="9144000" cy="16357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37682D2-4898-1246-AFEB-56613BDB0ED0}"/>
              </a:ext>
            </a:extLst>
          </p:cNvPr>
          <p:cNvSpPr txBox="1">
            <a:spLocks noChangeArrowheads="1"/>
          </p:cNvSpPr>
          <p:nvPr/>
        </p:nvSpPr>
        <p:spPr>
          <a:xfrm>
            <a:off x="598561" y="310160"/>
            <a:ext cx="62418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>
                <a:latin typeface="+mn-lt"/>
                <a:ea typeface="+mn-ea"/>
                <a:cs typeface="+mn-cs"/>
              </a:rPr>
              <a:t>Who should you vote for?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BDEDA9-BA7F-354A-AAE9-472D0F8AE9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994" y="603588"/>
            <a:ext cx="1844743" cy="7387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DD0080-8650-6E4D-B5B5-C9D9024A60E2}"/>
              </a:ext>
            </a:extLst>
          </p:cNvPr>
          <p:cNvSpPr txBox="1"/>
          <p:nvPr/>
        </p:nvSpPr>
        <p:spPr>
          <a:xfrm>
            <a:off x="1614818" y="1675699"/>
            <a:ext cx="6193934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Find candidates who share your values and priorities.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5755" y="2785657"/>
            <a:ext cx="557607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C0099"/>
                </a:solidFill>
                <a:ea typeface="Calibri"/>
                <a:cs typeface="Times New Roman"/>
                <a:hlinkClick r:id="rId4"/>
              </a:rPr>
              <a:t>VOTE411.com</a:t>
            </a:r>
            <a:r>
              <a:rPr lang="en-US" b="1" dirty="0">
                <a:solidFill>
                  <a:srgbClr val="CC0099"/>
                </a:solidFill>
                <a:ea typeface="Calibri"/>
                <a:cs typeface="Times New Roman"/>
              </a:rPr>
              <a:t>  </a:t>
            </a:r>
            <a:r>
              <a:rPr lang="en-US" sz="2000" dirty="0">
                <a:cs typeface="Times New Roman"/>
              </a:rPr>
              <a:t>can help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/>
              </a:rPr>
              <a:t>Detailed candidate information at all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/>
              </a:rPr>
              <a:t>Information about ballot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/>
              </a:rPr>
              <a:t>COVID-19 related changes to election dates and processes</a:t>
            </a:r>
          </a:p>
          <a:p>
            <a:endParaRPr lang="en-US" sz="2000" dirty="0">
              <a:cs typeface="Times New Roman"/>
            </a:endParaRPr>
          </a:p>
          <a:p>
            <a:r>
              <a:rPr lang="en-US" sz="2000" dirty="0">
                <a:cs typeface="Times New Roman"/>
              </a:rPr>
              <a:t>On VOTE411 you can also: </a:t>
            </a:r>
            <a:endParaRPr lang="en-US" sz="2000" dirty="0">
              <a:ea typeface="Calibri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/>
              </a:rPr>
              <a:t>Check registration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/>
              </a:rPr>
              <a:t>Get a mail-in ballot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/>
              </a:rPr>
              <a:t>Find a first-time voter checklist</a:t>
            </a:r>
          </a:p>
          <a:p>
            <a:endParaRPr lang="en-US" b="1" dirty="0">
              <a:cs typeface="Times New Roman"/>
            </a:endParaRPr>
          </a:p>
          <a:p>
            <a:endParaRPr lang="en-US" dirty="0"/>
          </a:p>
        </p:txBody>
      </p:sp>
      <p:sp>
        <p:nvSpPr>
          <p:cNvPr id="8" name="AutoShape 2" descr="Image result for vote411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vote411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72B021-BC0B-AE48-BF38-45A76A0B5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444" y="4395343"/>
            <a:ext cx="2893643" cy="15121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B17AC0-AA32-3F4F-981F-05273C570B6E}"/>
              </a:ext>
            </a:extLst>
          </p:cNvPr>
          <p:cNvSpPr txBox="1"/>
          <p:nvPr/>
        </p:nvSpPr>
        <p:spPr>
          <a:xfrm>
            <a:off x="7584141" y="6228678"/>
            <a:ext cx="944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fld id="{5A63AEF9-8291-0449-9FF8-533E1CF8C139}" type="slidenum">
              <a:rPr lang="en-US" sz="1600" smtClean="0"/>
              <a:t>20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26883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A5B6E1-1812-AA4A-8300-F1597F162A9B}"/>
              </a:ext>
            </a:extLst>
          </p:cNvPr>
          <p:cNvSpPr/>
          <p:nvPr/>
        </p:nvSpPr>
        <p:spPr>
          <a:xfrm>
            <a:off x="0" y="0"/>
            <a:ext cx="9144000" cy="18699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37682D2-4898-1246-AFEB-56613BDB0ED0}"/>
              </a:ext>
            </a:extLst>
          </p:cNvPr>
          <p:cNvSpPr txBox="1">
            <a:spLocks noChangeArrowheads="1"/>
          </p:cNvSpPr>
          <p:nvPr/>
        </p:nvSpPr>
        <p:spPr>
          <a:xfrm>
            <a:off x="313038" y="251619"/>
            <a:ext cx="88309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>
                <a:latin typeface="+mn-lt"/>
                <a:ea typeface="+mn-ea"/>
                <a:cs typeface="+mn-cs"/>
              </a:rPr>
              <a:t>Next . . .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CE03EEB-EC82-FC46-B687-27A28CD39616}"/>
              </a:ext>
            </a:extLst>
          </p:cNvPr>
          <p:cNvSpPr/>
          <p:nvPr/>
        </p:nvSpPr>
        <p:spPr>
          <a:xfrm>
            <a:off x="683941" y="3483513"/>
            <a:ext cx="2151442" cy="964800"/>
          </a:xfrm>
          <a:custGeom>
            <a:avLst/>
            <a:gdLst>
              <a:gd name="connsiteX0" fmla="*/ 0 w 2465974"/>
              <a:gd name="connsiteY0" fmla="*/ 0 h 1112987"/>
              <a:gd name="connsiteX1" fmla="*/ 1909481 w 2465974"/>
              <a:gd name="connsiteY1" fmla="*/ 0 h 1112987"/>
              <a:gd name="connsiteX2" fmla="*/ 2465974 w 2465974"/>
              <a:gd name="connsiteY2" fmla="*/ 556494 h 1112987"/>
              <a:gd name="connsiteX3" fmla="*/ 1909481 w 2465974"/>
              <a:gd name="connsiteY3" fmla="*/ 1112987 h 1112987"/>
              <a:gd name="connsiteX4" fmla="*/ 0 w 2465974"/>
              <a:gd name="connsiteY4" fmla="*/ 1112987 h 1112987"/>
              <a:gd name="connsiteX5" fmla="*/ 556494 w 2465974"/>
              <a:gd name="connsiteY5" fmla="*/ 556494 h 1112987"/>
              <a:gd name="connsiteX6" fmla="*/ 0 w 2465974"/>
              <a:gd name="connsiteY6" fmla="*/ 0 h 111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5974" h="1112987">
                <a:moveTo>
                  <a:pt x="0" y="0"/>
                </a:moveTo>
                <a:lnTo>
                  <a:pt x="1909481" y="0"/>
                </a:lnTo>
                <a:lnTo>
                  <a:pt x="2465974" y="556494"/>
                </a:lnTo>
                <a:lnTo>
                  <a:pt x="1909481" y="1112987"/>
                </a:lnTo>
                <a:lnTo>
                  <a:pt x="0" y="1112987"/>
                </a:lnTo>
                <a:lnTo>
                  <a:pt x="556494" y="5564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6504" tIns="26670" rIns="583163" bIns="2667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kern="1200" dirty="0"/>
              <a:t>Register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2420D23-EA69-EC4E-818F-6F512F0795DD}"/>
              </a:ext>
            </a:extLst>
          </p:cNvPr>
          <p:cNvSpPr/>
          <p:nvPr/>
        </p:nvSpPr>
        <p:spPr>
          <a:xfrm>
            <a:off x="3702198" y="2880963"/>
            <a:ext cx="5212841" cy="2169897"/>
          </a:xfrm>
          <a:custGeom>
            <a:avLst/>
            <a:gdLst>
              <a:gd name="connsiteX0" fmla="*/ 0 w 5212841"/>
              <a:gd name="connsiteY0" fmla="*/ 0 h 2169897"/>
              <a:gd name="connsiteX1" fmla="*/ 4127893 w 5212841"/>
              <a:gd name="connsiteY1" fmla="*/ 0 h 2169897"/>
              <a:gd name="connsiteX2" fmla="*/ 5212841 w 5212841"/>
              <a:gd name="connsiteY2" fmla="*/ 1084949 h 2169897"/>
              <a:gd name="connsiteX3" fmla="*/ 4127893 w 5212841"/>
              <a:gd name="connsiteY3" fmla="*/ 2169897 h 2169897"/>
              <a:gd name="connsiteX4" fmla="*/ 0 w 5212841"/>
              <a:gd name="connsiteY4" fmla="*/ 2169897 h 2169897"/>
              <a:gd name="connsiteX5" fmla="*/ 1084949 w 5212841"/>
              <a:gd name="connsiteY5" fmla="*/ 1084949 h 2169897"/>
              <a:gd name="connsiteX6" fmla="*/ 0 w 5212841"/>
              <a:gd name="connsiteY6" fmla="*/ 0 h 216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2841" h="2169897">
                <a:moveTo>
                  <a:pt x="0" y="0"/>
                </a:moveTo>
                <a:lnTo>
                  <a:pt x="4127893" y="0"/>
                </a:lnTo>
                <a:lnTo>
                  <a:pt x="5212841" y="1084949"/>
                </a:lnTo>
                <a:lnTo>
                  <a:pt x="4127893" y="2169897"/>
                </a:lnTo>
                <a:lnTo>
                  <a:pt x="0" y="2169897"/>
                </a:lnTo>
                <a:lnTo>
                  <a:pt x="1084949" y="10849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8967" tIns="48006" rIns="1132954" bIns="48006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3600" b="1" kern="1200" dirty="0"/>
              <a:t>VOTE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2E2D377-56F8-9D47-849B-19406413D01D}"/>
              </a:ext>
            </a:extLst>
          </p:cNvPr>
          <p:cNvSpPr/>
          <p:nvPr/>
        </p:nvSpPr>
        <p:spPr>
          <a:xfrm>
            <a:off x="2495014" y="3483513"/>
            <a:ext cx="2076986" cy="964799"/>
          </a:xfrm>
          <a:custGeom>
            <a:avLst/>
            <a:gdLst>
              <a:gd name="connsiteX0" fmla="*/ 0 w 2076986"/>
              <a:gd name="connsiteY0" fmla="*/ 0 h 964799"/>
              <a:gd name="connsiteX1" fmla="*/ 1594587 w 2076986"/>
              <a:gd name="connsiteY1" fmla="*/ 0 h 964799"/>
              <a:gd name="connsiteX2" fmla="*/ 2076986 w 2076986"/>
              <a:gd name="connsiteY2" fmla="*/ 482400 h 964799"/>
              <a:gd name="connsiteX3" fmla="*/ 1594587 w 2076986"/>
              <a:gd name="connsiteY3" fmla="*/ 964799 h 964799"/>
              <a:gd name="connsiteX4" fmla="*/ 0 w 2076986"/>
              <a:gd name="connsiteY4" fmla="*/ 964799 h 964799"/>
              <a:gd name="connsiteX5" fmla="*/ 482400 w 2076986"/>
              <a:gd name="connsiteY5" fmla="*/ 482400 h 964799"/>
              <a:gd name="connsiteX6" fmla="*/ 0 w 2076986"/>
              <a:gd name="connsiteY6" fmla="*/ 0 h 96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6986" h="964799">
                <a:moveTo>
                  <a:pt x="0" y="0"/>
                </a:moveTo>
                <a:lnTo>
                  <a:pt x="1594587" y="0"/>
                </a:lnTo>
                <a:lnTo>
                  <a:pt x="2076986" y="482400"/>
                </a:lnTo>
                <a:lnTo>
                  <a:pt x="1594587" y="964799"/>
                </a:lnTo>
                <a:lnTo>
                  <a:pt x="0" y="964799"/>
                </a:lnTo>
                <a:lnTo>
                  <a:pt x="482400" y="482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4409" tIns="24003" rIns="506402" bIns="2400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1800" kern="1200" dirty="0"/>
              <a:t>COMMIT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A149BA-9E75-EF45-90C5-8349A8E6289F}"/>
              </a:ext>
            </a:extLst>
          </p:cNvPr>
          <p:cNvSpPr txBox="1"/>
          <p:nvPr/>
        </p:nvSpPr>
        <p:spPr>
          <a:xfrm>
            <a:off x="762442" y="3167390"/>
            <a:ext cx="631798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E62050-2DE7-8B44-9469-2257E26FE26C}"/>
              </a:ext>
            </a:extLst>
          </p:cNvPr>
          <p:cNvSpPr txBox="1"/>
          <p:nvPr/>
        </p:nvSpPr>
        <p:spPr>
          <a:xfrm>
            <a:off x="4355397" y="2367846"/>
            <a:ext cx="631798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87DE27-01A1-B846-821D-D395EB2EA5F9}"/>
              </a:ext>
            </a:extLst>
          </p:cNvPr>
          <p:cNvSpPr txBox="1"/>
          <p:nvPr/>
        </p:nvSpPr>
        <p:spPr>
          <a:xfrm>
            <a:off x="2716869" y="3029566"/>
            <a:ext cx="631798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283A2F-ED28-1E48-86EA-825BB37338B8}"/>
              </a:ext>
            </a:extLst>
          </p:cNvPr>
          <p:cNvSpPr txBox="1"/>
          <p:nvPr/>
        </p:nvSpPr>
        <p:spPr>
          <a:xfrm>
            <a:off x="7680960" y="6142616"/>
            <a:ext cx="839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fld id="{5637C011-F15A-B84F-8492-73811FCB4A57}" type="slidenum">
              <a:rPr lang="en-US" sz="1600" smtClean="0"/>
              <a:t>21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80137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7C827DC7-6271-A943-8534-28923453D5AF}"/>
              </a:ext>
            </a:extLst>
          </p:cNvPr>
          <p:cNvSpPr/>
          <p:nvPr/>
        </p:nvSpPr>
        <p:spPr>
          <a:xfrm>
            <a:off x="73959" y="1801906"/>
            <a:ext cx="1405217" cy="10354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A5B6E1-1812-AA4A-8300-F1597F162A9B}"/>
              </a:ext>
            </a:extLst>
          </p:cNvPr>
          <p:cNvSpPr/>
          <p:nvPr/>
        </p:nvSpPr>
        <p:spPr>
          <a:xfrm>
            <a:off x="0" y="0"/>
            <a:ext cx="9144000" cy="13019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37682D2-4898-1246-AFEB-56613BDB0ED0}"/>
              </a:ext>
            </a:extLst>
          </p:cNvPr>
          <p:cNvSpPr txBox="1">
            <a:spLocks noChangeArrowheads="1"/>
          </p:cNvSpPr>
          <p:nvPr/>
        </p:nvSpPr>
        <p:spPr>
          <a:xfrm>
            <a:off x="281061" y="59080"/>
            <a:ext cx="56609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>
                <a:latin typeface="+mn-lt"/>
              </a:rPr>
              <a:t>How do you fill out the </a:t>
            </a:r>
            <a:br>
              <a:rPr lang="en-US" altLang="en-US" sz="3200" b="1" dirty="0">
                <a:latin typeface="+mn-lt"/>
              </a:rPr>
            </a:br>
            <a:r>
              <a:rPr lang="en-US" altLang="en-US" sz="3200" b="1" dirty="0">
                <a:latin typeface="+mn-lt"/>
              </a:rPr>
              <a:t>Vote-by-Mail ballot?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903D77-FA76-C541-942D-87AA9FC2A524}"/>
              </a:ext>
            </a:extLst>
          </p:cNvPr>
          <p:cNvSpPr txBox="1"/>
          <p:nvPr/>
        </p:nvSpPr>
        <p:spPr>
          <a:xfrm>
            <a:off x="0" y="1917188"/>
            <a:ext cx="155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VIDEO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ADF250-03B3-9740-AF41-0250168A6C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882" y="468506"/>
            <a:ext cx="1607556" cy="6437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D683DB-4D3B-BC49-A1F0-959847C24CB5}"/>
              </a:ext>
            </a:extLst>
          </p:cNvPr>
          <p:cNvSpPr txBox="1"/>
          <p:nvPr/>
        </p:nvSpPr>
        <p:spPr>
          <a:xfrm>
            <a:off x="-125165" y="2238532"/>
            <a:ext cx="1807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1200" dirty="0"/>
              <a:t>How to vote by mail</a:t>
            </a:r>
          </a:p>
        </p:txBody>
      </p:sp>
      <p:pic>
        <p:nvPicPr>
          <p:cNvPr id="6" name="Picture 5" descr="A close up of a card&#10;&#10;Description automatically generated">
            <a:extLst>
              <a:ext uri="{FF2B5EF4-FFF2-40B4-BE49-F238E27FC236}">
                <a16:creationId xmlns:a16="http://schemas.microsoft.com/office/drawing/2014/main" id="{EE3BBD2A-DCCF-1340-8953-0ECB0100C3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699" y="1623773"/>
            <a:ext cx="2854827" cy="1726234"/>
          </a:xfrm>
          <a:prstGeom prst="rect">
            <a:avLst/>
          </a:prstGeom>
        </p:spPr>
      </p:pic>
      <p:pic>
        <p:nvPicPr>
          <p:cNvPr id="9" name="Picture 8" descr="A hand holding a piece of paper&#10;&#10;Description automatically generated">
            <a:extLst>
              <a:ext uri="{FF2B5EF4-FFF2-40B4-BE49-F238E27FC236}">
                <a16:creationId xmlns:a16="http://schemas.microsoft.com/office/drawing/2014/main" id="{DC84EEFC-DFD9-DB45-8B1E-C4BD0E868C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" t="-1068" r="-157"/>
          <a:stretch/>
        </p:blipFill>
        <p:spPr>
          <a:xfrm>
            <a:off x="5359429" y="1623773"/>
            <a:ext cx="2854827" cy="1646661"/>
          </a:xfrm>
          <a:prstGeom prst="rect">
            <a:avLst/>
          </a:prstGeom>
        </p:spPr>
      </p:pic>
      <p:pic>
        <p:nvPicPr>
          <p:cNvPr id="12" name="Picture 11" descr="A picture containing person, indoor, holding, table&#10;&#10;Description automatically generated">
            <a:extLst>
              <a:ext uri="{FF2B5EF4-FFF2-40B4-BE49-F238E27FC236}">
                <a16:creationId xmlns:a16="http://schemas.microsoft.com/office/drawing/2014/main" id="{611C2138-043A-0A4D-A301-EF6F145523C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850" y="3809841"/>
            <a:ext cx="2154537" cy="16466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41A6838-4EFD-314C-BF27-56FF7081647A}"/>
              </a:ext>
            </a:extLst>
          </p:cNvPr>
          <p:cNvSpPr txBox="1"/>
          <p:nvPr/>
        </p:nvSpPr>
        <p:spPr>
          <a:xfrm>
            <a:off x="1673008" y="3274859"/>
            <a:ext cx="32973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/>
              <a:t>You’ll receive a package in the mail. </a:t>
            </a:r>
            <a:br>
              <a:rPr lang="en-US" sz="1400" dirty="0"/>
            </a:br>
            <a:r>
              <a:rPr lang="en-US" sz="1200" i="1" dirty="0"/>
              <a:t>It contains your ballot and two envelopes</a:t>
            </a:r>
            <a:r>
              <a:rPr lang="en-US" sz="1400" i="1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FB3942-460E-A44F-A613-2E210138DE90}"/>
              </a:ext>
            </a:extLst>
          </p:cNvPr>
          <p:cNvSpPr txBox="1"/>
          <p:nvPr/>
        </p:nvSpPr>
        <p:spPr>
          <a:xfrm>
            <a:off x="1682116" y="1517022"/>
            <a:ext cx="270343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8A34BE-8898-C441-8E0F-063F738D6FAC}"/>
              </a:ext>
            </a:extLst>
          </p:cNvPr>
          <p:cNvSpPr txBox="1"/>
          <p:nvPr/>
        </p:nvSpPr>
        <p:spPr>
          <a:xfrm>
            <a:off x="5224257" y="1523009"/>
            <a:ext cx="270343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0" name="Picture 19" descr="A picture containing paper, holding, table, food&#10;&#10;Description automatically generated">
            <a:extLst>
              <a:ext uri="{FF2B5EF4-FFF2-40B4-BE49-F238E27FC236}">
                <a16:creationId xmlns:a16="http://schemas.microsoft.com/office/drawing/2014/main" id="{3490D319-87D0-F442-98AC-8C689C13AA6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7831" y="4032437"/>
            <a:ext cx="1894701" cy="1646661"/>
          </a:xfrm>
          <a:prstGeom prst="rect">
            <a:avLst/>
          </a:prstGeom>
        </p:spPr>
      </p:pic>
      <p:pic>
        <p:nvPicPr>
          <p:cNvPr id="26" name="Picture 25" descr="A picture containing person, indoor, table, paper&#10;&#10;Description automatically generated">
            <a:extLst>
              <a:ext uri="{FF2B5EF4-FFF2-40B4-BE49-F238E27FC236}">
                <a16:creationId xmlns:a16="http://schemas.microsoft.com/office/drawing/2014/main" id="{70CA14F1-EDA5-6445-98DC-2FBC30B3039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1357" y="4125943"/>
            <a:ext cx="2305600" cy="164666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67EB315-D996-E94C-BE13-3E1BEB2D061F}"/>
              </a:ext>
            </a:extLst>
          </p:cNvPr>
          <p:cNvSpPr txBox="1"/>
          <p:nvPr/>
        </p:nvSpPr>
        <p:spPr>
          <a:xfrm>
            <a:off x="5248043" y="3278468"/>
            <a:ext cx="3297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/>
              <a:t>Fill in the circles on the ballot to mark your choices.  </a:t>
            </a:r>
            <a:r>
              <a:rPr lang="en-US" sz="1200" i="1" dirty="0"/>
              <a:t>Use a </a:t>
            </a:r>
            <a:r>
              <a:rPr lang="en-US" sz="1200" b="1" i="1" dirty="0">
                <a:solidFill>
                  <a:srgbClr val="FF0000"/>
                </a:solidFill>
              </a:rPr>
              <a:t>blue or black pen</a:t>
            </a:r>
            <a:r>
              <a:rPr lang="en-US" sz="1200" i="1" dirty="0"/>
              <a:t>—not pencil or marker. The ballots are scanned by machine.</a:t>
            </a:r>
            <a:endParaRPr lang="en-US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D381C7-9EA9-E047-A641-8640A6CB2164}"/>
              </a:ext>
            </a:extLst>
          </p:cNvPr>
          <p:cNvSpPr txBox="1"/>
          <p:nvPr/>
        </p:nvSpPr>
        <p:spPr>
          <a:xfrm>
            <a:off x="604847" y="5479215"/>
            <a:ext cx="2343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/>
              <a:t>Put the ballot in the smaller envelope.  </a:t>
            </a:r>
            <a:r>
              <a:rPr lang="en-US" sz="1200" b="1" i="1" dirty="0">
                <a:solidFill>
                  <a:srgbClr val="FF0000"/>
                </a:solidFill>
              </a:rPr>
              <a:t>Do not detach or damage the flap!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909ACB-620D-9046-84EC-82EBA4A008E8}"/>
              </a:ext>
            </a:extLst>
          </p:cNvPr>
          <p:cNvSpPr txBox="1"/>
          <p:nvPr/>
        </p:nvSpPr>
        <p:spPr>
          <a:xfrm>
            <a:off x="469676" y="3956666"/>
            <a:ext cx="270343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E4A7C5-3D26-144D-8ECF-7944B5FF8F40}"/>
              </a:ext>
            </a:extLst>
          </p:cNvPr>
          <p:cNvSpPr txBox="1"/>
          <p:nvPr/>
        </p:nvSpPr>
        <p:spPr>
          <a:xfrm>
            <a:off x="3321705" y="5833158"/>
            <a:ext cx="21891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/>
              <a:t>Complete the information on the outside of the smaller envelope and </a:t>
            </a:r>
            <a:r>
              <a:rPr lang="en-US" sz="1400" b="1" i="1" dirty="0">
                <a:solidFill>
                  <a:srgbClr val="FF0000"/>
                </a:solidFill>
              </a:rPr>
              <a:t>sign</a:t>
            </a:r>
            <a:r>
              <a:rPr lang="en-US" sz="1400" dirty="0"/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F2F461-DA90-6D4D-866F-6835779531C1}"/>
              </a:ext>
            </a:extLst>
          </p:cNvPr>
          <p:cNvSpPr txBox="1"/>
          <p:nvPr/>
        </p:nvSpPr>
        <p:spPr>
          <a:xfrm>
            <a:off x="3437831" y="4003006"/>
            <a:ext cx="270343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6C4F3C-DCED-654F-AD55-DDDF2A54A47A}"/>
              </a:ext>
            </a:extLst>
          </p:cNvPr>
          <p:cNvSpPr txBox="1"/>
          <p:nvPr/>
        </p:nvSpPr>
        <p:spPr>
          <a:xfrm>
            <a:off x="5954698" y="5827292"/>
            <a:ext cx="2436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/>
              <a:t>Place the smaller envelope in the larger envelope and seal.</a:t>
            </a:r>
            <a:br>
              <a:rPr lang="en-US" sz="1400" dirty="0"/>
            </a:br>
            <a:r>
              <a:rPr lang="en-US" sz="1200" i="1" dirty="0"/>
              <a:t>It is self-addressed and stamped.</a:t>
            </a:r>
            <a:endParaRPr lang="en-US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5DAEFB-0D1C-9A44-84D9-BA0A633397E3}"/>
              </a:ext>
            </a:extLst>
          </p:cNvPr>
          <p:cNvSpPr txBox="1"/>
          <p:nvPr/>
        </p:nvSpPr>
        <p:spPr>
          <a:xfrm>
            <a:off x="5942050" y="4030038"/>
            <a:ext cx="270343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933A1-9B8C-7D4C-A3D5-050BF603A651}"/>
              </a:ext>
            </a:extLst>
          </p:cNvPr>
          <p:cNvSpPr txBox="1"/>
          <p:nvPr/>
        </p:nvSpPr>
        <p:spPr>
          <a:xfrm>
            <a:off x="8390966" y="6282466"/>
            <a:ext cx="462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fld id="{2BDF31FC-DC83-BD4E-B8B2-A73BE16D1C3D}" type="slidenum">
              <a:rPr lang="en-US" sz="1600" smtClean="0"/>
              <a:t>22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76759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A5B6E1-1812-AA4A-8300-F1597F162A9B}"/>
              </a:ext>
            </a:extLst>
          </p:cNvPr>
          <p:cNvSpPr/>
          <p:nvPr/>
        </p:nvSpPr>
        <p:spPr>
          <a:xfrm>
            <a:off x="-5387" y="1570"/>
            <a:ext cx="9144000" cy="14912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37682D2-4898-1246-AFEB-56613BDB0ED0}"/>
              </a:ext>
            </a:extLst>
          </p:cNvPr>
          <p:cNvSpPr txBox="1">
            <a:spLocks noChangeArrowheads="1"/>
          </p:cNvSpPr>
          <p:nvPr/>
        </p:nvSpPr>
        <p:spPr>
          <a:xfrm>
            <a:off x="1018602" y="-32343"/>
            <a:ext cx="49468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>
                <a:latin typeface="+mn-lt"/>
              </a:rPr>
              <a:t>Mail it!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AE784D-2EB7-BF46-9F31-B630269183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6535" y="1753846"/>
            <a:ext cx="1918173" cy="30350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0BE19D-BF0B-BF42-9E68-D8A0E479DB0E}"/>
              </a:ext>
            </a:extLst>
          </p:cNvPr>
          <p:cNvSpPr txBox="1"/>
          <p:nvPr/>
        </p:nvSpPr>
        <p:spPr>
          <a:xfrm>
            <a:off x="664489" y="2971357"/>
            <a:ext cx="53009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Drop your ballot in a mailbox or drop-off site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Congratulations, you’ve cast your VOTE!</a:t>
            </a:r>
            <a:br>
              <a:rPr lang="en-US" sz="2000" dirty="0"/>
            </a:br>
            <a:endParaRPr lang="en-US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6D8186-6BE3-6449-B2F6-6BA99F4A1D39}"/>
              </a:ext>
            </a:extLst>
          </p:cNvPr>
          <p:cNvSpPr txBox="1"/>
          <p:nvPr/>
        </p:nvSpPr>
        <p:spPr>
          <a:xfrm>
            <a:off x="1189977" y="4068655"/>
            <a:ext cx="4345284" cy="138499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DEADLINE: </a:t>
            </a:r>
            <a:r>
              <a:rPr lang="en-US" dirty="0">
                <a:solidFill>
                  <a:schemeClr val="bg1"/>
                </a:solidFill>
              </a:rPr>
              <a:t>Postmarked by Election Day.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 </a:t>
            </a:r>
            <a:r>
              <a:rPr lang="en-US" sz="1400" dirty="0">
                <a:solidFill>
                  <a:schemeClr val="bg1"/>
                </a:solidFill>
              </a:rPr>
              <a:t>For 2020 Primary, deadline for receipt by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County is 7 days after polls close.</a:t>
            </a:r>
          </a:p>
          <a:p>
            <a:pPr algn="ctr"/>
            <a:r>
              <a:rPr lang="en-US" sz="1600" b="1" u="sng" dirty="0">
                <a:solidFill>
                  <a:schemeClr val="bg1"/>
                </a:solidFill>
              </a:rPr>
              <a:t>MAIL EARLY TO AVOID ANY PROBLEMS  !!!!!!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0313EE-A7A7-4044-BC57-BFB15B88AC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258" y="262576"/>
            <a:ext cx="2597448" cy="1040116"/>
          </a:xfrm>
          <a:prstGeom prst="rect">
            <a:avLst/>
          </a:prstGeom>
        </p:spPr>
      </p:pic>
      <p:sp>
        <p:nvSpPr>
          <p:cNvPr id="8" name="Explosion 2 7">
            <a:extLst>
              <a:ext uri="{FF2B5EF4-FFF2-40B4-BE49-F238E27FC236}">
                <a16:creationId xmlns:a16="http://schemas.microsoft.com/office/drawing/2014/main" id="{A8B3B0A5-5B7F-9A45-8703-73A3917346D8}"/>
              </a:ext>
            </a:extLst>
          </p:cNvPr>
          <p:cNvSpPr/>
          <p:nvPr/>
        </p:nvSpPr>
        <p:spPr>
          <a:xfrm rot="1835098">
            <a:off x="1795456" y="558389"/>
            <a:ext cx="3772970" cy="2667166"/>
          </a:xfrm>
          <a:prstGeom prst="irregularSeal2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E0E9C8-A35D-8143-B1B4-CDE4388C1144}"/>
              </a:ext>
            </a:extLst>
          </p:cNvPr>
          <p:cNvSpPr txBox="1"/>
          <p:nvPr/>
        </p:nvSpPr>
        <p:spPr>
          <a:xfrm>
            <a:off x="2440601" y="1312119"/>
            <a:ext cx="21644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For the July 2020 Primary the County will also set up secure DROP-OFF SITES where you can deliver your ballot.</a:t>
            </a:r>
          </a:p>
          <a:p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CA17B6-86A0-F44B-9416-702257809F5F}"/>
              </a:ext>
            </a:extLst>
          </p:cNvPr>
          <p:cNvSpPr txBox="1"/>
          <p:nvPr/>
        </p:nvSpPr>
        <p:spPr>
          <a:xfrm>
            <a:off x="3722915" y="5823464"/>
            <a:ext cx="4058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600" dirty="0">
                <a:solidFill>
                  <a:srgbClr val="FF0000"/>
                </a:solidFill>
              </a:rPr>
              <a:t>Changed from 2 days just for the 2020 Primary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0A77392-4EB2-FC41-B336-5C4D4B4D265D}"/>
              </a:ext>
            </a:extLst>
          </p:cNvPr>
          <p:cNvSpPr/>
          <p:nvPr/>
        </p:nvSpPr>
        <p:spPr>
          <a:xfrm>
            <a:off x="2771192" y="4649297"/>
            <a:ext cx="591427" cy="26659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398758-E097-F145-BEC4-9A160440464F}"/>
              </a:ext>
            </a:extLst>
          </p:cNvPr>
          <p:cNvCxnSpPr>
            <a:cxnSpLocks/>
          </p:cNvCxnSpPr>
          <p:nvPr/>
        </p:nvCxnSpPr>
        <p:spPr>
          <a:xfrm>
            <a:off x="3362619" y="4915896"/>
            <a:ext cx="827930" cy="90756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DDBBA9-6D02-8E42-9A61-963148EAF7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88202">
            <a:off x="5287375" y="1198471"/>
            <a:ext cx="1842336" cy="10366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21D520-5829-0F45-9FD6-BB18D6701F49}"/>
              </a:ext>
            </a:extLst>
          </p:cNvPr>
          <p:cNvSpPr txBox="1"/>
          <p:nvPr/>
        </p:nvSpPr>
        <p:spPr>
          <a:xfrm>
            <a:off x="7379746" y="6162018"/>
            <a:ext cx="1172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fld id="{2ECF28F4-E9F9-864D-9E13-0D7A95B23C26}" type="slidenum">
              <a:rPr lang="en-US" sz="1600" smtClean="0"/>
              <a:t>23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127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A5B6E1-1812-AA4A-8300-F1597F162A9B}"/>
              </a:ext>
            </a:extLst>
          </p:cNvPr>
          <p:cNvSpPr/>
          <p:nvPr/>
        </p:nvSpPr>
        <p:spPr>
          <a:xfrm>
            <a:off x="0" y="0"/>
            <a:ext cx="9144000" cy="18699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37682D2-4898-1246-AFEB-56613BDB0ED0}"/>
              </a:ext>
            </a:extLst>
          </p:cNvPr>
          <p:cNvSpPr txBox="1">
            <a:spLocks noChangeArrowheads="1"/>
          </p:cNvSpPr>
          <p:nvPr/>
        </p:nvSpPr>
        <p:spPr>
          <a:xfrm>
            <a:off x="156519" y="101791"/>
            <a:ext cx="88309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>
                <a:latin typeface="+mn-lt"/>
              </a:rPr>
              <a:t>THE BIG IDEAS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A7F7280-4FBF-064E-90E9-F348AEE4F4EA}"/>
              </a:ext>
            </a:extLst>
          </p:cNvPr>
          <p:cNvSpPr/>
          <p:nvPr/>
        </p:nvSpPr>
        <p:spPr>
          <a:xfrm>
            <a:off x="892098" y="1931099"/>
            <a:ext cx="2742456" cy="1096982"/>
          </a:xfrm>
          <a:custGeom>
            <a:avLst/>
            <a:gdLst>
              <a:gd name="connsiteX0" fmla="*/ 0 w 2742456"/>
              <a:gd name="connsiteY0" fmla="*/ 0 h 1096982"/>
              <a:gd name="connsiteX1" fmla="*/ 2193965 w 2742456"/>
              <a:gd name="connsiteY1" fmla="*/ 0 h 1096982"/>
              <a:gd name="connsiteX2" fmla="*/ 2742456 w 2742456"/>
              <a:gd name="connsiteY2" fmla="*/ 548491 h 1096982"/>
              <a:gd name="connsiteX3" fmla="*/ 2193965 w 2742456"/>
              <a:gd name="connsiteY3" fmla="*/ 1096982 h 1096982"/>
              <a:gd name="connsiteX4" fmla="*/ 0 w 2742456"/>
              <a:gd name="connsiteY4" fmla="*/ 1096982 h 1096982"/>
              <a:gd name="connsiteX5" fmla="*/ 548491 w 2742456"/>
              <a:gd name="connsiteY5" fmla="*/ 548491 h 1096982"/>
              <a:gd name="connsiteX6" fmla="*/ 0 w 2742456"/>
              <a:gd name="connsiteY6" fmla="*/ 0 h 109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2456" h="1096982">
                <a:moveTo>
                  <a:pt x="0" y="0"/>
                </a:moveTo>
                <a:lnTo>
                  <a:pt x="2193965" y="0"/>
                </a:lnTo>
                <a:lnTo>
                  <a:pt x="2742456" y="548491"/>
                </a:lnTo>
                <a:lnTo>
                  <a:pt x="2193965" y="1096982"/>
                </a:lnTo>
                <a:lnTo>
                  <a:pt x="0" y="1096982"/>
                </a:lnTo>
                <a:lnTo>
                  <a:pt x="548491" y="54849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8506" tIns="40005" rIns="588496" bIns="40005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3000" kern="1200" dirty="0"/>
              <a:t>Register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9D3AA80-BEEA-8746-BF96-01939A481F5A}"/>
              </a:ext>
            </a:extLst>
          </p:cNvPr>
          <p:cNvSpPr/>
          <p:nvPr/>
        </p:nvSpPr>
        <p:spPr>
          <a:xfrm>
            <a:off x="3362560" y="1931099"/>
            <a:ext cx="2742456" cy="1096982"/>
          </a:xfrm>
          <a:custGeom>
            <a:avLst/>
            <a:gdLst>
              <a:gd name="connsiteX0" fmla="*/ 0 w 2742456"/>
              <a:gd name="connsiteY0" fmla="*/ 0 h 1096982"/>
              <a:gd name="connsiteX1" fmla="*/ 2193965 w 2742456"/>
              <a:gd name="connsiteY1" fmla="*/ 0 h 1096982"/>
              <a:gd name="connsiteX2" fmla="*/ 2742456 w 2742456"/>
              <a:gd name="connsiteY2" fmla="*/ 548491 h 1096982"/>
              <a:gd name="connsiteX3" fmla="*/ 2193965 w 2742456"/>
              <a:gd name="connsiteY3" fmla="*/ 1096982 h 1096982"/>
              <a:gd name="connsiteX4" fmla="*/ 0 w 2742456"/>
              <a:gd name="connsiteY4" fmla="*/ 1096982 h 1096982"/>
              <a:gd name="connsiteX5" fmla="*/ 548491 w 2742456"/>
              <a:gd name="connsiteY5" fmla="*/ 548491 h 1096982"/>
              <a:gd name="connsiteX6" fmla="*/ 0 w 2742456"/>
              <a:gd name="connsiteY6" fmla="*/ 0 h 109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2456" h="1096982">
                <a:moveTo>
                  <a:pt x="0" y="0"/>
                </a:moveTo>
                <a:lnTo>
                  <a:pt x="2193965" y="0"/>
                </a:lnTo>
                <a:lnTo>
                  <a:pt x="2742456" y="548491"/>
                </a:lnTo>
                <a:lnTo>
                  <a:pt x="2193965" y="1096982"/>
                </a:lnTo>
                <a:lnTo>
                  <a:pt x="0" y="1096982"/>
                </a:lnTo>
                <a:lnTo>
                  <a:pt x="548491" y="54849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8506" tIns="40005" rIns="588496" bIns="40005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3000" kern="1200" dirty="0"/>
              <a:t>Commit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ABC1579-08AA-C846-A44F-43295B8A73F3}"/>
              </a:ext>
            </a:extLst>
          </p:cNvPr>
          <p:cNvSpPr/>
          <p:nvPr/>
        </p:nvSpPr>
        <p:spPr>
          <a:xfrm>
            <a:off x="5833022" y="1947531"/>
            <a:ext cx="2742456" cy="1096982"/>
          </a:xfrm>
          <a:custGeom>
            <a:avLst/>
            <a:gdLst>
              <a:gd name="connsiteX0" fmla="*/ 0 w 2742456"/>
              <a:gd name="connsiteY0" fmla="*/ 0 h 1096982"/>
              <a:gd name="connsiteX1" fmla="*/ 2193965 w 2742456"/>
              <a:gd name="connsiteY1" fmla="*/ 0 h 1096982"/>
              <a:gd name="connsiteX2" fmla="*/ 2742456 w 2742456"/>
              <a:gd name="connsiteY2" fmla="*/ 548491 h 1096982"/>
              <a:gd name="connsiteX3" fmla="*/ 2193965 w 2742456"/>
              <a:gd name="connsiteY3" fmla="*/ 1096982 h 1096982"/>
              <a:gd name="connsiteX4" fmla="*/ 0 w 2742456"/>
              <a:gd name="connsiteY4" fmla="*/ 1096982 h 1096982"/>
              <a:gd name="connsiteX5" fmla="*/ 548491 w 2742456"/>
              <a:gd name="connsiteY5" fmla="*/ 548491 h 1096982"/>
              <a:gd name="connsiteX6" fmla="*/ 0 w 2742456"/>
              <a:gd name="connsiteY6" fmla="*/ 0 h 109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2456" h="1096982">
                <a:moveTo>
                  <a:pt x="0" y="0"/>
                </a:moveTo>
                <a:lnTo>
                  <a:pt x="2193965" y="0"/>
                </a:lnTo>
                <a:lnTo>
                  <a:pt x="2742456" y="548491"/>
                </a:lnTo>
                <a:lnTo>
                  <a:pt x="2193965" y="1096982"/>
                </a:lnTo>
                <a:lnTo>
                  <a:pt x="0" y="1096982"/>
                </a:lnTo>
                <a:lnTo>
                  <a:pt x="548491" y="54849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8506" tIns="40005" rIns="588496" bIns="40005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3000" kern="1200" dirty="0"/>
              <a:t>Vote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A149BA-9E75-EF45-90C5-8349A8E6289F}"/>
              </a:ext>
            </a:extLst>
          </p:cNvPr>
          <p:cNvSpPr txBox="1"/>
          <p:nvPr/>
        </p:nvSpPr>
        <p:spPr>
          <a:xfrm>
            <a:off x="2082172" y="1427354"/>
            <a:ext cx="631798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E62050-2DE7-8B44-9469-2257E26FE26C}"/>
              </a:ext>
            </a:extLst>
          </p:cNvPr>
          <p:cNvSpPr txBox="1"/>
          <p:nvPr/>
        </p:nvSpPr>
        <p:spPr>
          <a:xfrm>
            <a:off x="4185931" y="1427354"/>
            <a:ext cx="631798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87DE27-01A1-B846-821D-D395EB2EA5F9}"/>
              </a:ext>
            </a:extLst>
          </p:cNvPr>
          <p:cNvSpPr txBox="1"/>
          <p:nvPr/>
        </p:nvSpPr>
        <p:spPr>
          <a:xfrm>
            <a:off x="6430642" y="1413234"/>
            <a:ext cx="631798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4F7489-B132-D54A-9B34-7C668E0C8BD9}"/>
              </a:ext>
            </a:extLst>
          </p:cNvPr>
          <p:cNvSpPr txBox="1"/>
          <p:nvPr/>
        </p:nvSpPr>
        <p:spPr>
          <a:xfrm>
            <a:off x="734822" y="3219295"/>
            <a:ext cx="25573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At least 17 and a citizen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Forms available online and from LWV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DEADLINE: 21 days before election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B8F39F-82A7-E34C-8D76-2E810CA017CD}"/>
              </a:ext>
            </a:extLst>
          </p:cNvPr>
          <p:cNvSpPr txBox="1"/>
          <p:nvPr/>
        </p:nvSpPr>
        <p:spPr>
          <a:xfrm>
            <a:off x="3455115" y="3207605"/>
            <a:ext cx="255734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Apply for a vote-by-mail ballot (online and from LWV)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DEADLINE: 7 days before Election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E99ACC-1300-FD44-8B1A-950EFDF55DE3}"/>
              </a:ext>
            </a:extLst>
          </p:cNvPr>
          <p:cNvSpPr txBox="1"/>
          <p:nvPr/>
        </p:nvSpPr>
        <p:spPr>
          <a:xfrm>
            <a:off x="6055506" y="3207605"/>
            <a:ext cx="28042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Complete your mail-in ballot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Mail your ballot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DEADLINE: Postmarked no later than Election Day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3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45EE12-85F6-3540-A9D8-8B8ABB8BAC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3970" y="5046541"/>
            <a:ext cx="4137536" cy="14459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5324DE3-B349-6947-95A4-4B15961BB224}"/>
              </a:ext>
            </a:extLst>
          </p:cNvPr>
          <p:cNvCxnSpPr>
            <a:cxnSpLocks/>
          </p:cNvCxnSpPr>
          <p:nvPr/>
        </p:nvCxnSpPr>
        <p:spPr>
          <a:xfrm>
            <a:off x="3335213" y="3869647"/>
            <a:ext cx="0" cy="1117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5D7968-40B7-BA46-AAF0-AC49EC1B1D7A}"/>
              </a:ext>
            </a:extLst>
          </p:cNvPr>
          <p:cNvCxnSpPr>
            <a:cxnSpLocks/>
          </p:cNvCxnSpPr>
          <p:nvPr/>
        </p:nvCxnSpPr>
        <p:spPr>
          <a:xfrm flipV="1">
            <a:off x="2309574" y="4034903"/>
            <a:ext cx="8117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F58FEA-7DC0-0C4C-BCB2-2B8B6DE30E9D}"/>
              </a:ext>
            </a:extLst>
          </p:cNvPr>
          <p:cNvCxnSpPr>
            <a:cxnSpLocks/>
          </p:cNvCxnSpPr>
          <p:nvPr/>
        </p:nvCxnSpPr>
        <p:spPr>
          <a:xfrm>
            <a:off x="3335213" y="3869647"/>
            <a:ext cx="40585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083A808-3292-E246-B623-8F23D59870C7}"/>
              </a:ext>
            </a:extLst>
          </p:cNvPr>
          <p:cNvCxnSpPr>
            <a:cxnSpLocks/>
          </p:cNvCxnSpPr>
          <p:nvPr/>
        </p:nvCxnSpPr>
        <p:spPr>
          <a:xfrm>
            <a:off x="3121286" y="4037300"/>
            <a:ext cx="0" cy="949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87A399C-26C8-FA45-8AEF-7254FE9215D8}"/>
              </a:ext>
            </a:extLst>
          </p:cNvPr>
          <p:cNvSpPr txBox="1"/>
          <p:nvPr/>
        </p:nvSpPr>
        <p:spPr>
          <a:xfrm>
            <a:off x="3972272" y="5682477"/>
            <a:ext cx="169091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12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Text for help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1693D4-EFBF-594E-AD95-951E972E3F7E}"/>
              </a:ext>
            </a:extLst>
          </p:cNvPr>
          <p:cNvSpPr txBox="1"/>
          <p:nvPr/>
        </p:nvSpPr>
        <p:spPr>
          <a:xfrm>
            <a:off x="7992932" y="6207162"/>
            <a:ext cx="582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fld id="{5F419DF8-336D-524E-BD3E-2309A68F55AD}" type="slidenum">
              <a:rPr lang="en-US" sz="1600" smtClean="0"/>
              <a:t>24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408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2" grpId="0" animBg="1"/>
      <p:bldP spid="6" grpId="0" animBg="1"/>
      <p:bldP spid="7" grpId="0" animBg="1"/>
      <p:bldP spid="3" grpId="0"/>
      <p:bldP spid="9" grpId="0"/>
      <p:bldP spid="12" grpId="0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A5B6E1-1812-AA4A-8300-F1597F162A9B}"/>
              </a:ext>
            </a:extLst>
          </p:cNvPr>
          <p:cNvSpPr/>
          <p:nvPr/>
        </p:nvSpPr>
        <p:spPr>
          <a:xfrm>
            <a:off x="0" y="0"/>
            <a:ext cx="9144000" cy="1520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37682D2-4898-1246-AFEB-56613BDB0ED0}"/>
              </a:ext>
            </a:extLst>
          </p:cNvPr>
          <p:cNvSpPr txBox="1">
            <a:spLocks noChangeArrowheads="1"/>
          </p:cNvSpPr>
          <p:nvPr/>
        </p:nvSpPr>
        <p:spPr>
          <a:xfrm>
            <a:off x="718564" y="312737"/>
            <a:ext cx="7126025" cy="1207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>
                <a:latin typeface="+mn-lt"/>
              </a:rPr>
              <a:t>Need more information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0A6578-E764-E942-A652-B0E9047B4CA5}"/>
              </a:ext>
            </a:extLst>
          </p:cNvPr>
          <p:cNvSpPr txBox="1"/>
          <p:nvPr/>
        </p:nvSpPr>
        <p:spPr>
          <a:xfrm>
            <a:off x="941330" y="1984809"/>
            <a:ext cx="780597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League of Women Voters materials </a:t>
            </a:r>
          </a:p>
          <a:p>
            <a:pPr marL="1371600" lvl="4">
              <a:spcBef>
                <a:spcPts val="1200"/>
              </a:spcBef>
            </a:pPr>
            <a:r>
              <a:rPr lang="en-US" sz="2400" b="1" dirty="0">
                <a:hlinkClick r:id="rId3"/>
              </a:rPr>
              <a:t>lwvsmc.org/</a:t>
            </a:r>
            <a:r>
              <a:rPr lang="en-US" sz="2400" b="1" dirty="0" err="1">
                <a:hlinkClick r:id="rId3"/>
              </a:rPr>
              <a:t>covid.php</a:t>
            </a:r>
            <a:endParaRPr lang="en-US" sz="2400" b="1" dirty="0"/>
          </a:p>
          <a:p>
            <a:pPr lvl="3">
              <a:spcBef>
                <a:spcPts val="1200"/>
              </a:spcBef>
            </a:pPr>
            <a:r>
              <a:rPr lang="en-US" sz="2400" b="1" dirty="0">
                <a:hlinkClick r:id="rId4"/>
              </a:rPr>
              <a:t>Vote411</a:t>
            </a:r>
            <a:endParaRPr lang="en-US" sz="2400" b="1" dirty="0"/>
          </a:p>
          <a:p>
            <a:pPr lvl="3">
              <a:spcBef>
                <a:spcPts val="1200"/>
              </a:spcBef>
            </a:pPr>
            <a:r>
              <a:rPr lang="en-US" sz="2400" b="1" dirty="0"/>
              <a:t>text questions to 732-927-1131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hlinkClick r:id="rId5"/>
              </a:rPr>
              <a:t>NJ Division of Elections</a:t>
            </a:r>
            <a:endParaRPr lang="en-US" sz="2400" b="1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hlinkClick r:id="rId6"/>
              </a:rPr>
              <a:t>Monmouth County Votes</a:t>
            </a:r>
            <a:endParaRPr lang="en-US" sz="2400" b="1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7937A82-DCF6-DA49-A02E-63C266D14F3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87" b="97464" l="546" r="95082">
                        <a14:foregroundMark x1="7104" y1="29710" x2="36066" y2="10145"/>
                        <a14:foregroundMark x1="36066" y1="10145" x2="77049" y2="13043"/>
                        <a14:foregroundMark x1="77049" y1="13043" x2="81421" y2="33696"/>
                        <a14:foregroundMark x1="42077" y1="4348" x2="81421" y2="13406"/>
                        <a14:foregroundMark x1="81421" y1="13406" x2="81421" y2="13768"/>
                        <a14:foregroundMark x1="85246" y1="26449" x2="72131" y2="46739"/>
                        <a14:foregroundMark x1="60656" y1="2899" x2="35519" y2="2899"/>
                        <a14:foregroundMark x1="38798" y1="1087" x2="38798" y2="1087"/>
                        <a14:foregroundMark x1="88525" y1="21014" x2="88525" y2="38406"/>
                        <a14:foregroundMark x1="40437" y1="88406" x2="59016" y2="93478"/>
                        <a14:foregroundMark x1="48087" y1="97826" x2="55738" y2="96739"/>
                        <a14:foregroundMark x1="92350" y1="27536" x2="95628" y2="29348"/>
                        <a14:foregroundMark x1="10387" y1="25520" x2="25137" y2="32971"/>
                        <a14:foregroundMark x1="25137" y1="32971" x2="24590" y2="33333"/>
                        <a14:foregroundMark x1="7951" y1="26087" x2="12568" y2="34420"/>
                        <a14:foregroundMark x1="12568" y1="34420" x2="20765" y2="33696"/>
                        <a14:foregroundMark x1="1639" y1="22101" x2="4372" y2="30072"/>
                        <a14:foregroundMark x1="546" y1="23551" x2="14208" y2="10870"/>
                        <a14:backgroundMark x1="2732" y1="16304" x2="1093" y2="20652"/>
                        <a14:backgroundMark x1="1093" y1="18478" x2="1093" y2="22182"/>
                        <a14:backgroundMark x1="4918" y1="50000" x2="4918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170" y="622871"/>
            <a:ext cx="1553820" cy="23563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E20B79-A14B-784D-BECE-F8B2EAC62C3F}"/>
              </a:ext>
            </a:extLst>
          </p:cNvPr>
          <p:cNvSpPr txBox="1"/>
          <p:nvPr/>
        </p:nvSpPr>
        <p:spPr>
          <a:xfrm>
            <a:off x="7498080" y="6271708"/>
            <a:ext cx="1075765" cy="344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fld id="{2ED0C738-0860-804F-AC64-DA5346BC5D13}" type="slidenum">
              <a:rPr lang="en-US" sz="1600" smtClean="0"/>
              <a:t>25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473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A5B6E1-1812-AA4A-8300-F1597F162A9B}"/>
              </a:ext>
            </a:extLst>
          </p:cNvPr>
          <p:cNvSpPr/>
          <p:nvPr/>
        </p:nvSpPr>
        <p:spPr>
          <a:xfrm>
            <a:off x="-15498" y="0"/>
            <a:ext cx="9144000" cy="15420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CB4DC8-49EF-5144-AC03-A99F7DDEC774}"/>
              </a:ext>
            </a:extLst>
          </p:cNvPr>
          <p:cNvSpPr txBox="1"/>
          <p:nvPr/>
        </p:nvSpPr>
        <p:spPr>
          <a:xfrm>
            <a:off x="381130" y="295678"/>
            <a:ext cx="8357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What happens when you don’t vote 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15C049D-B744-DF4E-BE8A-0DC1246DF9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949" y="3753458"/>
            <a:ext cx="4746857" cy="23713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2142ED0-3A5D-1B48-A3E9-FD5132032C6B}"/>
              </a:ext>
            </a:extLst>
          </p:cNvPr>
          <p:cNvSpPr txBox="1"/>
          <p:nvPr/>
        </p:nvSpPr>
        <p:spPr>
          <a:xfrm>
            <a:off x="760275" y="2117215"/>
            <a:ext cx="76996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People in power listen to those who put them there </a:t>
            </a:r>
            <a:br>
              <a:rPr lang="en-US" sz="2400" dirty="0"/>
            </a:br>
            <a:r>
              <a:rPr lang="en-US" sz="2400" dirty="0"/>
              <a:t>(the groups who vote).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 higher the voter turnout, the stronger a group’s voice.</a:t>
            </a:r>
          </a:p>
          <a:p>
            <a:pPr lvl="2">
              <a:spcBef>
                <a:spcPts val="1200"/>
              </a:spcBef>
            </a:pPr>
            <a:r>
              <a:rPr lang="en-US" sz="3600" b="1" dirty="0">
                <a:solidFill>
                  <a:srgbClr val="C00000"/>
                </a:solidFill>
              </a:rPr>
              <a:t>No vote, no voice.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98646C-34BA-5D40-9A9E-B1A06459C2CE}"/>
              </a:ext>
            </a:extLst>
          </p:cNvPr>
          <p:cNvSpPr txBox="1"/>
          <p:nvPr/>
        </p:nvSpPr>
        <p:spPr>
          <a:xfrm>
            <a:off x="7250654" y="6293224"/>
            <a:ext cx="1488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fld id="{592E8CD5-7540-1341-B955-70E26745D3B2}" type="slidenum">
              <a:rPr lang="en-US" sz="1600" smtClean="0"/>
              <a:t>3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639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4C45CA-70C4-5347-806C-0D3C9AB3A0B8}"/>
              </a:ext>
            </a:extLst>
          </p:cNvPr>
          <p:cNvSpPr/>
          <p:nvPr/>
        </p:nvSpPr>
        <p:spPr>
          <a:xfrm>
            <a:off x="4233" y="0"/>
            <a:ext cx="9144000" cy="17610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FCE1F6-8BA1-D345-8978-6612BEB744FB}"/>
              </a:ext>
            </a:extLst>
          </p:cNvPr>
          <p:cNvSpPr txBox="1"/>
          <p:nvPr/>
        </p:nvSpPr>
        <p:spPr>
          <a:xfrm>
            <a:off x="501804" y="411540"/>
            <a:ext cx="772935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Who is being heard ?</a:t>
            </a:r>
          </a:p>
          <a:p>
            <a:endParaRPr lang="en-US" b="1" dirty="0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1411EDD6-1069-3241-8F3E-08F729ACEE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9811" y="455797"/>
            <a:ext cx="2291344" cy="150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32FABC-6148-B54E-98F4-B3E069F6E4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04" y="2088092"/>
            <a:ext cx="3951111" cy="296333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C9791D-E9D5-174E-9AED-00B977A38A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371" y="2088092"/>
            <a:ext cx="3951109" cy="296333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2CDE18-A9F1-1E49-9190-EFF9A6A7C533}"/>
              </a:ext>
            </a:extLst>
          </p:cNvPr>
          <p:cNvSpPr txBox="1"/>
          <p:nvPr/>
        </p:nvSpPr>
        <p:spPr>
          <a:xfrm>
            <a:off x="1532600" y="5227221"/>
            <a:ext cx="6503541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endParaRPr lang="en-US" sz="9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How loud is </a:t>
            </a:r>
            <a:r>
              <a:rPr lang="en-US" sz="2000" b="1" dirty="0">
                <a:solidFill>
                  <a:schemeClr val="bg1"/>
                </a:solidFill>
              </a:rPr>
              <a:t>YOUR</a:t>
            </a:r>
            <a:r>
              <a:rPr lang="en-US" sz="2000" dirty="0">
                <a:solidFill>
                  <a:schemeClr val="bg1"/>
                </a:solidFill>
              </a:rPr>
              <a:t> voice?  How can you make it louder?</a:t>
            </a:r>
          </a:p>
          <a:p>
            <a:pPr algn="ctr">
              <a:spcBef>
                <a:spcPts val="1200"/>
              </a:spcBef>
            </a:pP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41C102-3A2A-CB4A-B76B-0FC8545C7918}"/>
              </a:ext>
            </a:extLst>
          </p:cNvPr>
          <p:cNvSpPr txBox="1"/>
          <p:nvPr/>
        </p:nvSpPr>
        <p:spPr>
          <a:xfrm>
            <a:off x="7218381" y="6314739"/>
            <a:ext cx="1517099" cy="344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fld id="{E9BD74F0-6080-C148-841B-D65ED70E4F5D}" type="slidenum">
              <a:rPr lang="en-US" sz="1600" smtClean="0"/>
              <a:t>4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3497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1AEC97-EBC8-FE44-8C48-9D88CBCB0145}"/>
              </a:ext>
            </a:extLst>
          </p:cNvPr>
          <p:cNvSpPr/>
          <p:nvPr/>
        </p:nvSpPr>
        <p:spPr>
          <a:xfrm>
            <a:off x="0" y="-253194"/>
            <a:ext cx="9144000" cy="166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D8FBA5-55D9-3246-97AB-0E0DA550C1CA}"/>
              </a:ext>
            </a:extLst>
          </p:cNvPr>
          <p:cNvSpPr txBox="1"/>
          <p:nvPr/>
        </p:nvSpPr>
        <p:spPr>
          <a:xfrm>
            <a:off x="455587" y="534702"/>
            <a:ext cx="702567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Why is this so important now?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C1B372AE-F9CC-5A44-A8F5-4F0E56D328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4784" y1="19075" x2="13833" y2="35549"/>
                        <a14:foregroundMark x1="13833" y1="35549" x2="13256" y2="55491"/>
                        <a14:foregroundMark x1="13256" y1="55491" x2="15850" y2="35838"/>
                        <a14:foregroundMark x1="15850" y1="35838" x2="13833" y2="56069"/>
                        <a14:foregroundMark x1="13833" y1="56069" x2="16138" y2="62717"/>
                        <a14:foregroundMark x1="67147" y1="13295" x2="67147" y2="13295"/>
                        <a14:foregroundMark x1="74476" y1="21676" x2="76337" y2="23127"/>
                        <a14:foregroundMark x1="62248" y1="12139" x2="74476" y2="21676"/>
                        <a14:foregroundMark x1="78718" y1="25770" x2="88184" y2="41329"/>
                        <a14:foregroundMark x1="88184" y1="41329" x2="89049" y2="49711"/>
                        <a14:foregroundMark x1="79906" y1="24835" x2="82133" y2="26590"/>
                        <a14:foregroundMark x1="75896" y1="21676" x2="76847" y2="22425"/>
                        <a14:foregroundMark x1="65994" y1="13873" x2="75896" y2="21676"/>
                        <a14:foregroundMark x1="82133" y1="26590" x2="87608" y2="35838"/>
                        <a14:foregroundMark x1="58790" y1="25145" x2="75216" y2="38728"/>
                        <a14:foregroundMark x1="75216" y1="38728" x2="77810" y2="47110"/>
                        <a14:foregroundMark x1="63977" y1="25434" x2="74640" y2="37572"/>
                        <a14:foregroundMark x1="64265" y1="24855" x2="75504" y2="32948"/>
                        <a14:foregroundMark x1="59654" y1="31792" x2="59654" y2="31792"/>
                        <a14:foregroundMark x1="60231" y1="30925" x2="63112" y2="34971"/>
                        <a14:foregroundMark x1="65994" y1="38439" x2="64841" y2="37861"/>
                        <a14:foregroundMark x1="14986" y1="32659" x2="14409" y2="52601"/>
                        <a14:foregroundMark x1="14409" y1="52601" x2="19308" y2="67341"/>
                        <a14:foregroundMark x1="79334" y1="21273" x2="80040" y2="21633"/>
                        <a14:foregroundMark x1="63112" y1="13006" x2="77916" y2="20550"/>
                        <a14:foregroundMark x1="81411" y1="23648" x2="88473" y2="40173"/>
                        <a14:foregroundMark x1="88473" y1="40173" x2="89625" y2="50000"/>
                        <a14:foregroundMark x1="65994" y1="13584" x2="65994" y2="13584"/>
                        <a14:foregroundMark x1="64553" y1="13873" x2="66571" y2="15318"/>
                        <a14:backgroundMark x1="78098" y1="21098" x2="77810" y2="19075"/>
                        <a14:backgroundMark x1="79251" y1="22254" x2="80980" y2="23988"/>
                        <a14:backgroundMark x1="78386" y1="21676" x2="78386" y2="21676"/>
                        <a14:backgroundMark x1="77810" y1="21098" x2="79251" y2="21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579" y="122815"/>
            <a:ext cx="1952545" cy="194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EA4202-AF72-6D4D-A090-2188A201FF43}"/>
              </a:ext>
            </a:extLst>
          </p:cNvPr>
          <p:cNvSpPr txBox="1"/>
          <p:nvPr/>
        </p:nvSpPr>
        <p:spPr>
          <a:xfrm>
            <a:off x="352942" y="3309515"/>
            <a:ext cx="3676850" cy="91101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GENERAL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bg1"/>
                </a:solidFill>
              </a:rPr>
              <a:t>ELECTION </a:t>
            </a:r>
            <a:r>
              <a:rPr lang="en-US" sz="2520" dirty="0">
                <a:solidFill>
                  <a:schemeClr val="bg1"/>
                </a:solidFill>
              </a:rPr>
              <a:t>November 3,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82396-3ED8-6644-9EBB-D88CB508AD14}"/>
              </a:ext>
            </a:extLst>
          </p:cNvPr>
          <p:cNvSpPr txBox="1"/>
          <p:nvPr/>
        </p:nvSpPr>
        <p:spPr>
          <a:xfrm>
            <a:off x="4508899" y="2404735"/>
            <a:ext cx="40176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President and Vice President</a:t>
            </a:r>
          </a:p>
          <a:p>
            <a:r>
              <a:rPr lang="en-US" dirty="0"/>
              <a:t>Congress—Senate and House</a:t>
            </a:r>
          </a:p>
          <a:p>
            <a:pPr>
              <a:spcBef>
                <a:spcPts val="600"/>
              </a:spcBef>
            </a:pPr>
            <a:r>
              <a:rPr lang="en-US" dirty="0"/>
              <a:t>Freeholder</a:t>
            </a:r>
          </a:p>
          <a:p>
            <a:r>
              <a:rPr lang="en-US" dirty="0"/>
              <a:t>County Clerk and other county officials</a:t>
            </a:r>
          </a:p>
          <a:p>
            <a:pPr>
              <a:spcBef>
                <a:spcPts val="600"/>
              </a:spcBef>
            </a:pPr>
            <a:r>
              <a:rPr lang="en-US" dirty="0"/>
              <a:t>Local town/city officials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431927-4FCD-F240-AE23-253AB1943A17}"/>
              </a:ext>
            </a:extLst>
          </p:cNvPr>
          <p:cNvSpPr txBox="1"/>
          <p:nvPr/>
        </p:nvSpPr>
        <p:spPr>
          <a:xfrm>
            <a:off x="3776000" y="2059448"/>
            <a:ext cx="2193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cs typeface="Apple Chancery" panose="03020702040506060504" pitchFamily="66" charset="-79"/>
              </a:rPr>
              <a:t>Voters decide: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3A833B-7FB0-7B45-9C88-E3043693D9B6}"/>
              </a:ext>
            </a:extLst>
          </p:cNvPr>
          <p:cNvSpPr txBox="1"/>
          <p:nvPr/>
        </p:nvSpPr>
        <p:spPr>
          <a:xfrm>
            <a:off x="4463613" y="4413762"/>
            <a:ext cx="3509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 School Board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E8F859-C34C-9B42-A057-1F336AF4FC1A}"/>
              </a:ext>
            </a:extLst>
          </p:cNvPr>
          <p:cNvSpPr txBox="1"/>
          <p:nvPr/>
        </p:nvSpPr>
        <p:spPr>
          <a:xfrm>
            <a:off x="4572000" y="4869271"/>
            <a:ext cx="4017651" cy="107721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NJ Constitutional Amendments</a:t>
            </a:r>
          </a:p>
          <a:p>
            <a:pPr marL="342900" indent="-169863">
              <a:buFont typeface="+mj-lt"/>
              <a:buAutoNum type="arabicPeriod"/>
            </a:pPr>
            <a:r>
              <a:rPr lang="en-US" sz="1600" dirty="0"/>
              <a:t> Property Tax Deduction and Exemption for Peacetime Veterans</a:t>
            </a:r>
          </a:p>
          <a:p>
            <a:pPr marL="342900" indent="-169863">
              <a:buFont typeface="+mj-lt"/>
              <a:buAutoNum type="arabicPeriod"/>
            </a:pPr>
            <a:r>
              <a:rPr lang="en-US" sz="1600" dirty="0"/>
              <a:t>  Legalize Marijuana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A075CB-8815-D445-8C01-7C5A0885179B}"/>
              </a:ext>
            </a:extLst>
          </p:cNvPr>
          <p:cNvSpPr txBox="1"/>
          <p:nvPr/>
        </p:nvSpPr>
        <p:spPr>
          <a:xfrm>
            <a:off x="5467114" y="3820309"/>
            <a:ext cx="501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6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61F900-FC32-F641-B92D-84DD9060F064}"/>
              </a:ext>
            </a:extLst>
          </p:cNvPr>
          <p:cNvSpPr txBox="1"/>
          <p:nvPr/>
        </p:nvSpPr>
        <p:spPr>
          <a:xfrm>
            <a:off x="412094" y="2087948"/>
            <a:ext cx="2372330" cy="91101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PRIMARY</a:t>
            </a:r>
            <a:r>
              <a:rPr lang="en-US" sz="2520" dirty="0">
                <a:solidFill>
                  <a:schemeClr val="bg1"/>
                </a:solidFill>
              </a:rPr>
              <a:t> </a:t>
            </a:r>
            <a:br>
              <a:rPr lang="en-US" sz="2520" dirty="0">
                <a:solidFill>
                  <a:schemeClr val="bg1"/>
                </a:solidFill>
              </a:rPr>
            </a:br>
            <a:r>
              <a:rPr lang="en-US" sz="2520" dirty="0">
                <a:solidFill>
                  <a:schemeClr val="bg1"/>
                </a:solidFill>
              </a:rPr>
              <a:t>July 7, 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7B3C89-0837-B04D-9332-D0038CA408BA}"/>
              </a:ext>
            </a:extLst>
          </p:cNvPr>
          <p:cNvSpPr txBox="1"/>
          <p:nvPr/>
        </p:nvSpPr>
        <p:spPr>
          <a:xfrm>
            <a:off x="3776000" y="1747531"/>
            <a:ext cx="449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cs typeface="Apple Chancery" panose="03020702040506060504" pitchFamily="66" charset="-79"/>
              </a:rPr>
              <a:t>Voters pick the party candidates: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69855A-7C24-AA4F-8E4A-873D0D72080E}"/>
              </a:ext>
            </a:extLst>
          </p:cNvPr>
          <p:cNvSpPr txBox="1"/>
          <p:nvPr/>
        </p:nvSpPr>
        <p:spPr>
          <a:xfrm>
            <a:off x="7272169" y="6239435"/>
            <a:ext cx="1463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fld id="{0BC6DE48-D369-BD4F-93FD-E8079F07594C}" type="slidenum">
              <a:rPr lang="en-US" sz="1600" smtClean="0"/>
              <a:t>5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4546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13" grpId="0"/>
      <p:bldP spid="11" grpId="0"/>
      <p:bldP spid="4" grpId="0" animBg="1"/>
      <p:bldP spid="8" grpId="0"/>
      <p:bldP spid="14" grpId="0" animBg="1"/>
      <p:bldP spid="14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A5B6E1-1812-AA4A-8300-F1597F162A9B}"/>
              </a:ext>
            </a:extLst>
          </p:cNvPr>
          <p:cNvSpPr/>
          <p:nvPr/>
        </p:nvSpPr>
        <p:spPr>
          <a:xfrm>
            <a:off x="0" y="0"/>
            <a:ext cx="9144000" cy="18699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37682D2-4898-1246-AFEB-56613BDB0ED0}"/>
              </a:ext>
            </a:extLst>
          </p:cNvPr>
          <p:cNvSpPr txBox="1">
            <a:spLocks noChangeArrowheads="1"/>
          </p:cNvSpPr>
          <p:nvPr/>
        </p:nvSpPr>
        <p:spPr>
          <a:xfrm>
            <a:off x="313038" y="251619"/>
            <a:ext cx="88309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+mn-lt"/>
                <a:ea typeface="+mn-ea"/>
                <a:cs typeface="+mn-cs"/>
              </a:rPr>
              <a:t>Three steps for voting</a:t>
            </a:r>
          </a:p>
        </p:txBody>
      </p:sp>
      <p:graphicFrame>
        <p:nvGraphicFramePr>
          <p:cNvPr id="11" name="Content Placeholder 1">
            <a:extLst>
              <a:ext uri="{FF2B5EF4-FFF2-40B4-BE49-F238E27FC236}">
                <a16:creationId xmlns:a16="http://schemas.microsoft.com/office/drawing/2014/main" id="{A093EB9B-A5CA-EB43-83CB-D327F6311F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602727"/>
              </p:ext>
            </p:extLst>
          </p:nvPr>
        </p:nvGraphicFramePr>
        <p:xfrm>
          <a:off x="628650" y="1828800"/>
          <a:ext cx="7794133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1A149BA-9E75-EF45-90C5-8349A8E6289F}"/>
              </a:ext>
            </a:extLst>
          </p:cNvPr>
          <p:cNvSpPr txBox="1"/>
          <p:nvPr/>
        </p:nvSpPr>
        <p:spPr>
          <a:xfrm>
            <a:off x="479817" y="2706029"/>
            <a:ext cx="631798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E62050-2DE7-8B44-9469-2257E26FE26C}"/>
              </a:ext>
            </a:extLst>
          </p:cNvPr>
          <p:cNvSpPr txBox="1"/>
          <p:nvPr/>
        </p:nvSpPr>
        <p:spPr>
          <a:xfrm>
            <a:off x="3207939" y="2706029"/>
            <a:ext cx="631798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87DE27-01A1-B846-821D-D395EB2EA5F9}"/>
              </a:ext>
            </a:extLst>
          </p:cNvPr>
          <p:cNvSpPr txBox="1"/>
          <p:nvPr/>
        </p:nvSpPr>
        <p:spPr>
          <a:xfrm>
            <a:off x="5560846" y="2706029"/>
            <a:ext cx="631798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75BAF2-6ADA-204C-AC39-6AC9EEE230E2}"/>
              </a:ext>
            </a:extLst>
          </p:cNvPr>
          <p:cNvSpPr txBox="1"/>
          <p:nvPr/>
        </p:nvSpPr>
        <p:spPr>
          <a:xfrm>
            <a:off x="7153835" y="6181344"/>
            <a:ext cx="155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fld id="{F9287668-0802-9543-B787-5060EE05C4B2}" type="slidenum">
              <a:rPr lang="en-US" sz="1600" smtClean="0"/>
              <a:t>6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0662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A5B6E1-1812-AA4A-8300-F1597F162A9B}"/>
              </a:ext>
            </a:extLst>
          </p:cNvPr>
          <p:cNvSpPr/>
          <p:nvPr/>
        </p:nvSpPr>
        <p:spPr>
          <a:xfrm>
            <a:off x="0" y="0"/>
            <a:ext cx="9144000" cy="18699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37682D2-4898-1246-AFEB-56613BDB0ED0}"/>
              </a:ext>
            </a:extLst>
          </p:cNvPr>
          <p:cNvSpPr txBox="1">
            <a:spLocks noChangeArrowheads="1"/>
          </p:cNvSpPr>
          <p:nvPr/>
        </p:nvSpPr>
        <p:spPr>
          <a:xfrm>
            <a:off x="313038" y="251619"/>
            <a:ext cx="88309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>
                <a:latin typeface="+mn-lt"/>
                <a:ea typeface="+mn-ea"/>
                <a:cs typeface="+mn-cs"/>
              </a:rPr>
              <a:t>Are you eligible to register?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9535AC-B84A-B64F-A825-44499A0FCD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588" y="496239"/>
            <a:ext cx="2088516" cy="836321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B0C9D1AC-8D37-8846-8805-3FC6E901E6B5}"/>
              </a:ext>
            </a:extLst>
          </p:cNvPr>
          <p:cNvSpPr txBox="1">
            <a:spLocks/>
          </p:cNvSpPr>
          <p:nvPr/>
        </p:nvSpPr>
        <p:spPr>
          <a:xfrm>
            <a:off x="1362242" y="2948464"/>
            <a:ext cx="6317231" cy="186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SzPct val="90000"/>
              <a:buFont typeface="Wingdings" pitchFamily="2" charset="2"/>
              <a:buChar char="q"/>
              <a:defRPr/>
            </a:pPr>
            <a:r>
              <a:rPr lang="en-US" sz="2000" dirty="0"/>
              <a:t>A U.S. citizen</a:t>
            </a:r>
          </a:p>
          <a:p>
            <a:pPr marL="342900" indent="-342900" algn="l">
              <a:buSzPct val="90000"/>
              <a:buFont typeface="Wingdings" pitchFamily="2" charset="2"/>
              <a:buChar char="q"/>
              <a:defRPr/>
            </a:pPr>
            <a:r>
              <a:rPr lang="en-US" sz="2000" dirty="0"/>
              <a:t>At least 17 years old </a:t>
            </a:r>
            <a:br>
              <a:rPr lang="en-US" sz="2000" dirty="0"/>
            </a:br>
            <a:r>
              <a:rPr lang="en-US" sz="1600" i="1" dirty="0"/>
              <a:t>(But you can not vote until you turn 18)</a:t>
            </a:r>
          </a:p>
          <a:p>
            <a:pPr marL="342900" indent="-342900" algn="l">
              <a:buSzPct val="90000"/>
              <a:buFont typeface="Wingdings" pitchFamily="2" charset="2"/>
              <a:buChar char="q"/>
              <a:defRPr/>
            </a:pPr>
            <a:r>
              <a:rPr lang="en-US" sz="2000"/>
              <a:t>A resident of the county for 30 days before the election</a:t>
            </a:r>
          </a:p>
          <a:p>
            <a:pPr marL="342900" indent="-342900" algn="l">
              <a:buSzPct val="90000"/>
              <a:buFont typeface="Wingdings" pitchFamily="2" charset="2"/>
              <a:buChar char="q"/>
              <a:defRPr/>
            </a:pPr>
            <a:r>
              <a:rPr lang="en-US" sz="2000"/>
              <a:t>Not </a:t>
            </a:r>
            <a:r>
              <a:rPr lang="en-US" sz="2000" dirty="0"/>
              <a:t>serving a prison sentence for a felony</a:t>
            </a: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4BCE1F-9226-A849-B5AC-B736E2205C64}"/>
              </a:ext>
            </a:extLst>
          </p:cNvPr>
          <p:cNvSpPr txBox="1"/>
          <p:nvPr/>
        </p:nvSpPr>
        <p:spPr>
          <a:xfrm>
            <a:off x="394814" y="2319454"/>
            <a:ext cx="2493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Yes! If you are . . 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0944A7-BD01-214D-9BE2-2FEDCA6FF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019" y="1544992"/>
            <a:ext cx="2088516" cy="20885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11EDDA-4683-3345-AE94-28320183681D}"/>
              </a:ext>
            </a:extLst>
          </p:cNvPr>
          <p:cNvSpPr txBox="1"/>
          <p:nvPr/>
        </p:nvSpPr>
        <p:spPr>
          <a:xfrm>
            <a:off x="1424857" y="5206961"/>
            <a:ext cx="5868989" cy="646331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NEW !</a:t>
            </a:r>
            <a:r>
              <a:rPr lang="en-US" dirty="0">
                <a:solidFill>
                  <a:schemeClr val="bg1"/>
                </a:solidFill>
              </a:rPr>
              <a:t>  You can vote if you are on parole or probation but you need to register—even if you were registered before.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11EBDC-FA37-BF41-987B-16D92730CEA9}"/>
              </a:ext>
            </a:extLst>
          </p:cNvPr>
          <p:cNvSpPr txBox="1"/>
          <p:nvPr/>
        </p:nvSpPr>
        <p:spPr>
          <a:xfrm>
            <a:off x="6992471" y="6174889"/>
            <a:ext cx="1667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fld id="{7789C78F-8131-0848-B18C-3722110E84DB}" type="slidenum">
              <a:rPr lang="en-US" sz="1600" smtClean="0"/>
              <a:t>7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66267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A5B6E1-1812-AA4A-8300-F1597F162A9B}"/>
              </a:ext>
            </a:extLst>
          </p:cNvPr>
          <p:cNvSpPr/>
          <p:nvPr/>
        </p:nvSpPr>
        <p:spPr>
          <a:xfrm>
            <a:off x="0" y="0"/>
            <a:ext cx="9144000" cy="15771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37682D2-4898-1246-AFEB-56613BDB0ED0}"/>
              </a:ext>
            </a:extLst>
          </p:cNvPr>
          <p:cNvSpPr txBox="1">
            <a:spLocks noChangeArrowheads="1"/>
          </p:cNvSpPr>
          <p:nvPr/>
        </p:nvSpPr>
        <p:spPr>
          <a:xfrm>
            <a:off x="313038" y="251619"/>
            <a:ext cx="88309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>
                <a:latin typeface="+mn-lt"/>
                <a:ea typeface="+mn-ea"/>
                <a:cs typeface="+mn-cs"/>
              </a:rPr>
              <a:t>Are you already registered?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9535AC-B84A-B64F-A825-44499A0FCD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809" y="496239"/>
            <a:ext cx="2088516" cy="836321"/>
          </a:xfrm>
          <a:prstGeom prst="rect">
            <a:avLst/>
          </a:prstGeom>
        </p:spPr>
      </p:pic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7E03E64A-D906-3B47-945A-BC493737C261}"/>
              </a:ext>
            </a:extLst>
          </p:cNvPr>
          <p:cNvSpPr txBox="1">
            <a:spLocks/>
          </p:cNvSpPr>
          <p:nvPr/>
        </p:nvSpPr>
        <p:spPr>
          <a:xfrm>
            <a:off x="313038" y="1957065"/>
            <a:ext cx="7988750" cy="810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If you got your NJ driver’s license since 2018, you were registered to vote—unless you chose to OPT OUT</a:t>
            </a:r>
            <a:endParaRPr lang="en-US" sz="1600" dirty="0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B805F6F3-5CFD-F04D-A9A2-05686AD8A34A}"/>
              </a:ext>
            </a:extLst>
          </p:cNvPr>
          <p:cNvSpPr txBox="1">
            <a:spLocks/>
          </p:cNvSpPr>
          <p:nvPr/>
        </p:nvSpPr>
        <p:spPr>
          <a:xfrm>
            <a:off x="473581" y="4097930"/>
            <a:ext cx="7647953" cy="618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457200"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If you are 18 years old or older, you can check at </a:t>
            </a:r>
            <a:r>
              <a:rPr lang="en-US" sz="2000" dirty="0">
                <a:hlinkClick r:id="rId4"/>
              </a:rPr>
              <a:t>vote411.org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DFE68E-2630-CD49-8F3A-D3FB3202193B}"/>
              </a:ext>
            </a:extLst>
          </p:cNvPr>
          <p:cNvSpPr txBox="1"/>
          <p:nvPr/>
        </p:nvSpPr>
        <p:spPr>
          <a:xfrm>
            <a:off x="353265" y="2774491"/>
            <a:ext cx="7948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you registered recently, you received a  voter acknowledgment card in the mail.  If you registered in the past, you may have received a voter id card.  (Neither of these cards is required to actually vote.)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472B021-BC0B-AE48-BF38-45A76A0B5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855" y="4527691"/>
            <a:ext cx="2509174" cy="13112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F4B5AE-7831-1340-8AAD-57AC8F2946F3}"/>
              </a:ext>
            </a:extLst>
          </p:cNvPr>
          <p:cNvSpPr txBox="1"/>
          <p:nvPr/>
        </p:nvSpPr>
        <p:spPr>
          <a:xfrm>
            <a:off x="1189792" y="4956425"/>
            <a:ext cx="4197905" cy="6268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3200" dirty="0"/>
              <a:t>If in doubt, REGISTER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06E838-758E-7547-8C54-A57AEDE72DAC}"/>
              </a:ext>
            </a:extLst>
          </p:cNvPr>
          <p:cNvSpPr txBox="1"/>
          <p:nvPr/>
        </p:nvSpPr>
        <p:spPr>
          <a:xfrm>
            <a:off x="7218381" y="6131859"/>
            <a:ext cx="1495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fld id="{C3C37EB4-D661-7C4A-832B-3C3E73C563EF}" type="slidenum">
              <a:rPr lang="en-US" sz="1600" smtClean="0"/>
              <a:t>8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4093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A5B6E1-1812-AA4A-8300-F1597F162A9B}"/>
              </a:ext>
            </a:extLst>
          </p:cNvPr>
          <p:cNvSpPr/>
          <p:nvPr/>
        </p:nvSpPr>
        <p:spPr>
          <a:xfrm>
            <a:off x="-12043" y="3795"/>
            <a:ext cx="9144000" cy="18699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37682D2-4898-1246-AFEB-56613BDB0ED0}"/>
              </a:ext>
            </a:extLst>
          </p:cNvPr>
          <p:cNvSpPr txBox="1">
            <a:spLocks noChangeArrowheads="1"/>
          </p:cNvSpPr>
          <p:nvPr/>
        </p:nvSpPr>
        <p:spPr>
          <a:xfrm>
            <a:off x="679077" y="455929"/>
            <a:ext cx="47107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>
                <a:latin typeface="+mn-lt"/>
              </a:rPr>
              <a:t>How do you register to vote?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9535AC-B84A-B64F-A825-44499A0FCD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019" y="554782"/>
            <a:ext cx="2088516" cy="836321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B0C9D1AC-8D37-8846-8805-3FC6E901E6B5}"/>
              </a:ext>
            </a:extLst>
          </p:cNvPr>
          <p:cNvSpPr txBox="1">
            <a:spLocks/>
          </p:cNvSpPr>
          <p:nvPr/>
        </p:nvSpPr>
        <p:spPr>
          <a:xfrm>
            <a:off x="759595" y="2304055"/>
            <a:ext cx="4020560" cy="1534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SzPct val="90000"/>
              <a:buFont typeface="+mj-lt"/>
              <a:buAutoNum type="arabicPeriod"/>
              <a:defRPr/>
            </a:pPr>
            <a:r>
              <a:rPr lang="en-US" sz="2800" dirty="0"/>
              <a:t>Get a registration form</a:t>
            </a:r>
          </a:p>
          <a:p>
            <a:pPr marL="457200" indent="-457200" algn="l">
              <a:buSzPct val="90000"/>
              <a:buFont typeface="+mj-lt"/>
              <a:buAutoNum type="arabicPeriod"/>
              <a:defRPr/>
            </a:pPr>
            <a:r>
              <a:rPr lang="en-US" sz="2800" dirty="0"/>
              <a:t>Fill it out</a:t>
            </a:r>
          </a:p>
          <a:p>
            <a:pPr marL="457200" indent="-457200" algn="l">
              <a:buSzPct val="90000"/>
              <a:buFont typeface="+mj-lt"/>
              <a:buAutoNum type="arabicPeriod"/>
              <a:defRPr/>
            </a:pPr>
            <a:r>
              <a:rPr lang="en-US" sz="2800" dirty="0"/>
              <a:t>Mail it in</a:t>
            </a:r>
            <a:endParaRPr lang="en-US" sz="2000" dirty="0"/>
          </a:p>
        </p:txBody>
      </p:sp>
      <p:pic>
        <p:nvPicPr>
          <p:cNvPr id="12" name="Picture 11" descr="68-voter-registration-english-monmouth.pdf - Mozilla Firefox">
            <a:extLst>
              <a:ext uri="{FF2B5EF4-FFF2-40B4-BE49-F238E27FC236}">
                <a16:creationId xmlns:a16="http://schemas.microsoft.com/office/drawing/2014/main" id="{6B79A678-76E3-D447-BA52-7A1AD03B77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778" y="4022631"/>
            <a:ext cx="1565356" cy="169629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65DA2-C780-C046-B1CD-1DCA1ADAFE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337" y="3838850"/>
            <a:ext cx="1304360" cy="2063861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2D6CD9A4-9420-1645-A2DB-AE0CFAE8CAB9}"/>
              </a:ext>
            </a:extLst>
          </p:cNvPr>
          <p:cNvSpPr/>
          <p:nvPr/>
        </p:nvSpPr>
        <p:spPr>
          <a:xfrm>
            <a:off x="2888694" y="4677165"/>
            <a:ext cx="371708" cy="387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A2700A6D-C3A7-0848-854E-F6A8B036DBDD}"/>
              </a:ext>
            </a:extLst>
          </p:cNvPr>
          <p:cNvSpPr/>
          <p:nvPr/>
        </p:nvSpPr>
        <p:spPr>
          <a:xfrm>
            <a:off x="5924423" y="4616725"/>
            <a:ext cx="371708" cy="387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9B6751D-B7AB-8D47-B4B2-6AF512371F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5"/>
          <a:stretch/>
        </p:blipFill>
        <p:spPr>
          <a:xfrm>
            <a:off x="3462838" y="4359540"/>
            <a:ext cx="2389239" cy="1185854"/>
          </a:xfrm>
          <a:prstGeom prst="rect">
            <a:avLst/>
          </a:prstGeom>
        </p:spPr>
      </p:pic>
      <p:sp>
        <p:nvSpPr>
          <p:cNvPr id="11" name="Explosion 2 10">
            <a:extLst>
              <a:ext uri="{FF2B5EF4-FFF2-40B4-BE49-F238E27FC236}">
                <a16:creationId xmlns:a16="http://schemas.microsoft.com/office/drawing/2014/main" id="{1A971159-6C27-9242-BA42-BFE35316A883}"/>
              </a:ext>
            </a:extLst>
          </p:cNvPr>
          <p:cNvSpPr/>
          <p:nvPr/>
        </p:nvSpPr>
        <p:spPr>
          <a:xfrm rot="2900237">
            <a:off x="5618444" y="937810"/>
            <a:ext cx="2917104" cy="2905738"/>
          </a:xfrm>
          <a:prstGeom prst="irregularSeal2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1C9993-7E2C-7B4A-BB29-A91E0D779F0C}"/>
              </a:ext>
            </a:extLst>
          </p:cNvPr>
          <p:cNvSpPr txBox="1"/>
          <p:nvPr/>
        </p:nvSpPr>
        <p:spPr>
          <a:xfrm>
            <a:off x="5773258" y="1971139"/>
            <a:ext cx="2418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Online registration will be available in NJ by July 2020</a:t>
            </a:r>
          </a:p>
          <a:p>
            <a:endParaRPr lang="en-US" dirty="0"/>
          </a:p>
        </p:txBody>
      </p:sp>
      <p:cxnSp>
        <p:nvCxnSpPr>
          <p:cNvPr id="3" name="Curved Connector 2">
            <a:extLst>
              <a:ext uri="{FF2B5EF4-FFF2-40B4-BE49-F238E27FC236}">
                <a16:creationId xmlns:a16="http://schemas.microsoft.com/office/drawing/2014/main" id="{474EAB8A-14B3-DB42-B29A-955D505138AB}"/>
              </a:ext>
            </a:extLst>
          </p:cNvPr>
          <p:cNvCxnSpPr>
            <a:cxnSpLocks/>
          </p:cNvCxnSpPr>
          <p:nvPr/>
        </p:nvCxnSpPr>
        <p:spPr>
          <a:xfrm rot="10800000" flipV="1">
            <a:off x="4657459" y="2161033"/>
            <a:ext cx="1194618" cy="41026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1638520-CB3F-4545-9F4D-1799EFA484D3}"/>
              </a:ext>
            </a:extLst>
          </p:cNvPr>
          <p:cNvSpPr txBox="1"/>
          <p:nvPr/>
        </p:nvSpPr>
        <p:spPr>
          <a:xfrm>
            <a:off x="4939349" y="2227668"/>
            <a:ext cx="900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sz="1200" dirty="0">
                <a:solidFill>
                  <a:schemeClr val="tx2"/>
                </a:solidFill>
              </a:rPr>
              <a:t>For now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D56E5A-524B-9848-9907-24F9DA7E9CAE}"/>
              </a:ext>
            </a:extLst>
          </p:cNvPr>
          <p:cNvSpPr txBox="1"/>
          <p:nvPr/>
        </p:nvSpPr>
        <p:spPr>
          <a:xfrm>
            <a:off x="7013986" y="6153374"/>
            <a:ext cx="1667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fld id="{D9A9B5B0-E797-DE47-A058-18E9A11BB99F}" type="slidenum">
              <a:rPr lang="en-US" sz="1600" smtClean="0"/>
              <a:t>9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4043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spcBef>
            <a:spcPts val="1200"/>
          </a:spcBef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11297</TotalTime>
  <Words>1469</Words>
  <Application>Microsoft Macintosh PowerPoint</Application>
  <PresentationFormat>Overhead</PresentationFormat>
  <Paragraphs>243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American Typewriter</vt:lpstr>
      <vt:lpstr>Arial</vt:lpstr>
      <vt:lpstr>Bradley Hand ITC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 Excuses!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Dellinger</dc:creator>
  <cp:lastModifiedBy>Ted Dellinger</cp:lastModifiedBy>
  <cp:revision>216</cp:revision>
  <dcterms:created xsi:type="dcterms:W3CDTF">2020-04-21T17:09:21Z</dcterms:created>
  <dcterms:modified xsi:type="dcterms:W3CDTF">2020-05-23T15:55:06Z</dcterms:modified>
</cp:coreProperties>
</file>