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27"/>
  </p:notesMasterIdLst>
  <p:handoutMasterIdLst>
    <p:handoutMasterId r:id="rId28"/>
  </p:handoutMasterIdLst>
  <p:sldIdLst>
    <p:sldId id="660" r:id="rId2"/>
    <p:sldId id="647" r:id="rId3"/>
    <p:sldId id="616" r:id="rId4"/>
    <p:sldId id="645" r:id="rId5"/>
    <p:sldId id="656" r:id="rId6"/>
    <p:sldId id="657" r:id="rId7"/>
    <p:sldId id="670" r:id="rId8"/>
    <p:sldId id="666" r:id="rId9"/>
    <p:sldId id="663" r:id="rId10"/>
    <p:sldId id="669" r:id="rId11"/>
    <p:sldId id="668" r:id="rId12"/>
    <p:sldId id="640" r:id="rId13"/>
    <p:sldId id="638" r:id="rId14"/>
    <p:sldId id="655" r:id="rId15"/>
    <p:sldId id="641" r:id="rId16"/>
    <p:sldId id="671" r:id="rId17"/>
    <p:sldId id="665" r:id="rId18"/>
    <p:sldId id="664" r:id="rId19"/>
    <p:sldId id="672" r:id="rId20"/>
    <p:sldId id="624" r:id="rId21"/>
    <p:sldId id="625" r:id="rId22"/>
    <p:sldId id="653" r:id="rId23"/>
    <p:sldId id="627" r:id="rId24"/>
    <p:sldId id="628" r:id="rId25"/>
    <p:sldId id="629" r:id="rId26"/>
  </p:sldIdLst>
  <p:sldSz cx="9144000" cy="6858000" type="overhead"/>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C5B48B"/>
    <a:srgbClr val="C4B6AA"/>
    <a:srgbClr val="C99900"/>
    <a:srgbClr val="FCCD70"/>
    <a:srgbClr val="343434"/>
    <a:srgbClr val="4E8D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53" autoAdjust="0"/>
    <p:restoredTop sz="95859" autoAdjust="0"/>
  </p:normalViewPr>
  <p:slideViewPr>
    <p:cSldViewPr snapToGrid="0" snapToObjects="1" showGuides="1">
      <p:cViewPr varScale="1">
        <p:scale>
          <a:sx n="103" d="100"/>
          <a:sy n="103" d="100"/>
        </p:scale>
        <p:origin x="1504" y="184"/>
      </p:cViewPr>
      <p:guideLst>
        <p:guide orient="horz" pos="2160"/>
        <p:guide pos="2904"/>
      </p:guideLst>
    </p:cSldViewPr>
  </p:slideViewPr>
  <p:outlineViewPr>
    <p:cViewPr>
      <p:scale>
        <a:sx n="33" d="100"/>
        <a:sy n="33" d="100"/>
      </p:scale>
      <p:origin x="0" y="0"/>
    </p:cViewPr>
  </p:outlineViewPr>
  <p:notesTextViewPr>
    <p:cViewPr>
      <p:scale>
        <a:sx n="1" d="1"/>
        <a:sy n="1" d="1"/>
      </p:scale>
      <p:origin x="0" y="0"/>
    </p:cViewPr>
  </p:notesTextViewPr>
  <p:sorterViewPr>
    <p:cViewPr>
      <p:scale>
        <a:sx n="139" d="100"/>
        <a:sy n="139" d="100"/>
      </p:scale>
      <p:origin x="0" y="12952"/>
    </p:cViewPr>
  </p:sorterViewPr>
  <p:notesViewPr>
    <p:cSldViewPr snapToGrid="0" snapToObjects="1" showGuides="1">
      <p:cViewPr varScale="1">
        <p:scale>
          <a:sx n="110" d="100"/>
          <a:sy n="110" d="100"/>
        </p:scale>
        <p:origin x="3536" y="1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68435E-346A-48FC-902A-A1B9EC992C7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42BC6A1F-2B05-4220-BB94-A6B27268A1F8}">
      <dgm:prSet/>
      <dgm:spPr/>
      <dgm:t>
        <a:bodyPr/>
        <a:lstStyle/>
        <a:p>
          <a:pPr>
            <a:defRPr cap="all"/>
          </a:pPr>
          <a:r>
            <a:rPr lang="en-US" dirty="0"/>
            <a:t>Commit</a:t>
          </a:r>
        </a:p>
      </dgm:t>
    </dgm:pt>
    <dgm:pt modelId="{AF90B964-3F70-40D8-A235-779C3D6E302D}" type="parTrans" cxnId="{D9FE9AC4-46A9-4062-9588-6B08FC015E4F}">
      <dgm:prSet/>
      <dgm:spPr/>
      <dgm:t>
        <a:bodyPr/>
        <a:lstStyle/>
        <a:p>
          <a:endParaRPr lang="en-US"/>
        </a:p>
      </dgm:t>
    </dgm:pt>
    <dgm:pt modelId="{700F7A28-A49D-4774-BE63-86A82CC9C3BB}" type="sibTrans" cxnId="{D9FE9AC4-46A9-4062-9588-6B08FC015E4F}">
      <dgm:prSet phldrT="2"/>
      <dgm:spPr/>
      <dgm:t>
        <a:bodyPr/>
        <a:lstStyle/>
        <a:p>
          <a:endParaRPr lang="en-US"/>
        </a:p>
      </dgm:t>
    </dgm:pt>
    <dgm:pt modelId="{9B79E722-E0A7-4B2B-B277-E5446DA27192}">
      <dgm:prSet/>
      <dgm:spPr/>
      <dgm:t>
        <a:bodyPr/>
        <a:lstStyle/>
        <a:p>
          <a:pPr>
            <a:defRPr cap="all"/>
          </a:pPr>
          <a:r>
            <a:rPr lang="en-US" dirty="0"/>
            <a:t>Vote</a:t>
          </a:r>
        </a:p>
      </dgm:t>
    </dgm:pt>
    <dgm:pt modelId="{5D9D1172-B673-4BC5-9EA1-B05DDD432837}" type="parTrans" cxnId="{E3EFED51-0D68-48EE-94AF-E44E91741286}">
      <dgm:prSet/>
      <dgm:spPr/>
      <dgm:t>
        <a:bodyPr/>
        <a:lstStyle/>
        <a:p>
          <a:endParaRPr lang="en-US"/>
        </a:p>
      </dgm:t>
    </dgm:pt>
    <dgm:pt modelId="{DED3E72B-71DD-4F12-9178-4DAD9479729D}" type="sibTrans" cxnId="{E3EFED51-0D68-48EE-94AF-E44E91741286}">
      <dgm:prSet phldrT="3"/>
      <dgm:spPr/>
      <dgm:t>
        <a:bodyPr/>
        <a:lstStyle/>
        <a:p>
          <a:endParaRPr lang="en-US"/>
        </a:p>
      </dgm:t>
    </dgm:pt>
    <dgm:pt modelId="{87648315-C1FF-43C2-A4B8-85D053D085F5}">
      <dgm:prSet/>
      <dgm:spPr/>
      <dgm:t>
        <a:bodyPr/>
        <a:lstStyle/>
        <a:p>
          <a:pPr>
            <a:defRPr cap="all"/>
          </a:pPr>
          <a:r>
            <a:rPr lang="en-US" dirty="0"/>
            <a:t>Register</a:t>
          </a:r>
        </a:p>
      </dgm:t>
    </dgm:pt>
    <dgm:pt modelId="{6CCEA26B-4EF3-4F9A-9074-A8CD6BFB802B}" type="sibTrans" cxnId="{D36265D5-9970-4D79-B73D-9741344DE946}">
      <dgm:prSet phldrT="1"/>
      <dgm:spPr/>
      <dgm:t>
        <a:bodyPr/>
        <a:lstStyle/>
        <a:p>
          <a:endParaRPr lang="en-US"/>
        </a:p>
      </dgm:t>
    </dgm:pt>
    <dgm:pt modelId="{B24863B0-8863-4E2F-AA2E-3339396027C6}" type="parTrans" cxnId="{D36265D5-9970-4D79-B73D-9741344DE946}">
      <dgm:prSet/>
      <dgm:spPr/>
      <dgm:t>
        <a:bodyPr/>
        <a:lstStyle/>
        <a:p>
          <a:endParaRPr lang="en-US"/>
        </a:p>
      </dgm:t>
    </dgm:pt>
    <dgm:pt modelId="{B559C6B2-1C29-485A-9657-93878C9E8835}" type="pres">
      <dgm:prSet presAssocID="{F668435E-346A-48FC-902A-A1B9EC992C7C}" presName="Name0" presStyleCnt="0">
        <dgm:presLayoutVars>
          <dgm:dir/>
          <dgm:animLvl val="lvl"/>
          <dgm:resizeHandles val="exact"/>
        </dgm:presLayoutVars>
      </dgm:prSet>
      <dgm:spPr/>
    </dgm:pt>
    <dgm:pt modelId="{5FA6DADB-6D56-4669-8999-AD46EB34D25B}" type="pres">
      <dgm:prSet presAssocID="{87648315-C1FF-43C2-A4B8-85D053D085F5}" presName="parTxOnly" presStyleLbl="node1" presStyleIdx="0" presStyleCnt="3" custAng="0" custLinFactNeighborX="-821">
        <dgm:presLayoutVars>
          <dgm:chMax val="0"/>
          <dgm:chPref val="0"/>
          <dgm:bulletEnabled val="1"/>
        </dgm:presLayoutVars>
      </dgm:prSet>
      <dgm:spPr/>
    </dgm:pt>
    <dgm:pt modelId="{C4066BFF-70BF-4409-9708-688154DBCEB5}" type="pres">
      <dgm:prSet presAssocID="{6CCEA26B-4EF3-4F9A-9074-A8CD6BFB802B}" presName="parTxOnlySpace" presStyleCnt="0"/>
      <dgm:spPr/>
    </dgm:pt>
    <dgm:pt modelId="{997B34A4-5BE0-44B2-8BB5-D49A1779261B}" type="pres">
      <dgm:prSet presAssocID="{42BC6A1F-2B05-4220-BB94-A6B27268A1F8}" presName="parTxOnly" presStyleLbl="node1" presStyleIdx="1" presStyleCnt="3">
        <dgm:presLayoutVars>
          <dgm:chMax val="0"/>
          <dgm:chPref val="0"/>
          <dgm:bulletEnabled val="1"/>
        </dgm:presLayoutVars>
      </dgm:prSet>
      <dgm:spPr/>
    </dgm:pt>
    <dgm:pt modelId="{FFE03559-CDC6-4135-B77B-41BBB64AB5D6}" type="pres">
      <dgm:prSet presAssocID="{700F7A28-A49D-4774-BE63-86A82CC9C3BB}" presName="parTxOnlySpace" presStyleCnt="0"/>
      <dgm:spPr/>
    </dgm:pt>
    <dgm:pt modelId="{7334C1A9-4BBB-4A12-A7C0-F928A691BBA1}" type="pres">
      <dgm:prSet presAssocID="{9B79E722-E0A7-4B2B-B277-E5446DA27192}" presName="parTxOnly" presStyleLbl="node1" presStyleIdx="2" presStyleCnt="3">
        <dgm:presLayoutVars>
          <dgm:chMax val="0"/>
          <dgm:chPref val="0"/>
          <dgm:bulletEnabled val="1"/>
        </dgm:presLayoutVars>
      </dgm:prSet>
      <dgm:spPr/>
    </dgm:pt>
  </dgm:ptLst>
  <dgm:cxnLst>
    <dgm:cxn modelId="{03ADD140-690C-4E0F-A062-CA498EE5B501}" type="presOf" srcId="{87648315-C1FF-43C2-A4B8-85D053D085F5}" destId="{5FA6DADB-6D56-4669-8999-AD46EB34D25B}" srcOrd="0" destOrd="0" presId="urn:microsoft.com/office/officeart/2005/8/layout/chevron1"/>
    <dgm:cxn modelId="{E3EFED51-0D68-48EE-94AF-E44E91741286}" srcId="{F668435E-346A-48FC-902A-A1B9EC992C7C}" destId="{9B79E722-E0A7-4B2B-B277-E5446DA27192}" srcOrd="2" destOrd="0" parTransId="{5D9D1172-B673-4BC5-9EA1-B05DDD432837}" sibTransId="{DED3E72B-71DD-4F12-9178-4DAD9479729D}"/>
    <dgm:cxn modelId="{E3D97096-A31D-421D-A526-6B71E4F2B5B8}" type="presOf" srcId="{F668435E-346A-48FC-902A-A1B9EC992C7C}" destId="{B559C6B2-1C29-485A-9657-93878C9E8835}" srcOrd="0" destOrd="0" presId="urn:microsoft.com/office/officeart/2005/8/layout/chevron1"/>
    <dgm:cxn modelId="{F99DECA7-A8CA-441A-8003-E2BB3A7CDA11}" type="presOf" srcId="{9B79E722-E0A7-4B2B-B277-E5446DA27192}" destId="{7334C1A9-4BBB-4A12-A7C0-F928A691BBA1}" srcOrd="0" destOrd="0" presId="urn:microsoft.com/office/officeart/2005/8/layout/chevron1"/>
    <dgm:cxn modelId="{D9FE9AC4-46A9-4062-9588-6B08FC015E4F}" srcId="{F668435E-346A-48FC-902A-A1B9EC992C7C}" destId="{42BC6A1F-2B05-4220-BB94-A6B27268A1F8}" srcOrd="1" destOrd="0" parTransId="{AF90B964-3F70-40D8-A235-779C3D6E302D}" sibTransId="{700F7A28-A49D-4774-BE63-86A82CC9C3BB}"/>
    <dgm:cxn modelId="{D36265D5-9970-4D79-B73D-9741344DE946}" srcId="{F668435E-346A-48FC-902A-A1B9EC992C7C}" destId="{87648315-C1FF-43C2-A4B8-85D053D085F5}" srcOrd="0" destOrd="0" parTransId="{B24863B0-8863-4E2F-AA2E-3339396027C6}" sibTransId="{6CCEA26B-4EF3-4F9A-9074-A8CD6BFB802B}"/>
    <dgm:cxn modelId="{E0C8FBEE-D8E0-49DD-BB4F-B3458C8386E6}" type="presOf" srcId="{42BC6A1F-2B05-4220-BB94-A6B27268A1F8}" destId="{997B34A4-5BE0-44B2-8BB5-D49A1779261B}" srcOrd="0" destOrd="0" presId="urn:microsoft.com/office/officeart/2005/8/layout/chevron1"/>
    <dgm:cxn modelId="{26118807-4A0E-4B41-B993-9C1D8BF3B8DB}" type="presParOf" srcId="{B559C6B2-1C29-485A-9657-93878C9E8835}" destId="{5FA6DADB-6D56-4669-8999-AD46EB34D25B}" srcOrd="0" destOrd="0" presId="urn:microsoft.com/office/officeart/2005/8/layout/chevron1"/>
    <dgm:cxn modelId="{E28DCE9D-BCCD-41B4-908E-53CB63721533}" type="presParOf" srcId="{B559C6B2-1C29-485A-9657-93878C9E8835}" destId="{C4066BFF-70BF-4409-9708-688154DBCEB5}" srcOrd="1" destOrd="0" presId="urn:microsoft.com/office/officeart/2005/8/layout/chevron1"/>
    <dgm:cxn modelId="{4721D847-C4C9-4612-AFE8-7DCA5A76E007}" type="presParOf" srcId="{B559C6B2-1C29-485A-9657-93878C9E8835}" destId="{997B34A4-5BE0-44B2-8BB5-D49A1779261B}" srcOrd="2" destOrd="0" presId="urn:microsoft.com/office/officeart/2005/8/layout/chevron1"/>
    <dgm:cxn modelId="{A3843EE4-5A05-408A-8524-55145018BCEE}" type="presParOf" srcId="{B559C6B2-1C29-485A-9657-93878C9E8835}" destId="{FFE03559-CDC6-4135-B77B-41BBB64AB5D6}" srcOrd="3" destOrd="0" presId="urn:microsoft.com/office/officeart/2005/8/layout/chevron1"/>
    <dgm:cxn modelId="{3D5A3598-811B-4B94-AFD3-DBEA28FFA7B9}" type="presParOf" srcId="{B559C6B2-1C29-485A-9657-93878C9E8835}" destId="{7334C1A9-4BBB-4A12-A7C0-F928A691BBA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6DADB-6D56-4669-8999-AD46EB34D25B}">
      <dsp:nvSpPr>
        <dsp:cNvPr id="0" name=""/>
        <dsp:cNvSpPr/>
      </dsp:nvSpPr>
      <dsp:spPr>
        <a:xfrm>
          <a:off x="0" y="1619874"/>
          <a:ext cx="2781987" cy="111279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defRPr cap="all"/>
          </a:pPr>
          <a:r>
            <a:rPr lang="en-US" sz="3000" kern="1200" dirty="0"/>
            <a:t>Register</a:t>
          </a:r>
        </a:p>
      </dsp:txBody>
      <dsp:txXfrm>
        <a:off x="556398" y="1619874"/>
        <a:ext cx="1669192" cy="1112795"/>
      </dsp:txXfrm>
    </dsp:sp>
    <dsp:sp modelId="{997B34A4-5BE0-44B2-8BB5-D49A1779261B}">
      <dsp:nvSpPr>
        <dsp:cNvPr id="0" name=""/>
        <dsp:cNvSpPr/>
      </dsp:nvSpPr>
      <dsp:spPr>
        <a:xfrm>
          <a:off x="2506072" y="1619874"/>
          <a:ext cx="2781987" cy="111279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defRPr cap="all"/>
          </a:pPr>
          <a:r>
            <a:rPr lang="en-US" sz="3000" kern="1200" dirty="0"/>
            <a:t>Commit</a:t>
          </a:r>
        </a:p>
      </dsp:txBody>
      <dsp:txXfrm>
        <a:off x="3062470" y="1619874"/>
        <a:ext cx="1669192" cy="1112795"/>
      </dsp:txXfrm>
    </dsp:sp>
    <dsp:sp modelId="{7334C1A9-4BBB-4A12-A7C0-F928A691BBA1}">
      <dsp:nvSpPr>
        <dsp:cNvPr id="0" name=""/>
        <dsp:cNvSpPr/>
      </dsp:nvSpPr>
      <dsp:spPr>
        <a:xfrm>
          <a:off x="5009861" y="1619874"/>
          <a:ext cx="2781987" cy="111279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defRPr cap="all"/>
          </a:pPr>
          <a:r>
            <a:rPr lang="en-US" sz="3000" kern="1200" dirty="0"/>
            <a:t>Vote</a:t>
          </a:r>
        </a:p>
      </dsp:txBody>
      <dsp:txXfrm>
        <a:off x="5566259" y="1619874"/>
        <a:ext cx="1669192" cy="111279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E3C196-2F9A-AA40-B375-1703400FC0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0039EC5-8426-974F-A09D-FF6E328128E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4A372B-FCFE-464B-B03A-D3EDFD25D8CD}" type="datetimeFigureOut">
              <a:rPr lang="en-US" smtClean="0"/>
              <a:t>6/16/20</a:t>
            </a:fld>
            <a:endParaRPr lang="en-US"/>
          </a:p>
        </p:txBody>
      </p:sp>
      <p:sp>
        <p:nvSpPr>
          <p:cNvPr id="4" name="Footer Placeholder 3">
            <a:extLst>
              <a:ext uri="{FF2B5EF4-FFF2-40B4-BE49-F238E27FC236}">
                <a16:creationId xmlns:a16="http://schemas.microsoft.com/office/drawing/2014/main" id="{A460FC12-B384-A643-9576-431E7C863F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1C5C47B-BBC1-A84D-A309-8D9B0E343F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303303-5248-9740-87FC-444700DCDE68}" type="slidenum">
              <a:rPr lang="en-US" smtClean="0"/>
              <a:t>‹#›</a:t>
            </a:fld>
            <a:endParaRPr lang="en-US"/>
          </a:p>
        </p:txBody>
      </p:sp>
    </p:spTree>
    <p:extLst>
      <p:ext uri="{BB962C8B-B14F-4D97-AF65-F5344CB8AC3E}">
        <p14:creationId xmlns:p14="http://schemas.microsoft.com/office/powerpoint/2010/main" val="2035637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A978E-15EB-184B-BE0F-222E5FA26894}" type="datetimeFigureOut">
              <a:rPr lang="en-US" smtClean="0"/>
              <a:t>6/16/20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A6119-E000-5E40-85F6-771FA96E7D47}" type="slidenum">
              <a:rPr lang="en-US" smtClean="0"/>
              <a:t>‹#›</a:t>
            </a:fld>
            <a:endParaRPr lang="en-US"/>
          </a:p>
        </p:txBody>
      </p:sp>
    </p:spTree>
    <p:extLst>
      <p:ext uri="{BB962C8B-B14F-4D97-AF65-F5344CB8AC3E}">
        <p14:creationId xmlns:p14="http://schemas.microsoft.com/office/powerpoint/2010/main" val="713782621"/>
      </p:ext>
    </p:extLst>
  </p:cSld>
  <p:clrMap bg1="lt1" tx1="dk1" bg2="lt2" tx2="dk2" accent1="accent1" accent2="accent2" accent3="accent3" accent4="accent4" accent5="accent5" accent6="accent6" hlink="hlink" folHlink="folHlink"/>
  <p:notesStyle>
    <a:lvl1pPr marL="0" algn="l" defTabSz="713232" rtl="0" eaLnBrk="1" latinLnBrk="0" hangingPunct="1">
      <a:spcBef>
        <a:spcPts val="600"/>
      </a:spcBef>
      <a:defRPr sz="1210" kern="1200" baseline="0">
        <a:solidFill>
          <a:schemeClr val="tx1"/>
        </a:solidFill>
        <a:latin typeface="+mn-lt"/>
        <a:ea typeface="+mn-ea"/>
        <a:cs typeface="+mn-cs"/>
      </a:defRPr>
    </a:lvl1pPr>
    <a:lvl2pPr marL="356616" algn="l" defTabSz="713232" rtl="0" eaLnBrk="1" latinLnBrk="0" hangingPunct="1">
      <a:spcBef>
        <a:spcPts val="600"/>
      </a:spcBef>
      <a:defRPr sz="1210" kern="1200" baseline="0">
        <a:solidFill>
          <a:schemeClr val="tx1"/>
        </a:solidFill>
        <a:latin typeface="+mn-lt"/>
        <a:ea typeface="+mn-ea"/>
        <a:cs typeface="+mn-cs"/>
      </a:defRPr>
    </a:lvl2pPr>
    <a:lvl3pPr marL="713232" algn="l" defTabSz="713232" rtl="0" eaLnBrk="1" latinLnBrk="0" hangingPunct="1">
      <a:spcBef>
        <a:spcPts val="600"/>
      </a:spcBef>
      <a:defRPr sz="1210" kern="1200" baseline="0">
        <a:solidFill>
          <a:schemeClr val="tx1"/>
        </a:solidFill>
        <a:latin typeface="+mn-lt"/>
        <a:ea typeface="+mn-ea"/>
        <a:cs typeface="+mn-cs"/>
      </a:defRPr>
    </a:lvl3pPr>
    <a:lvl4pPr marL="1069848" algn="l" defTabSz="713232" rtl="0" eaLnBrk="1" latinLnBrk="0" hangingPunct="1">
      <a:spcBef>
        <a:spcPts val="600"/>
      </a:spcBef>
      <a:defRPr sz="1210" kern="1200" baseline="0">
        <a:solidFill>
          <a:schemeClr val="tx1"/>
        </a:solidFill>
        <a:latin typeface="+mn-lt"/>
        <a:ea typeface="+mn-ea"/>
        <a:cs typeface="+mn-cs"/>
      </a:defRPr>
    </a:lvl4pPr>
    <a:lvl5pPr marL="1426464" algn="l" defTabSz="713232" rtl="0" eaLnBrk="1" latinLnBrk="0" hangingPunct="1">
      <a:spcBef>
        <a:spcPts val="600"/>
      </a:spcBef>
      <a:defRPr sz="1210" kern="1200" baseline="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j.gov/state/elections/voter-registration.s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vote411.or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vote411.or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mailto:lwvsmcnj@gmail.co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1143000"/>
            <a:ext cx="4114800" cy="3086100"/>
          </a:xfrm>
        </p:spPr>
      </p:sp>
      <p:sp>
        <p:nvSpPr>
          <p:cNvPr id="4" name="Slide Number Placeholder 3"/>
          <p:cNvSpPr>
            <a:spLocks noGrp="1"/>
          </p:cNvSpPr>
          <p:nvPr>
            <p:ph type="sldNum" sz="quarter" idx="10"/>
          </p:nvPr>
        </p:nvSpPr>
        <p:spPr/>
        <p:txBody>
          <a:bodyPr/>
          <a:lstStyle/>
          <a:p>
            <a:fld id="{47BA6119-E000-5E40-85F6-771FA96E7D47}" type="slidenum">
              <a:rPr lang="en-US" smtClean="0"/>
              <a:t>1</a:t>
            </a:fld>
            <a:endParaRPr lang="en-US"/>
          </a:p>
        </p:txBody>
      </p:sp>
      <p:sp>
        <p:nvSpPr>
          <p:cNvPr id="5" name="Notes Placeholder 2">
            <a:extLst>
              <a:ext uri="{FF2B5EF4-FFF2-40B4-BE49-F238E27FC236}">
                <a16:creationId xmlns:a16="http://schemas.microsoft.com/office/drawing/2014/main" id="{540104A7-A198-2742-96F6-87824C1F640C}"/>
              </a:ext>
            </a:extLst>
          </p:cNvPr>
          <p:cNvSpPr>
            <a:spLocks noGrp="1"/>
          </p:cNvSpPr>
          <p:nvPr>
            <p:ph type="body" idx="1"/>
          </p:nvPr>
        </p:nvSpPr>
        <p:spPr/>
        <p:txBody>
          <a:bodyPr/>
          <a:lstStyle/>
          <a:p>
            <a:pPr>
              <a:lnSpc>
                <a:spcPct val="115000"/>
              </a:lnSpc>
            </a:pPr>
            <a:r>
              <a:rPr lang="en-US" sz="1000" b="1" dirty="0">
                <a:latin typeface="Calibri" panose="020F0502020204030204" pitchFamily="34" charset="0"/>
                <a:ea typeface="Calibri" panose="020F0502020204030204" pitchFamily="34" charset="0"/>
                <a:cs typeface="Times New Roman" panose="02020603050405020304" pitchFamily="18" charset="0"/>
              </a:rPr>
              <a:t> </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000" b="1" dirty="0">
                <a:latin typeface="Calibri" panose="020F0502020204030204" pitchFamily="34" charset="0"/>
                <a:ea typeface="Calibri" panose="020F0502020204030204" pitchFamily="34" charset="0"/>
                <a:cs typeface="Times New Roman" panose="02020603050405020304" pitchFamily="18" charset="0"/>
              </a:rPr>
              <a:t>What can you do as a Voting Advocate</a:t>
            </a:r>
          </a:p>
          <a:p>
            <a:pPr>
              <a:lnSpc>
                <a:spcPct val="115000"/>
              </a:lnSpc>
            </a:pPr>
            <a:r>
              <a:rPr lang="en-US" sz="1000" u="sng" dirty="0"/>
              <a:t>Covid-19 may mean that most or all of us will need to cast our votes using vote-by-mail.</a:t>
            </a:r>
            <a:r>
              <a:rPr lang="en-US" sz="1000" dirty="0"/>
              <a:t>  Many people have never done so before, and they may need assistance and encouragement to do so. The people you talk to may not be registered and may also need assistance with voting by mail. We hope you can be the person who will help them overcome barriers to voting.</a:t>
            </a:r>
          </a:p>
          <a:p>
            <a:pPr>
              <a:lnSpc>
                <a:spcPct val="115000"/>
              </a:lnSpc>
            </a:pPr>
            <a:endParaRPr lang="en-US" sz="1000" dirty="0"/>
          </a:p>
          <a:p>
            <a:pPr>
              <a:lnSpc>
                <a:spcPct val="115000"/>
              </a:lnSpc>
            </a:pPr>
            <a:r>
              <a:rPr lang="en-US" sz="1000" dirty="0">
                <a:latin typeface="Calibri" panose="020F0502020204030204" pitchFamily="34" charset="0"/>
                <a:ea typeface="Calibri" panose="020F0502020204030204" pitchFamily="34" charset="0"/>
                <a:cs typeface="Times New Roman" panose="02020603050405020304" pitchFamily="18" charset="0"/>
              </a:rPr>
              <a:t>This toolkit includes a ‘how-to’ presentation that equips you to help others vote in the upcoming elections safely by using the vote-by-mail process.  It includes two short videos, and will help you talk with others about:  </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862013" lvl="2" indent="-149225">
              <a:lnSpc>
                <a:spcPct val="115000"/>
              </a:lnSpc>
              <a:buFont typeface="Arial" panose="020B0604020202020204" pitchFamily="34" charset="0"/>
              <a:buChar char="•"/>
              <a:tabLst>
                <a:tab pos="685800" algn="l"/>
              </a:tabLst>
            </a:pPr>
            <a:r>
              <a:rPr lang="en-US" sz="1000" dirty="0">
                <a:latin typeface="Calibri" panose="020F0502020204030204" pitchFamily="34" charset="0"/>
                <a:ea typeface="Calibri" panose="020F0502020204030204" pitchFamily="34" charset="0"/>
                <a:cs typeface="Times New Roman" panose="02020603050405020304" pitchFamily="18" charset="0"/>
              </a:rPr>
              <a:t>How to check to see if they are already registered to vote, and, if not, how to register.</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862013" lvl="2" indent="-149225">
              <a:lnSpc>
                <a:spcPct val="115000"/>
              </a:lnSpc>
              <a:buFont typeface="Arial" panose="020B0604020202020204" pitchFamily="34" charset="0"/>
              <a:buChar char="•"/>
              <a:tabLst>
                <a:tab pos="685800" algn="l"/>
              </a:tabLst>
            </a:pPr>
            <a:r>
              <a:rPr lang="en-US" sz="1000" dirty="0">
                <a:latin typeface="Calibri" panose="020F0502020204030204" pitchFamily="34" charset="0"/>
                <a:ea typeface="Calibri" panose="020F0502020204030204" pitchFamily="34" charset="0"/>
                <a:cs typeface="Times New Roman" panose="02020603050405020304" pitchFamily="18" charset="0"/>
              </a:rPr>
              <a:t>Why we may need to use mail-in voting this year for health and safety reasons.</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862013" lvl="2" indent="-149225">
              <a:lnSpc>
                <a:spcPct val="115000"/>
              </a:lnSpc>
              <a:buFont typeface="Arial" panose="020B0604020202020204" pitchFamily="34" charset="0"/>
              <a:buChar char="•"/>
              <a:tabLst>
                <a:tab pos="685800" algn="l"/>
              </a:tabLst>
            </a:pPr>
            <a:r>
              <a:rPr lang="en-US" sz="1000" dirty="0">
                <a:latin typeface="Calibri" panose="020F0502020204030204" pitchFamily="34" charset="0"/>
                <a:ea typeface="Calibri" panose="020F0502020204030204" pitchFamily="34" charset="0"/>
                <a:cs typeface="Times New Roman" panose="02020603050405020304" pitchFamily="18" charset="0"/>
              </a:rPr>
              <a:t>How to request and then cast a mail-in ballot.</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862013" lvl="2" indent="-149225">
              <a:lnSpc>
                <a:spcPct val="115000"/>
              </a:lnSpc>
              <a:buFont typeface="Arial" panose="020B0604020202020204" pitchFamily="34" charset="0"/>
              <a:buChar char="•"/>
              <a:tabLst>
                <a:tab pos="685800" algn="l"/>
              </a:tabLst>
            </a:pPr>
            <a:r>
              <a:rPr lang="en-US" sz="1000" dirty="0">
                <a:latin typeface="Calibri" panose="020F0502020204030204" pitchFamily="34" charset="0"/>
                <a:ea typeface="Calibri" panose="020F0502020204030204" pitchFamily="34" charset="0"/>
                <a:cs typeface="Times New Roman" panose="02020603050405020304" pitchFamily="18" charset="0"/>
              </a:rPr>
              <a:t>Offering your help and encouragement.</a:t>
            </a:r>
            <a:endParaRPr lang="en-US" sz="9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1041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How to read the Ballot</a:t>
            </a:r>
          </a:p>
          <a:p>
            <a:pPr marL="171450" indent="-171450">
              <a:buFont typeface="Arial" panose="020B0604020202020204" pitchFamily="34" charset="0"/>
              <a:buChar char="•"/>
            </a:pPr>
            <a:r>
              <a:rPr lang="en-US" sz="1200" dirty="0"/>
              <a:t>This is a sample of the ballot Democrats registered in Neptune will receive for the 2020 Primary</a:t>
            </a:r>
          </a:p>
          <a:p>
            <a:pPr marL="171450" indent="-171450">
              <a:buFont typeface="Arial" panose="020B0604020202020204" pitchFamily="34" charset="0"/>
              <a:buChar char="•"/>
            </a:pPr>
            <a:r>
              <a:rPr lang="en-US" sz="1200" dirty="0"/>
              <a:t>Each row shows the candidates for a given elected position (read a row)</a:t>
            </a:r>
          </a:p>
          <a:p>
            <a:pPr marL="171450" indent="-171450">
              <a:buFont typeface="Arial" panose="020B0604020202020204" pitchFamily="34" charset="0"/>
              <a:buChar char="•"/>
            </a:pPr>
            <a:r>
              <a:rPr lang="en-US" sz="1200" dirty="0"/>
              <a:t>Each column labeled “Democrat” holds candidates running under a particular group within the Democratic Party.  The first column is the Party-endorsed candidates.  Highlight the group label under the candidate name for a few other columns.</a:t>
            </a:r>
          </a:p>
          <a:p>
            <a:pPr marL="171450" indent="-171450">
              <a:buFont typeface="Arial" panose="020B0604020202020204" pitchFamily="34" charset="0"/>
              <a:buChar char="•"/>
            </a:pPr>
            <a:r>
              <a:rPr lang="en-US" sz="1200" dirty="0"/>
              <a:t>The final column is for write-in candidates</a:t>
            </a:r>
          </a:p>
        </p:txBody>
      </p:sp>
      <p:sp>
        <p:nvSpPr>
          <p:cNvPr id="4" name="Slide Number Placeholder 3"/>
          <p:cNvSpPr>
            <a:spLocks noGrp="1"/>
          </p:cNvSpPr>
          <p:nvPr>
            <p:ph type="sldNum" sz="quarter" idx="5"/>
          </p:nvPr>
        </p:nvSpPr>
        <p:spPr/>
        <p:txBody>
          <a:bodyPr/>
          <a:lstStyle/>
          <a:p>
            <a:fld id="{47BA6119-E000-5E40-85F6-771FA96E7D47}" type="slidenum">
              <a:rPr lang="en-US" smtClean="0"/>
              <a:t>10</a:t>
            </a:fld>
            <a:endParaRPr lang="en-US"/>
          </a:p>
        </p:txBody>
      </p:sp>
    </p:spTree>
    <p:extLst>
      <p:ext uri="{BB962C8B-B14F-4D97-AF65-F5344CB8AC3E}">
        <p14:creationId xmlns:p14="http://schemas.microsoft.com/office/powerpoint/2010/main" val="1662653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spcBef>
                <a:spcPts val="600"/>
              </a:spcBef>
              <a:buFont typeface="Arial" panose="020B0604020202020204" pitchFamily="34" charset="0"/>
              <a:buChar char="•"/>
            </a:pPr>
            <a:r>
              <a:rPr lang="en-US" sz="1200" dirty="0"/>
              <a:t>This is a sample of the ballot a Republican registered in Neptune will receive for the 2020 Primary.</a:t>
            </a:r>
          </a:p>
          <a:p>
            <a:pPr marL="171450" indent="-171450">
              <a:lnSpc>
                <a:spcPct val="110000"/>
              </a:lnSpc>
              <a:spcBef>
                <a:spcPts val="600"/>
              </a:spcBef>
              <a:buFont typeface="Arial" panose="020B0604020202020204" pitchFamily="34" charset="0"/>
              <a:buChar char="•"/>
            </a:pPr>
            <a:r>
              <a:rPr lang="en-US" sz="1200" dirty="0"/>
              <a:t>You read it in the same way.</a:t>
            </a:r>
          </a:p>
        </p:txBody>
      </p:sp>
      <p:sp>
        <p:nvSpPr>
          <p:cNvPr id="4" name="Slide Number Placeholder 3"/>
          <p:cNvSpPr>
            <a:spLocks noGrp="1"/>
          </p:cNvSpPr>
          <p:nvPr>
            <p:ph type="sldNum" sz="quarter" idx="5"/>
          </p:nvPr>
        </p:nvSpPr>
        <p:spPr/>
        <p:txBody>
          <a:bodyPr/>
          <a:lstStyle/>
          <a:p>
            <a:fld id="{47BA6119-E000-5E40-85F6-771FA96E7D47}" type="slidenum">
              <a:rPr lang="en-US" smtClean="0"/>
              <a:t>11</a:t>
            </a:fld>
            <a:endParaRPr lang="en-US"/>
          </a:p>
        </p:txBody>
      </p:sp>
    </p:spTree>
    <p:extLst>
      <p:ext uri="{BB962C8B-B14F-4D97-AF65-F5344CB8AC3E}">
        <p14:creationId xmlns:p14="http://schemas.microsoft.com/office/powerpoint/2010/main" val="3710033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spcBef>
                <a:spcPts val="600"/>
              </a:spcBef>
              <a:buFont typeface="Arial" panose="020B0604020202020204" pitchFamily="34" charset="0"/>
              <a:buChar char="•"/>
            </a:pPr>
            <a:r>
              <a:rPr lang="en-US" sz="1200" dirty="0"/>
              <a:t>VOTE411.org is the League of Women Voters nonpartisan voters guide that provides customized information on voting.  Users enter their address and can see what will be on the ballot when they vote.  They can see biographical information and answers to League-posed questions from candidates who respond to the League’s invitation to participate.  </a:t>
            </a:r>
          </a:p>
          <a:p>
            <a:pPr marL="171450" indent="-171450">
              <a:lnSpc>
                <a:spcPct val="110000"/>
              </a:lnSpc>
              <a:spcBef>
                <a:spcPts val="600"/>
              </a:spcBef>
              <a:buFont typeface="Arial" panose="020B0604020202020204" pitchFamily="34" charset="0"/>
              <a:buChar char="•"/>
            </a:pPr>
            <a:r>
              <a:rPr lang="en-US" sz="1200" dirty="0"/>
              <a:t>VOTE411 provides candidate information down to the local level, information on ballot issues, updates on COVID-19-related changes to elections, and links that allow users to check their registration status and much more.</a:t>
            </a:r>
          </a:p>
        </p:txBody>
      </p:sp>
      <p:sp>
        <p:nvSpPr>
          <p:cNvPr id="4" name="Slide Number Placeholder 3"/>
          <p:cNvSpPr>
            <a:spLocks noGrp="1"/>
          </p:cNvSpPr>
          <p:nvPr>
            <p:ph type="sldNum" sz="quarter" idx="5"/>
          </p:nvPr>
        </p:nvSpPr>
        <p:spPr/>
        <p:txBody>
          <a:bodyPr/>
          <a:lstStyle/>
          <a:p>
            <a:fld id="{47BA6119-E000-5E40-85F6-771FA96E7D47}" type="slidenum">
              <a:rPr lang="en-US" smtClean="0"/>
              <a:t>12</a:t>
            </a:fld>
            <a:endParaRPr lang="en-US"/>
          </a:p>
        </p:txBody>
      </p:sp>
    </p:spTree>
    <p:extLst>
      <p:ext uri="{BB962C8B-B14F-4D97-AF65-F5344CB8AC3E}">
        <p14:creationId xmlns:p14="http://schemas.microsoft.com/office/powerpoint/2010/main" val="3650575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The League of Women Voters is strongly encouraging those who can to vote by mail.  (Each municipality will have at least one polling place where voters will cast paper ballot and those with special needs can vote by machine.)</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The material that follows shows how to vote by mail</a:t>
            </a:r>
          </a:p>
        </p:txBody>
      </p:sp>
      <p:sp>
        <p:nvSpPr>
          <p:cNvPr id="4" name="Slide Number Placeholder 3"/>
          <p:cNvSpPr>
            <a:spLocks noGrp="1"/>
          </p:cNvSpPr>
          <p:nvPr>
            <p:ph type="sldNum" sz="quarter" idx="5"/>
          </p:nvPr>
        </p:nvSpPr>
        <p:spPr/>
        <p:txBody>
          <a:bodyPr/>
          <a:lstStyle/>
          <a:p>
            <a:fld id="{47BA6119-E000-5E40-85F6-771FA96E7D47}" type="slidenum">
              <a:rPr lang="en-US" smtClean="0"/>
              <a:t>13</a:t>
            </a:fld>
            <a:endParaRPr lang="en-US"/>
          </a:p>
        </p:txBody>
      </p:sp>
    </p:spTree>
    <p:extLst>
      <p:ext uri="{BB962C8B-B14F-4D97-AF65-F5344CB8AC3E}">
        <p14:creationId xmlns:p14="http://schemas.microsoft.com/office/powerpoint/2010/main" val="2888257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a:xfrm>
            <a:off x="3884613" y="8699068"/>
            <a:ext cx="2971800" cy="458787"/>
          </a:xfrm>
        </p:spPr>
        <p:txBody>
          <a:bodyPr/>
          <a:lstStyle/>
          <a:p>
            <a:fld id="{47BA6119-E000-5E40-85F6-771FA96E7D47}" type="slidenum">
              <a:rPr lang="en-US" smtClean="0"/>
              <a:t>14</a:t>
            </a:fld>
            <a:endParaRPr lang="en-US"/>
          </a:p>
        </p:txBody>
      </p:sp>
      <p:sp>
        <p:nvSpPr>
          <p:cNvPr id="6" name="Notes Placeholder 2">
            <a:extLst>
              <a:ext uri="{FF2B5EF4-FFF2-40B4-BE49-F238E27FC236}">
                <a16:creationId xmlns:a16="http://schemas.microsoft.com/office/drawing/2014/main" id="{B85E47BE-DA91-D845-9826-2D1418D15600}"/>
              </a:ext>
            </a:extLst>
          </p:cNvPr>
          <p:cNvSpPr txBox="1">
            <a:spLocks/>
          </p:cNvSpPr>
          <p:nvPr/>
        </p:nvSpPr>
        <p:spPr>
          <a:xfrm>
            <a:off x="450850" y="4421578"/>
            <a:ext cx="5881193" cy="1902814"/>
          </a:xfrm>
          <a:prstGeom prst="rect">
            <a:avLst/>
          </a:prstGeom>
        </p:spPr>
        <p:txBody>
          <a:bodyPr vert="horz" lIns="91440" tIns="45720" rIns="91440" bIns="45720" rtlCol="0"/>
          <a:lstStyle>
            <a:lvl1pPr marL="171450"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1pPr>
            <a:lvl2pPr marL="528066"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2pPr>
            <a:lvl3pPr marL="884682"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3pPr>
            <a:lvl4pPr marL="1241298"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4pPr>
            <a:lvl5pPr marL="1597914"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a:lstStyle>
          <a:p>
            <a:pPr marL="0" indent="0">
              <a:buFont typeface="Arial" panose="020B0604020202020204" pitchFamily="34" charset="0"/>
              <a:buNone/>
            </a:pPr>
            <a:endParaRPr lang="en-US" i="1" dirty="0"/>
          </a:p>
        </p:txBody>
      </p:sp>
      <p:sp>
        <p:nvSpPr>
          <p:cNvPr id="5" name="Notes Placeholder 2">
            <a:extLst>
              <a:ext uri="{FF2B5EF4-FFF2-40B4-BE49-F238E27FC236}">
                <a16:creationId xmlns:a16="http://schemas.microsoft.com/office/drawing/2014/main" id="{EB235460-473B-7046-8838-4F5F8781DEFF}"/>
              </a:ext>
            </a:extLst>
          </p:cNvPr>
          <p:cNvSpPr txBox="1">
            <a:spLocks/>
          </p:cNvSpPr>
          <p:nvPr/>
        </p:nvSpPr>
        <p:spPr>
          <a:xfrm>
            <a:off x="603250" y="4573978"/>
            <a:ext cx="5881193" cy="1902814"/>
          </a:xfrm>
          <a:prstGeom prst="rect">
            <a:avLst/>
          </a:prstGeom>
        </p:spPr>
        <p:txBody>
          <a:bodyPr vert="horz" lIns="91440" tIns="45720" rIns="91440" bIns="45720" rtlCol="0"/>
          <a:lstStyle>
            <a:lvl1pPr marL="171450"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1pPr>
            <a:lvl2pPr marL="528066"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2pPr>
            <a:lvl3pPr marL="884682"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3pPr>
            <a:lvl4pPr marL="1241298"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4pPr>
            <a:lvl5pPr marL="1597914"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a:lstStyle>
          <a:p>
            <a:pPr marL="0" indent="0">
              <a:buFont typeface="Arial" panose="020B0604020202020204" pitchFamily="34" charset="0"/>
              <a:buNone/>
            </a:pPr>
            <a:r>
              <a:rPr lang="en-US" dirty="0"/>
              <a:t>There are two options for how to learn how to fill out a mail-in ballot:</a:t>
            </a:r>
          </a:p>
          <a:p>
            <a:pPr marL="585216" lvl="1" indent="-228600">
              <a:buFont typeface="+mj-lt"/>
              <a:buAutoNum type="arabicPeriod"/>
            </a:pPr>
            <a:r>
              <a:rPr lang="en-US" dirty="0"/>
              <a:t>Read through the basic steps on this slide. </a:t>
            </a:r>
          </a:p>
          <a:p>
            <a:pPr marL="585216" lvl="1" indent="-228600">
              <a:buFont typeface="+mj-lt"/>
              <a:buAutoNum type="arabicPeriod"/>
            </a:pPr>
            <a:r>
              <a:rPr lang="en-US" dirty="0"/>
              <a:t>Click on the “VIDEO” hyperlink and play the Monmouth County Clerk video (~2 minutes)  on Voting By Mail in Monmouth County. </a:t>
            </a:r>
            <a:r>
              <a:rPr lang="en-US" i="1" dirty="0"/>
              <a:t>You must be in the “Slideshow” mode for the hyperlink to work.</a:t>
            </a:r>
            <a:endParaRPr lang="en-US" dirty="0"/>
          </a:p>
          <a:p>
            <a:pPr marL="0" indent="0">
              <a:buFont typeface="Arial" panose="020B0604020202020204" pitchFamily="34" charset="0"/>
              <a:buNone/>
            </a:pPr>
            <a:r>
              <a:rPr lang="en-US" b="1" dirty="0">
                <a:solidFill>
                  <a:srgbClr val="FF0000"/>
                </a:solidFill>
              </a:rPr>
              <a:t>NOTE: </a:t>
            </a:r>
            <a:r>
              <a:rPr lang="en-US" dirty="0"/>
              <a:t>How you return to the Slideshow from the hyperlink varies, depending on your hardware and software platforms.  How it works for you may influence your choice of option (do-it-yourself or video).</a:t>
            </a:r>
          </a:p>
        </p:txBody>
      </p:sp>
      <p:sp>
        <p:nvSpPr>
          <p:cNvPr id="3" name="TextBox 2">
            <a:extLst>
              <a:ext uri="{FF2B5EF4-FFF2-40B4-BE49-F238E27FC236}">
                <a16:creationId xmlns:a16="http://schemas.microsoft.com/office/drawing/2014/main" id="{6ADE43A8-513B-A548-829F-C9455AAD0ED1}"/>
              </a:ext>
            </a:extLst>
          </p:cNvPr>
          <p:cNvSpPr txBox="1"/>
          <p:nvPr/>
        </p:nvSpPr>
        <p:spPr>
          <a:xfrm>
            <a:off x="743209" y="6904654"/>
            <a:ext cx="5588834" cy="1015663"/>
          </a:xfrm>
          <a:prstGeom prst="rect">
            <a:avLst/>
          </a:prstGeom>
          <a:noFill/>
          <a:ln>
            <a:solidFill>
              <a:schemeClr val="bg1">
                <a:lumMod val="65000"/>
              </a:schemeClr>
            </a:solidFill>
          </a:ln>
        </p:spPr>
        <p:txBody>
          <a:bodyPr wrap="square" rtlCol="0">
            <a:spAutoFit/>
          </a:bodyPr>
          <a:lstStyle/>
          <a:p>
            <a:r>
              <a:rPr lang="en-US" sz="1200" dirty="0"/>
              <a:t>You are allowed to help someone with the mechanics of filling out their ballot.  You are NOT allowed, however, to cast a vote for someone else.  If you have helped someone (for example: by reading the ballot aloud, by explaining the boxes to check, by pointing out where to sign, etc.) </a:t>
            </a:r>
            <a:r>
              <a:rPr lang="en-US" sz="1200" b="1" dirty="0"/>
              <a:t>you must sign the area indicated on the inner envelope.</a:t>
            </a:r>
            <a:r>
              <a:rPr lang="en-US" sz="1200" dirty="0"/>
              <a:t> </a:t>
            </a:r>
          </a:p>
          <a:p>
            <a:endParaRPr lang="en-US" sz="1200" dirty="0"/>
          </a:p>
        </p:txBody>
      </p:sp>
    </p:spTree>
    <p:extLst>
      <p:ext uri="{BB962C8B-B14F-4D97-AF65-F5344CB8AC3E}">
        <p14:creationId xmlns:p14="http://schemas.microsoft.com/office/powerpoint/2010/main" val="967719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sz="1200" dirty="0"/>
              <a:t>For the 2020 Primary, secure DROP-OFF sites will be set up around the County where you can take your mail-in ballot.  If you have texted the League of Women Voters at 732-927-1131 for any reason, the League will alert you by text to any changes to the process.</a:t>
            </a:r>
          </a:p>
          <a:p>
            <a:pPr marL="171450" indent="-171450">
              <a:spcBef>
                <a:spcPts val="1200"/>
              </a:spcBef>
              <a:buFont typeface="Arial" panose="020B0604020202020204" pitchFamily="34" charset="0"/>
              <a:buChar char="•"/>
            </a:pPr>
            <a:r>
              <a:rPr lang="en-US" sz="1200" dirty="0"/>
              <a:t>You can also can mail your ballot directly to the County.  The state has arranged for the postage to be paid on mail-in ballots for the 2020 Primary and General Election.  You do not  have to put any stamps on the envelope.</a:t>
            </a:r>
          </a:p>
          <a:p>
            <a:pPr marL="171450" indent="-171450">
              <a:spcBef>
                <a:spcPts val="1200"/>
              </a:spcBef>
              <a:buFont typeface="Arial" panose="020B0604020202020204" pitchFamily="34" charset="0"/>
              <a:buChar char="•"/>
            </a:pPr>
            <a:r>
              <a:rPr lang="en-US" sz="1200" dirty="0"/>
              <a:t>Normally, the County will accept ballots up to 48 hours after Election Day IF THE BALLOTS WERE MAILED BY ELECTION DAY.  For the 2020 NJ Primary, that deadline has been extended to seven days after the polls close to accommodate the volume of VBM ballots expected based on the changes to this year’s process. </a:t>
            </a:r>
            <a:r>
              <a:rPr lang="en-US" sz="1200" b="1" dirty="0">
                <a:solidFill>
                  <a:srgbClr val="FF0000"/>
                </a:solidFill>
              </a:rPr>
              <a:t>To avoid any problem, mail your ballot well in advance.</a:t>
            </a:r>
          </a:p>
          <a:p>
            <a:pPr marL="171450" indent="-171450">
              <a:spcBef>
                <a:spcPts val="1200"/>
              </a:spcBef>
              <a:buFont typeface="Arial" panose="020B0604020202020204" pitchFamily="34" charset="0"/>
              <a:buChar char="•"/>
            </a:pPr>
            <a:endParaRPr lang="en-US" sz="1200" dirty="0"/>
          </a:p>
          <a:p>
            <a:pPr marL="171450" indent="-171450">
              <a:spcBef>
                <a:spcPts val="1200"/>
              </a:spcBef>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47BA6119-E000-5E40-85F6-771FA96E7D47}" type="slidenum">
              <a:rPr lang="en-US" smtClean="0"/>
              <a:t>15</a:t>
            </a:fld>
            <a:endParaRPr lang="en-US"/>
          </a:p>
        </p:txBody>
      </p:sp>
    </p:spTree>
    <p:extLst>
      <p:ext uri="{BB962C8B-B14F-4D97-AF65-F5344CB8AC3E}">
        <p14:creationId xmlns:p14="http://schemas.microsoft.com/office/powerpoint/2010/main" val="1163450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sz="1200" dirty="0"/>
              <a:t>NJ Spotlight, June 10, 2020: Colleen O’Dea, “One in 10 Ballots Rejected in Last Month’s Vote-by-Mail Elections.”</a:t>
            </a:r>
          </a:p>
          <a:p>
            <a:pPr marL="171450" indent="-171450">
              <a:spcBef>
                <a:spcPts val="1200"/>
              </a:spcBef>
              <a:buFont typeface="Arial" panose="020B0604020202020204" pitchFamily="34" charset="0"/>
              <a:buChar char="•"/>
            </a:pPr>
            <a:r>
              <a:rPr lang="en-US" sz="1200" dirty="0"/>
              <a:t>May all-VBM local elections exceptionally higher rejection rate.  (3% in 2018 General Election)</a:t>
            </a:r>
          </a:p>
          <a:p>
            <a:pPr marL="171450" indent="-171450">
              <a:spcBef>
                <a:spcPts val="1200"/>
              </a:spcBef>
              <a:buFont typeface="Arial" panose="020B0604020202020204" pitchFamily="34" charset="0"/>
              <a:buChar char="•"/>
            </a:pPr>
            <a:r>
              <a:rPr lang="en-US" sz="1200" dirty="0"/>
              <a:t>Most common reasons:  Signature mismatch, ballot arrived late. Required certificate was not enclosed</a:t>
            </a:r>
          </a:p>
          <a:p>
            <a:pPr marL="171450" indent="-171450">
              <a:spcBef>
                <a:spcPts val="1200"/>
              </a:spcBef>
              <a:buFont typeface="Arial" panose="020B0604020202020204" pitchFamily="34" charset="0"/>
              <a:buChar char="•"/>
            </a:pPr>
            <a:r>
              <a:rPr lang="en-US" sz="1200" dirty="0"/>
              <a:t>LWLVNJ and NAACP are plaintiffs in suit against the state demanding that voters whose ballots have been rejected have a chance to “cure” (correct) the problem in time for the primary election</a:t>
            </a:r>
            <a:endParaRPr lang="en-US" sz="1200" b="1" dirty="0">
              <a:solidFill>
                <a:srgbClr val="FF0000"/>
              </a:solidFill>
            </a:endParaRPr>
          </a:p>
          <a:p>
            <a:pPr marL="171450" indent="-171450">
              <a:spcBef>
                <a:spcPts val="1200"/>
              </a:spcBef>
              <a:buFont typeface="Arial" panose="020B0604020202020204" pitchFamily="34" charset="0"/>
              <a:buChar char="•"/>
            </a:pPr>
            <a:endParaRPr lang="en-US" sz="1200" dirty="0"/>
          </a:p>
          <a:p>
            <a:pPr marL="171450" indent="-171450">
              <a:spcBef>
                <a:spcPts val="1200"/>
              </a:spcBef>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47BA6119-E000-5E40-85F6-771FA96E7D47}" type="slidenum">
              <a:rPr lang="en-US" smtClean="0"/>
              <a:t>16</a:t>
            </a:fld>
            <a:endParaRPr lang="en-US"/>
          </a:p>
        </p:txBody>
      </p:sp>
    </p:spTree>
    <p:extLst>
      <p:ext uri="{BB962C8B-B14F-4D97-AF65-F5344CB8AC3E}">
        <p14:creationId xmlns:p14="http://schemas.microsoft.com/office/powerpoint/2010/main" val="191338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sz="1200" dirty="0"/>
              <a:t>For the 2020 Primary, secure DROP-OFF sites will be set up around the County where you can take your mail-in ballot.  If you have texted the League of Women Voters at 732-927-1131 for any reason, the League will alert you by text to any changes to the process.</a:t>
            </a:r>
          </a:p>
          <a:p>
            <a:pPr marL="171450" indent="-171450">
              <a:spcBef>
                <a:spcPts val="1200"/>
              </a:spcBef>
              <a:buFont typeface="Arial" panose="020B0604020202020204" pitchFamily="34" charset="0"/>
              <a:buChar char="•"/>
            </a:pPr>
            <a:r>
              <a:rPr lang="en-US" sz="1200" dirty="0"/>
              <a:t>You can also can mail your ballot directly to the County.  The state has arranged for the postage to be paid on mail-in ballots for the 2020 Primary and General Election.  You do not  have to put any stamps on the envelope.</a:t>
            </a:r>
          </a:p>
          <a:p>
            <a:pPr marL="171450" indent="-171450">
              <a:spcBef>
                <a:spcPts val="1200"/>
              </a:spcBef>
              <a:buFont typeface="Arial" panose="020B0604020202020204" pitchFamily="34" charset="0"/>
              <a:buChar char="•"/>
            </a:pPr>
            <a:r>
              <a:rPr lang="en-US" sz="1200" dirty="0"/>
              <a:t>Normally, the County will accept ballots up to 48 hours after Election Day IF THE BALLOTS WERE MAILED BY ELECTION DAY.  For the 2020 NJ Primary, that deadline has been extended to seven days after the polls close to accommodate the volume of VBM ballots expected based on the changes to this year’s process. </a:t>
            </a:r>
            <a:r>
              <a:rPr lang="en-US" sz="1200" b="1" dirty="0">
                <a:solidFill>
                  <a:srgbClr val="FF0000"/>
                </a:solidFill>
              </a:rPr>
              <a:t>To avoid any problem, mail your ballot well in advance.</a:t>
            </a:r>
          </a:p>
          <a:p>
            <a:pPr marL="171450" indent="-171450">
              <a:spcBef>
                <a:spcPts val="1200"/>
              </a:spcBef>
              <a:buFont typeface="Arial" panose="020B0604020202020204" pitchFamily="34" charset="0"/>
              <a:buChar char="•"/>
            </a:pPr>
            <a:endParaRPr lang="en-US" sz="1200" dirty="0"/>
          </a:p>
          <a:p>
            <a:pPr marL="171450" indent="-171450">
              <a:spcBef>
                <a:spcPts val="1200"/>
              </a:spcBef>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47BA6119-E000-5E40-85F6-771FA96E7D47}" type="slidenum">
              <a:rPr lang="en-US" smtClean="0"/>
              <a:t>17</a:t>
            </a:fld>
            <a:endParaRPr lang="en-US"/>
          </a:p>
        </p:txBody>
      </p:sp>
    </p:spTree>
    <p:extLst>
      <p:ext uri="{BB962C8B-B14F-4D97-AF65-F5344CB8AC3E}">
        <p14:creationId xmlns:p14="http://schemas.microsoft.com/office/powerpoint/2010/main" val="3349560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9750" y="4400549"/>
            <a:ext cx="5835650" cy="4466360"/>
          </a:xfrm>
        </p:spPr>
        <p:txBody>
          <a:bodyPr/>
          <a:lstStyle/>
          <a:p>
            <a:r>
              <a:rPr lang="en-US" b="1" dirty="0"/>
              <a:t>(THIS SLIDE IS ANIMATED)</a:t>
            </a:r>
            <a:br>
              <a:rPr lang="en-US" b="1" dirty="0"/>
            </a:br>
            <a:endParaRPr lang="en-US" b="1" dirty="0"/>
          </a:p>
          <a:p>
            <a:r>
              <a:rPr lang="en-US" sz="1200" dirty="0"/>
              <a:t>The situation is urgent!  The shutdown and dangers imposed by Covid-19 pose a threat to our elections in a critical election year.  States—including New Jersey-- are having to redesign the voting process to allow people to vote by mail and to provide safe polling places.  </a:t>
            </a:r>
            <a:r>
              <a:rPr lang="en-US" sz="1200" b="1" dirty="0"/>
              <a:t>The changes are leaving voters uncertain about how things will work—and can lower voter turnout</a:t>
            </a:r>
            <a:r>
              <a:rPr lang="en-US" sz="1200" dirty="0"/>
              <a:t>.  Two important elections are affected.  One is just around the corner.  </a:t>
            </a:r>
          </a:p>
          <a:p>
            <a:r>
              <a:rPr lang="en-US" sz="1200" dirty="0"/>
              <a:t> </a:t>
            </a:r>
          </a:p>
          <a:p>
            <a:r>
              <a:rPr lang="en-US" sz="1200" dirty="0"/>
              <a:t> </a:t>
            </a:r>
            <a:r>
              <a:rPr lang="en-US" sz="1200" b="1" u="sng" dirty="0"/>
              <a:t>Primary election</a:t>
            </a:r>
            <a:r>
              <a:rPr lang="en-US" sz="1200" b="1" dirty="0"/>
              <a:t>:</a:t>
            </a:r>
            <a:r>
              <a:rPr lang="en-US" sz="1200" dirty="0"/>
              <a:t>  </a:t>
            </a:r>
          </a:p>
          <a:p>
            <a:r>
              <a:rPr lang="en-US" sz="1200" dirty="0"/>
              <a:t>The Primary is an election run by the major parties—the Democrats and the Republicans—to choose their candidates to run in the General Election in November.  You must be affiliated with a Party to vote in its election. Because of the coronavirus crisis, the Governor of New Jersey </a:t>
            </a:r>
            <a:r>
              <a:rPr lang="en-US" sz="1200" b="1" dirty="0"/>
              <a:t>moved the Primary from June 2 to July 7.</a:t>
            </a:r>
          </a:p>
          <a:p>
            <a:r>
              <a:rPr lang="en-US" sz="1200" dirty="0"/>
              <a:t> </a:t>
            </a:r>
          </a:p>
          <a:p>
            <a:r>
              <a:rPr lang="en-US" sz="1200" b="1" u="sng" dirty="0"/>
              <a:t>General election:</a:t>
            </a:r>
            <a:r>
              <a:rPr lang="en-US" sz="1200" dirty="0"/>
              <a:t>  Individuals vote their choice for President, Senator and Congressperson, and offices at the state, county, and local levels.  In the general election, you do not have to declare a party.  You can vote for a candidate from any party. The General Election is set by law as the first Tuesday after the first Monday in November. </a:t>
            </a:r>
            <a:r>
              <a:rPr lang="en-US" sz="1200" b="1" dirty="0"/>
              <a:t>Some or all of the new procedures installed for the Primary may still be in effect for the 2020 General Election. </a:t>
            </a:r>
            <a:endParaRPr lang="en-US" sz="1200" dirty="0"/>
          </a:p>
          <a:p>
            <a:r>
              <a:rPr lang="en-US" sz="1200" b="1" dirty="0"/>
              <a:t> </a:t>
            </a:r>
            <a:endParaRPr lang="en-US" sz="1200" dirty="0"/>
          </a:p>
          <a:p>
            <a:pPr lvl="1"/>
            <a:r>
              <a:rPr lang="en-US" sz="1200" b="1" u="sng" dirty="0"/>
              <a:t>Public questions</a:t>
            </a:r>
            <a:r>
              <a:rPr lang="en-US" sz="1200" u="sng" dirty="0"/>
              <a:t>:</a:t>
            </a:r>
            <a:r>
              <a:rPr lang="en-US" sz="1200" dirty="0"/>
              <a:t>  In the general election this year, you will also be voting on two state-wide public questions: whether or not to give a property tax deduction and exemption for veterans who served during peacetime rather than only wartime, and whether or not to legalize marijuana.</a:t>
            </a:r>
          </a:p>
        </p:txBody>
      </p:sp>
      <p:sp>
        <p:nvSpPr>
          <p:cNvPr id="4" name="Slide Number Placeholder 3"/>
          <p:cNvSpPr>
            <a:spLocks noGrp="1"/>
          </p:cNvSpPr>
          <p:nvPr>
            <p:ph type="sldNum" sz="quarter" idx="10"/>
          </p:nvPr>
        </p:nvSpPr>
        <p:spPr/>
        <p:txBody>
          <a:bodyPr/>
          <a:lstStyle/>
          <a:p>
            <a:fld id="{47BA6119-E000-5E40-85F6-771FA96E7D47}" type="slidenum">
              <a:rPr lang="en-US" smtClean="0"/>
              <a:t>19</a:t>
            </a:fld>
            <a:endParaRPr lang="en-US"/>
          </a:p>
        </p:txBody>
      </p:sp>
    </p:spTree>
    <p:extLst>
      <p:ext uri="{BB962C8B-B14F-4D97-AF65-F5344CB8AC3E}">
        <p14:creationId xmlns:p14="http://schemas.microsoft.com/office/powerpoint/2010/main" val="544555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5194"/>
            <a:ext cx="5486400" cy="3600450"/>
          </a:xfrm>
        </p:spPr>
        <p:txBody>
          <a:bodyPr/>
          <a:lstStyle/>
          <a:p>
            <a:pPr marL="457200" marR="0">
              <a:lnSpc>
                <a:spcPct val="115000"/>
              </a:lnSpc>
              <a:spcBef>
                <a:spcPts val="600"/>
              </a:spcBef>
              <a:spcAft>
                <a:spcPts val="0"/>
              </a:spcAft>
            </a:pPr>
            <a:r>
              <a:rPr lang="en-US" sz="1200" b="1" dirty="0">
                <a:latin typeface="Calibri" panose="020F0502020204030204" pitchFamily="34" charset="0"/>
                <a:ea typeface="Calibri" panose="020F0502020204030204" pitchFamily="34" charset="0"/>
                <a:cs typeface="Times New Roman" panose="02020603050405020304" pitchFamily="18" charset="0"/>
              </a:rPr>
              <a:t>Voting eligibility </a:t>
            </a:r>
          </a:p>
          <a:p>
            <a:pPr marL="628650" marR="0" indent="-171450">
              <a:lnSpc>
                <a:spcPct val="115000"/>
              </a:lnSpc>
              <a:spcBef>
                <a:spcPts val="600"/>
              </a:spcBef>
              <a:spcAft>
                <a:spcPts val="0"/>
              </a:spcAft>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First things first.  A voter must be REGISTERED. This slide lists the voter registration requirements in New Jersey.</a:t>
            </a:r>
          </a:p>
          <a:p>
            <a:pPr marL="628650" marR="0" indent="-171450">
              <a:lnSpc>
                <a:spcPct val="115000"/>
              </a:lnSpc>
              <a:spcBef>
                <a:spcPts val="600"/>
              </a:spcBef>
              <a:spcAft>
                <a:spcPts val="0"/>
              </a:spcAft>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A recent change in requirements for voting (effective March 2020)  is that people who are on parole or probation can vote, but they MUST REGISTER OR RE-REGISTER, if they were previously registered.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800"/>
              </a:spcAft>
            </a:pPr>
            <a:endParaRPr lang="en-US" sz="1200" dirty="0">
              <a:ea typeface="Calibri"/>
              <a:cs typeface="Times New Roman"/>
            </a:endParaRPr>
          </a:p>
        </p:txBody>
      </p:sp>
      <p:sp>
        <p:nvSpPr>
          <p:cNvPr id="4" name="Slide Number Placeholder 3"/>
          <p:cNvSpPr>
            <a:spLocks noGrp="1"/>
          </p:cNvSpPr>
          <p:nvPr>
            <p:ph type="sldNum" sz="quarter" idx="5"/>
          </p:nvPr>
        </p:nvSpPr>
        <p:spPr/>
        <p:txBody>
          <a:bodyPr/>
          <a:lstStyle/>
          <a:p>
            <a:fld id="{47BA6119-E000-5E40-85F6-771FA96E7D47}" type="slidenum">
              <a:rPr lang="en-US" smtClean="0"/>
              <a:t>20</a:t>
            </a:fld>
            <a:endParaRPr lang="en-US"/>
          </a:p>
        </p:txBody>
      </p:sp>
    </p:spTree>
    <p:extLst>
      <p:ext uri="{BB962C8B-B14F-4D97-AF65-F5344CB8AC3E}">
        <p14:creationId xmlns:p14="http://schemas.microsoft.com/office/powerpoint/2010/main" val="925192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9750" y="4400549"/>
            <a:ext cx="5835650" cy="4466360"/>
          </a:xfrm>
        </p:spPr>
        <p:txBody>
          <a:bodyPr/>
          <a:lstStyle/>
          <a:p>
            <a:r>
              <a:rPr lang="en-US" b="1" dirty="0"/>
              <a:t>(THIS SLIDE IS ANIMATED)</a:t>
            </a:r>
            <a:br>
              <a:rPr lang="en-US" b="1" dirty="0"/>
            </a:br>
            <a:endParaRPr lang="en-US" b="1" dirty="0"/>
          </a:p>
          <a:p>
            <a:r>
              <a:rPr lang="en-US" sz="1200" dirty="0"/>
              <a:t>The situation is urgent!  The shutdown and dangers imposed by Covid-19 pose a threat to our elections in a critical election year.  States—including New Jersey-- are having to redesign the voting process to allow people to vote by mail and to provide safe polling places.  </a:t>
            </a:r>
            <a:r>
              <a:rPr lang="en-US" sz="1200" b="1" dirty="0"/>
              <a:t>The changes are leaving voters uncertain about how things will work—and can lower voter turnout</a:t>
            </a:r>
            <a:r>
              <a:rPr lang="en-US" sz="1200" dirty="0"/>
              <a:t>.  Two important elections are affected.  One is just around the corner.  </a:t>
            </a:r>
          </a:p>
          <a:p>
            <a:r>
              <a:rPr lang="en-US" sz="1200" dirty="0"/>
              <a:t> </a:t>
            </a:r>
          </a:p>
          <a:p>
            <a:r>
              <a:rPr lang="en-US" sz="1200" dirty="0"/>
              <a:t> </a:t>
            </a:r>
            <a:r>
              <a:rPr lang="en-US" sz="1200" b="1" u="sng" dirty="0"/>
              <a:t>Primary election</a:t>
            </a:r>
            <a:r>
              <a:rPr lang="en-US" sz="1200" b="1" dirty="0"/>
              <a:t>:</a:t>
            </a:r>
            <a:r>
              <a:rPr lang="en-US" sz="1200" dirty="0"/>
              <a:t>  </a:t>
            </a:r>
          </a:p>
          <a:p>
            <a:r>
              <a:rPr lang="en-US" sz="1200" dirty="0"/>
              <a:t>The Primary is an election run by the major parties—the Democrats and the Republicans—to choose their candidates to run in the General Election in November.  You must be affiliated with a Party to vote in its election. Because of the coronavirus crisis, the Governor of New Jersey </a:t>
            </a:r>
            <a:r>
              <a:rPr lang="en-US" sz="1200" b="1" dirty="0"/>
              <a:t>moved the Primary from June 2 to July 7.</a:t>
            </a:r>
          </a:p>
          <a:p>
            <a:r>
              <a:rPr lang="en-US" sz="1200" dirty="0"/>
              <a:t> </a:t>
            </a:r>
          </a:p>
          <a:p>
            <a:r>
              <a:rPr lang="en-US" sz="1200" b="1" u="sng" dirty="0"/>
              <a:t>General election:</a:t>
            </a:r>
            <a:r>
              <a:rPr lang="en-US" sz="1200" dirty="0"/>
              <a:t>  Individuals vote their choice for President, Senator and Congressperson, and offices at the state, county, and local levels.  In the general election, you do not have to declare a party.  You can vote for a candidate from any party. The General Election is set by law as the first Tuesday after the first Monday in November. </a:t>
            </a:r>
            <a:r>
              <a:rPr lang="en-US" sz="1200" b="1" dirty="0"/>
              <a:t>Some or all of the new procedures installed for the Primary may still be in effect for the 2020 General Election. </a:t>
            </a:r>
            <a:endParaRPr lang="en-US" sz="1200" dirty="0"/>
          </a:p>
          <a:p>
            <a:r>
              <a:rPr lang="en-US" sz="1200" b="1" dirty="0"/>
              <a:t> </a:t>
            </a:r>
            <a:endParaRPr lang="en-US" sz="1200" dirty="0"/>
          </a:p>
          <a:p>
            <a:pPr lvl="1"/>
            <a:r>
              <a:rPr lang="en-US" sz="1200" b="1" u="sng" dirty="0"/>
              <a:t>Public questions</a:t>
            </a:r>
            <a:r>
              <a:rPr lang="en-US" sz="1200" u="sng" dirty="0"/>
              <a:t>:</a:t>
            </a:r>
            <a:r>
              <a:rPr lang="en-US" sz="1200" dirty="0"/>
              <a:t>  In the general election this year, you will also be voting on two state-wide public questions: whether or not to give a property tax deduction and exemption for veterans who served during peacetime rather than only wartime, and whether or not to legalize marijuana.</a:t>
            </a:r>
          </a:p>
        </p:txBody>
      </p:sp>
      <p:sp>
        <p:nvSpPr>
          <p:cNvPr id="4" name="Slide Number Placeholder 3"/>
          <p:cNvSpPr>
            <a:spLocks noGrp="1"/>
          </p:cNvSpPr>
          <p:nvPr>
            <p:ph type="sldNum" sz="quarter" idx="10"/>
          </p:nvPr>
        </p:nvSpPr>
        <p:spPr/>
        <p:txBody>
          <a:bodyPr/>
          <a:lstStyle/>
          <a:p>
            <a:fld id="{47BA6119-E000-5E40-85F6-771FA96E7D47}" type="slidenum">
              <a:rPr lang="en-US" smtClean="0"/>
              <a:t>2</a:t>
            </a:fld>
            <a:endParaRPr lang="en-US"/>
          </a:p>
        </p:txBody>
      </p:sp>
    </p:spTree>
    <p:extLst>
      <p:ext uri="{BB962C8B-B14F-4D97-AF65-F5344CB8AC3E}">
        <p14:creationId xmlns:p14="http://schemas.microsoft.com/office/powerpoint/2010/main" val="1302985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FB27E8-290D-7A44-AFF2-737A47995F21}"/>
              </a:ext>
            </a:extLst>
          </p:cNvPr>
          <p:cNvSpPr/>
          <p:nvPr/>
        </p:nvSpPr>
        <p:spPr>
          <a:xfrm>
            <a:off x="526473" y="7329055"/>
            <a:ext cx="5846618" cy="80356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591175" cy="4524376"/>
          </a:xfrm>
        </p:spPr>
        <p:txBody>
          <a:bodyPr/>
          <a:lstStyle/>
          <a:p>
            <a:pPr marL="7938">
              <a:lnSpc>
                <a:spcPct val="115000"/>
              </a:lnSpc>
            </a:pPr>
            <a:r>
              <a:rPr lang="en-US" sz="1200" b="1" dirty="0">
                <a:latin typeface="Calibri" panose="020F0502020204030204" pitchFamily="34" charset="0"/>
                <a:ea typeface="Calibri" panose="020F0502020204030204" pitchFamily="34" charset="0"/>
                <a:cs typeface="Times New Roman" panose="02020603050405020304" pitchFamily="18" charset="0"/>
              </a:rPr>
              <a:t>Checking to see if someone is registered </a:t>
            </a:r>
          </a:p>
          <a:p>
            <a:pPr marL="7938">
              <a:lnSpc>
                <a:spcPct val="115000"/>
              </a:lnSpc>
            </a:pPr>
            <a:r>
              <a:rPr lang="en-US" sz="1200" dirty="0">
                <a:latin typeface="Calibri" panose="020F0502020204030204" pitchFamily="34" charset="0"/>
                <a:ea typeface="Calibri" panose="020F0502020204030204" pitchFamily="34" charset="0"/>
                <a:cs typeface="Times New Roman" panose="02020603050405020304" pitchFamily="18" charset="0"/>
              </a:rPr>
              <a:t>Some people will be unsure whether or not they are registered.  You can use the online resources below to see if the person you are helping is already registered or needs to register now.</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938">
              <a:lnSpc>
                <a:spcPct val="115000"/>
              </a:lnSpc>
            </a:pPr>
            <a:r>
              <a:rPr lang="en-US" sz="1200" b="1"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938">
              <a:lnSpc>
                <a:spcPct val="115000"/>
              </a:lnSpc>
            </a:pPr>
            <a:r>
              <a:rPr lang="en-US"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https://www.nj.gov/state/elections/voter-registration.shtml</a:t>
            </a:r>
            <a:r>
              <a:rPr lang="en-US" sz="1200" dirty="0">
                <a:latin typeface="Calibri" panose="020F0502020204030204" pitchFamily="34" charset="0"/>
                <a:ea typeface="Calibri" panose="020F0502020204030204" pitchFamily="34" charset="0"/>
                <a:cs typeface="Times New Roman" panose="02020603050405020304" pitchFamily="18" charset="0"/>
              </a:rPr>
              <a:t>  - for people who live in NJ</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938">
              <a:lnSpc>
                <a:spcPct val="115000"/>
              </a:lnSpc>
            </a:pPr>
            <a:endParaRPr lang="en-US" sz="12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a:p>
            <a:pPr marL="7938">
              <a:lnSpc>
                <a:spcPct val="115000"/>
              </a:lnSpc>
            </a:pPr>
            <a:r>
              <a:rPr lang="en-US" sz="12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VOTE411.org</a:t>
            </a:r>
            <a:r>
              <a:rPr lang="en-US" sz="1200" b="1"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 is a website developed by the League of Women Voters.  It is useful anywhere in the US and has all the election information needed.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938">
              <a:lnSpc>
                <a:spcPct val="115000"/>
              </a:lnSpc>
            </a:pP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938">
              <a:lnSpc>
                <a:spcPct val="115000"/>
              </a:lnSpc>
            </a:pPr>
            <a:r>
              <a:rPr lang="en-US" sz="1200" dirty="0">
                <a:latin typeface="Calibri" panose="020F0502020204030204" pitchFamily="34" charset="0"/>
                <a:ea typeface="Calibri" panose="020F0502020204030204" pitchFamily="34" charset="0"/>
                <a:cs typeface="Times New Roman" panose="02020603050405020304" pitchFamily="18" charset="0"/>
              </a:rPr>
              <a:t>In all of these cases, you simply enter your name and birthday, and a search will reveal if you are registered.  Once a person is registered, they do not need to reregister unless their name, address, or signature changes or they wish to change their party affiliation. </a:t>
            </a:r>
          </a:p>
          <a:p>
            <a:pPr marL="7938">
              <a:lnSpc>
                <a:spcPct val="115000"/>
              </a:lnSpc>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7938">
              <a:lnSpc>
                <a:spcPct val="115000"/>
              </a:lnSpc>
            </a:pPr>
            <a:r>
              <a:rPr lang="en-US" sz="1200" b="1" dirty="0">
                <a:latin typeface="Calibri" panose="020F0502020204030204" pitchFamily="34" charset="0"/>
                <a:ea typeface="Calibri" panose="020F0502020204030204" pitchFamily="34" charset="0"/>
                <a:cs typeface="Times New Roman" panose="02020603050405020304" pitchFamily="18" charset="0"/>
              </a:rPr>
              <a:t>NOTE:  </a:t>
            </a:r>
            <a:r>
              <a:rPr lang="en-US" sz="1200" dirty="0">
                <a:latin typeface="Calibri" panose="020F0502020204030204" pitchFamily="34" charset="0"/>
                <a:ea typeface="Calibri" panose="020F0502020204030204" pitchFamily="34" charset="0"/>
                <a:cs typeface="Times New Roman" panose="02020603050405020304" pitchFamily="18" charset="0"/>
              </a:rPr>
              <a:t>NJ allows 17-yer-olds to register, but they cannot vote until they are 18.  A 17-year-old who has registered will not appear on the state list until they turn 18.  If the teen is uncertain, there is no harm in re-registering.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938">
              <a:lnSpc>
                <a:spcPct val="107000"/>
              </a:lnSpc>
              <a:spcAft>
                <a:spcPts val="800"/>
              </a:spcAft>
            </a:pPr>
            <a:endParaRPr lang="en-US" sz="1200" dirty="0">
              <a:ea typeface="Calibri"/>
              <a:cs typeface="Times New Roman"/>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21</a:t>
            </a:fld>
            <a:endParaRPr lang="en-US" dirty="0"/>
          </a:p>
        </p:txBody>
      </p:sp>
    </p:spTree>
    <p:extLst>
      <p:ext uri="{BB962C8B-B14F-4D97-AF65-F5344CB8AC3E}">
        <p14:creationId xmlns:p14="http://schemas.microsoft.com/office/powerpoint/2010/main" val="1541844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3025" y="112395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dirty="0">
              <a:ea typeface="Calibri"/>
              <a:cs typeface="Times New Roman"/>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22</a:t>
            </a:fld>
            <a:endParaRPr lang="en-US"/>
          </a:p>
        </p:txBody>
      </p:sp>
      <p:sp>
        <p:nvSpPr>
          <p:cNvPr id="5" name="TextBox 4">
            <a:extLst>
              <a:ext uri="{FF2B5EF4-FFF2-40B4-BE49-F238E27FC236}">
                <a16:creationId xmlns:a16="http://schemas.microsoft.com/office/drawing/2014/main" id="{2B2DEF48-CF2C-044E-A0CE-BEA8131E04D1}"/>
              </a:ext>
            </a:extLst>
          </p:cNvPr>
          <p:cNvSpPr txBox="1"/>
          <p:nvPr/>
        </p:nvSpPr>
        <p:spPr>
          <a:xfrm>
            <a:off x="802433" y="4572000"/>
            <a:ext cx="5169159" cy="523220"/>
          </a:xfrm>
          <a:prstGeom prst="rect">
            <a:avLst/>
          </a:prstGeom>
          <a:noFill/>
        </p:spPr>
        <p:txBody>
          <a:bodyPr wrap="square" rtlCol="0">
            <a:spAutoFit/>
          </a:bodyPr>
          <a:lstStyle/>
          <a:p>
            <a:r>
              <a:rPr lang="en-US" sz="1400" dirty="0"/>
              <a:t>Three steps (explained in the following sides)</a:t>
            </a:r>
          </a:p>
          <a:p>
            <a:pPr marL="342900" indent="-342900">
              <a:buFont typeface="+mj-lt"/>
              <a:buAutoNum type="arabicPeriod"/>
            </a:pPr>
            <a:endParaRPr lang="en-US" sz="1400" dirty="0"/>
          </a:p>
        </p:txBody>
      </p:sp>
    </p:spTree>
    <p:extLst>
      <p:ext uri="{BB962C8B-B14F-4D97-AF65-F5344CB8AC3E}">
        <p14:creationId xmlns:p14="http://schemas.microsoft.com/office/powerpoint/2010/main" val="1293496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7241" y="4400550"/>
            <a:ext cx="6148873" cy="3600450"/>
          </a:xfrm>
        </p:spPr>
        <p:txBody>
          <a:bodyPr/>
          <a:lstStyle/>
          <a:p>
            <a:pPr marL="457200" marR="0">
              <a:lnSpc>
                <a:spcPct val="115000"/>
              </a:lnSpc>
              <a:spcBef>
                <a:spcPts val="0"/>
              </a:spcBef>
              <a:spcAft>
                <a:spcPts val="0"/>
              </a:spcAft>
            </a:pPr>
            <a:r>
              <a:rPr lang="en-US" sz="1200" b="1" dirty="0">
                <a:latin typeface="Calibri" panose="020F0502020204030204" pitchFamily="34" charset="0"/>
                <a:ea typeface="Calibri" panose="020F0502020204030204" pitchFamily="34" charset="0"/>
                <a:cs typeface="Times New Roman" panose="02020603050405020304" pitchFamily="18" charset="0"/>
              </a:rPr>
              <a:t>Registering to Vote/ Updating a Registration </a:t>
            </a:r>
            <a:br>
              <a:rPr lang="en-US" sz="1200" b="1"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In normal times, you can pick up a Voter Registration Application in person at the County Board of Elections Office at the county seat (Freehold for Monmouth County) or your town hall, or at registration drives held by the League of Women Voters and others.</a:t>
            </a:r>
          </a:p>
          <a:p>
            <a:pPr marL="457200" marR="0">
              <a:lnSpc>
                <a:spcPct val="115000"/>
              </a:lnSpc>
              <a:spcBef>
                <a:spcPts val="0"/>
              </a:spcBef>
              <a:spcAft>
                <a:spcPts val="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To get a Voter Registration Application  from home:</a:t>
            </a:r>
          </a:p>
          <a:p>
            <a:pPr marL="1056132" lvl="2" indent="-342900">
              <a:lnSpc>
                <a:spcPct val="115000"/>
              </a:lnSpc>
              <a:buFont typeface="Symbol" pitchFamily="2" charset="2"/>
              <a:buChar char=""/>
            </a:pPr>
            <a:r>
              <a:rPr lang="en-US" sz="1200" b="1" u="sng" dirty="0">
                <a:latin typeface="Calibri" panose="020F0502020204030204" pitchFamily="34" charset="0"/>
                <a:ea typeface="Calibri" panose="020F0502020204030204" pitchFamily="34" charset="0"/>
                <a:cs typeface="Times New Roman" panose="02020603050405020304" pitchFamily="18" charset="0"/>
              </a:rPr>
              <a:t>Find the form online</a:t>
            </a:r>
            <a:r>
              <a:rPr lang="en-US" sz="1200" dirty="0">
                <a:latin typeface="Calibri" panose="020F0502020204030204" pitchFamily="34" charset="0"/>
                <a:ea typeface="Calibri" panose="020F0502020204030204" pitchFamily="34" charset="0"/>
                <a:cs typeface="Times New Roman" panose="02020603050405020304" pitchFamily="18" charset="0"/>
              </a:rPr>
              <a:t> – Forms in 14 languages are available on the NJ state elections site which can be reached by entering the state website URL on the slide or by simply Googling “NJ Voter Registration Form” to get to the state website.  Scroll down to your County and chose either English or Spanish.  Other languages are available under “Statewide forms” at the end of the list of counties.  The forms can be filled out (but not submitted) online, downloaded, and printed </a:t>
            </a:r>
            <a:r>
              <a:rPr lang="en-US" sz="1200" b="1" u="sng" dirty="0">
                <a:latin typeface="Calibri" panose="020F0502020204030204" pitchFamily="34" charset="0"/>
                <a:ea typeface="Calibri" panose="020F0502020204030204" pitchFamily="34" charset="0"/>
                <a:cs typeface="Times New Roman" panose="02020603050405020304" pitchFamily="18" charset="0"/>
              </a:rPr>
              <a:t>(at 100% size). </a:t>
            </a:r>
            <a:r>
              <a:rPr lang="en-US" sz="1200" dirty="0">
                <a:latin typeface="Calibri" panose="020F0502020204030204" pitchFamily="34" charset="0"/>
                <a:ea typeface="Calibri" panose="020F0502020204030204" pitchFamily="34" charset="0"/>
                <a:cs typeface="Times New Roman" panose="02020603050405020304" pitchFamily="18" charset="0"/>
              </a:rPr>
              <a:t>By mid-July, you will able able to complete AND SUBMIT the voter registration application online at the state website.  But we are urging people to register NOW for the upcoming primary election.</a:t>
            </a:r>
            <a:br>
              <a:rPr lang="en-US" sz="1200" dirty="0">
                <a:latin typeface="Calibri" panose="020F0502020204030204" pitchFamily="34" charset="0"/>
                <a:ea typeface="Calibri" panose="020F0502020204030204" pitchFamily="34" charset="0"/>
                <a:cs typeface="Times New Roman" panose="02020603050405020304" pitchFamily="18" charset="0"/>
              </a:rPr>
            </a:b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lvl="5">
              <a:lnSpc>
                <a:spcPct val="115000"/>
              </a:lnSpc>
            </a:pPr>
            <a:r>
              <a:rPr lang="en-US" sz="1200" b="1" dirty="0">
                <a:latin typeface="Calibri" panose="020F0502020204030204" pitchFamily="34" charset="0"/>
                <a:ea typeface="Calibri" panose="020F0502020204030204" pitchFamily="34" charset="0"/>
                <a:cs typeface="Times New Roman" panose="02020603050405020304" pitchFamily="18" charset="0"/>
              </a:rPr>
              <a:t>--OR--</a:t>
            </a:r>
          </a:p>
          <a:p>
            <a:pPr marL="1170432" lvl="2">
              <a:lnSpc>
                <a:spcPct val="115000"/>
              </a:lnSpc>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1056132" lvl="2" indent="-342900">
              <a:lnSpc>
                <a:spcPct val="115000"/>
              </a:lnSpc>
              <a:buFont typeface="Symbol" pitchFamily="2" charset="2"/>
              <a:buChar char=""/>
            </a:pPr>
            <a:r>
              <a:rPr lang="en-US" sz="1200" b="1" u="sng" dirty="0">
                <a:latin typeface="Calibri" panose="020F0502020204030204" pitchFamily="34" charset="0"/>
                <a:ea typeface="Calibri" panose="020F0502020204030204" pitchFamily="34" charset="0"/>
                <a:cs typeface="Times New Roman" panose="02020603050405020304" pitchFamily="18" charset="0"/>
              </a:rPr>
              <a:t>Text</a:t>
            </a:r>
            <a:r>
              <a:rPr lang="en-US" sz="1200" b="1"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“REGISTRATION FORM” to the League of Women Voters at </a:t>
            </a:r>
            <a:r>
              <a:rPr lang="en-US" sz="1200" b="1" dirty="0">
                <a:latin typeface="Calibri" panose="020F0502020204030204" pitchFamily="34" charset="0"/>
                <a:ea typeface="Calibri" panose="020F0502020204030204" pitchFamily="34" charset="0"/>
                <a:cs typeface="Times New Roman" panose="02020603050405020304" pitchFamily="18" charset="0"/>
              </a:rPr>
              <a:t>732-927-1131. T</a:t>
            </a:r>
            <a:r>
              <a:rPr lang="en-US" sz="1200" dirty="0">
                <a:latin typeface="Calibri" panose="020F0502020204030204" pitchFamily="34" charset="0"/>
                <a:ea typeface="Calibri" panose="020F0502020204030204" pitchFamily="34" charset="0"/>
                <a:cs typeface="Times New Roman" panose="02020603050405020304" pitchFamily="18" charset="0"/>
              </a:rPr>
              <a:t>hey’ll be in touch and mail a Voter Registration application to you.</a:t>
            </a:r>
          </a:p>
          <a:p>
            <a:pPr marL="171450" indent="-171450">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47BA6119-E000-5E40-85F6-771FA96E7D47}" type="slidenum">
              <a:rPr lang="en-US" smtClean="0"/>
              <a:t>23</a:t>
            </a:fld>
            <a:endParaRPr lang="en-US" dirty="0"/>
          </a:p>
        </p:txBody>
      </p:sp>
    </p:spTree>
    <p:extLst>
      <p:ext uri="{BB962C8B-B14F-4D97-AF65-F5344CB8AC3E}">
        <p14:creationId xmlns:p14="http://schemas.microsoft.com/office/powerpoint/2010/main" val="1781787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1864" y="4739078"/>
            <a:ext cx="5806086" cy="1902814"/>
          </a:xfrm>
        </p:spPr>
        <p:txBody>
          <a:bodyPr/>
          <a:lstStyle/>
          <a:p>
            <a:pPr marL="0" indent="0">
              <a:spcBef>
                <a:spcPts val="1200"/>
              </a:spcBef>
              <a:buNone/>
            </a:pPr>
            <a:r>
              <a:rPr lang="en-US" sz="1200" dirty="0"/>
              <a:t>Here you show students how to co</a:t>
            </a:r>
            <a:r>
              <a:rPr lang="en-US" dirty="0"/>
              <a:t>mplete a VOTER REGISTRATION FORM.  There are three options for how to do this:</a:t>
            </a:r>
          </a:p>
          <a:p>
            <a:pPr marL="585216" lvl="1" indent="-228600">
              <a:buFont typeface="+mj-lt"/>
              <a:buAutoNum type="arabicPeriod"/>
            </a:pPr>
            <a:r>
              <a:rPr lang="en-US" dirty="0"/>
              <a:t>Stay on this slide and talk about each field on the form. </a:t>
            </a:r>
          </a:p>
          <a:p>
            <a:pPr marL="585216" lvl="1" indent="-228600">
              <a:buFont typeface="+mj-lt"/>
              <a:buAutoNum type="arabicPeriod"/>
            </a:pPr>
            <a:r>
              <a:rPr lang="en-US" dirty="0"/>
              <a:t>Click on the “Online Form” hyperlink.  It will take you to an interactive form on which you can fill in, real time, explaining as you go. If this is  your choice, print a copy of the slide to support you as you narrate filling in the form. </a:t>
            </a:r>
            <a:r>
              <a:rPr lang="en-US" i="1" dirty="0"/>
              <a:t>You must be in the “Slideshow” mode for the hyperlink to work</a:t>
            </a:r>
            <a:r>
              <a:rPr lang="en-US" dirty="0"/>
              <a:t>.</a:t>
            </a:r>
          </a:p>
          <a:p>
            <a:pPr marL="585216" lvl="1" indent="-228600">
              <a:buFont typeface="+mj-lt"/>
              <a:buAutoNum type="arabicPeriod"/>
            </a:pPr>
            <a:r>
              <a:rPr lang="en-US" dirty="0"/>
              <a:t>Click on the “VIDEO” hyperlink and play the League of Women Voter video (~8 minutes)  showing someone filling  in the form. </a:t>
            </a:r>
            <a:r>
              <a:rPr lang="en-US" i="1" dirty="0"/>
              <a:t>You must be in the “Slideshow” mode for the hyperlink to work.</a:t>
            </a:r>
            <a:endParaRPr lang="en-US" dirty="0"/>
          </a:p>
          <a:p>
            <a:pPr marL="0" indent="0">
              <a:buNone/>
            </a:pPr>
            <a:r>
              <a:rPr lang="en-US" b="1" i="1" dirty="0">
                <a:solidFill>
                  <a:srgbClr val="FF0000"/>
                </a:solidFill>
              </a:rPr>
              <a:t>NOTE: </a:t>
            </a:r>
            <a:r>
              <a:rPr lang="en-US" i="1" dirty="0"/>
              <a:t>How you return to the Slideshow from the hyperlinks varies, depending on your hardware and software platforms.  How it works for you may influence your choice of option (staying on the slide, filling in the online form and narrating yourself, or showing the video.)</a:t>
            </a:r>
          </a:p>
        </p:txBody>
      </p:sp>
      <p:sp>
        <p:nvSpPr>
          <p:cNvPr id="4" name="Slide Number Placeholder 3"/>
          <p:cNvSpPr>
            <a:spLocks noGrp="1"/>
          </p:cNvSpPr>
          <p:nvPr>
            <p:ph type="sldNum" sz="quarter" idx="5"/>
          </p:nvPr>
        </p:nvSpPr>
        <p:spPr/>
        <p:txBody>
          <a:bodyPr/>
          <a:lstStyle/>
          <a:p>
            <a:fld id="{47BA6119-E000-5E40-85F6-771FA96E7D47}" type="slidenum">
              <a:rPr lang="en-US" smtClean="0"/>
              <a:t>24</a:t>
            </a:fld>
            <a:endParaRPr lang="en-US"/>
          </a:p>
        </p:txBody>
      </p:sp>
    </p:spTree>
    <p:extLst>
      <p:ext uri="{BB962C8B-B14F-4D97-AF65-F5344CB8AC3E}">
        <p14:creationId xmlns:p14="http://schemas.microsoft.com/office/powerpoint/2010/main" val="2100103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9625" y="4400550"/>
            <a:ext cx="5362575" cy="4284663"/>
          </a:xfrm>
        </p:spPr>
        <p:txBody>
          <a:bodyPr/>
          <a:lstStyle/>
          <a:p>
            <a:pPr>
              <a:lnSpc>
                <a:spcPct val="107000"/>
              </a:lnSpc>
              <a:spcAft>
                <a:spcPts val="800"/>
              </a:spcAft>
            </a:pPr>
            <a:endParaRPr lang="en-US" sz="1050" dirty="0">
              <a:ea typeface="Calibri"/>
              <a:cs typeface="Times New Roman"/>
            </a:endParaRPr>
          </a:p>
          <a:p>
            <a:pPr marL="171450" indent="-171450">
              <a:buFont typeface="Arial" panose="020B0604020202020204" pitchFamily="34" charset="0"/>
              <a:buChar char="•"/>
            </a:pPr>
            <a:endParaRPr lang="en-US" sz="1050" dirty="0"/>
          </a:p>
        </p:txBody>
      </p:sp>
      <p:sp>
        <p:nvSpPr>
          <p:cNvPr id="4" name="Slide Number Placeholder 3"/>
          <p:cNvSpPr>
            <a:spLocks noGrp="1"/>
          </p:cNvSpPr>
          <p:nvPr>
            <p:ph type="sldNum" sz="quarter" idx="5"/>
          </p:nvPr>
        </p:nvSpPr>
        <p:spPr>
          <a:xfrm>
            <a:off x="3884613" y="8699068"/>
            <a:ext cx="2971800" cy="458787"/>
          </a:xfrm>
        </p:spPr>
        <p:txBody>
          <a:bodyPr/>
          <a:lstStyle/>
          <a:p>
            <a:fld id="{47BA6119-E000-5E40-85F6-771FA96E7D47}" type="slidenum">
              <a:rPr lang="en-US" smtClean="0"/>
              <a:t>25</a:t>
            </a:fld>
            <a:endParaRPr lang="en-US"/>
          </a:p>
        </p:txBody>
      </p:sp>
      <p:sp>
        <p:nvSpPr>
          <p:cNvPr id="5" name="Notes Placeholder 2">
            <a:extLst>
              <a:ext uri="{FF2B5EF4-FFF2-40B4-BE49-F238E27FC236}">
                <a16:creationId xmlns:a16="http://schemas.microsoft.com/office/drawing/2014/main" id="{D7C35A90-9A4D-F642-AFB9-C156549353E6}"/>
              </a:ext>
            </a:extLst>
          </p:cNvPr>
          <p:cNvSpPr txBox="1">
            <a:spLocks/>
          </p:cNvSpPr>
          <p:nvPr/>
        </p:nvSpPr>
        <p:spPr>
          <a:xfrm>
            <a:off x="651864" y="4739078"/>
            <a:ext cx="5806086" cy="1902814"/>
          </a:xfrm>
          <a:prstGeom prst="rect">
            <a:avLst/>
          </a:prstGeom>
        </p:spPr>
        <p:txBody>
          <a:bodyPr vert="horz" lIns="91440" tIns="45720" rIns="91440" bIns="45720" rtlCol="0"/>
          <a:lst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a:lstStyle>
          <a:p>
            <a:pPr>
              <a:spcBef>
                <a:spcPts val="600"/>
              </a:spcBef>
            </a:pPr>
            <a:r>
              <a:rPr lang="en-US" sz="1200" b="1" dirty="0"/>
              <a:t>Mail your completed Voter Registration Form/Application</a:t>
            </a:r>
            <a:endParaRPr lang="en-US" sz="1200" dirty="0"/>
          </a:p>
          <a:p>
            <a:pPr marL="628650" marR="0" indent="-171450">
              <a:lnSpc>
                <a:spcPct val="115000"/>
              </a:lnSpc>
              <a:spcBef>
                <a:spcPts val="600"/>
              </a:spcBef>
              <a:spcAft>
                <a:spcPts val="0"/>
              </a:spcAft>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It is vitally important that you follow the directions for submission exactly.   If you print the form yourself, you will have two pages.  Fold them so that the address shows on the outside when it is sealed.  Tape the pages so that they don’t come apart in the mail.  </a:t>
            </a:r>
          </a:p>
          <a:p>
            <a:pPr marL="628650" marR="0" indent="-171450">
              <a:lnSpc>
                <a:spcPct val="115000"/>
              </a:lnSpc>
              <a:spcBef>
                <a:spcPts val="600"/>
              </a:spcBef>
              <a:spcAft>
                <a:spcPts val="0"/>
              </a:spcAft>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There are deadlines for registration.  In NJ, your voter registration application must be received by the county Board of Elections 21 days prior to the election in which he or she wishes to vote.  The registration deadlines for the Primary and General Election are shown on the slide.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endParaRPr lang="en-US" sz="1200" i="1" dirty="0"/>
          </a:p>
        </p:txBody>
      </p:sp>
    </p:spTree>
    <p:extLst>
      <p:ext uri="{BB962C8B-B14F-4D97-AF65-F5344CB8AC3E}">
        <p14:creationId xmlns:p14="http://schemas.microsoft.com/office/powerpoint/2010/main" val="347267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3</a:t>
            </a:fld>
            <a:endParaRPr lang="en-US"/>
          </a:p>
        </p:txBody>
      </p:sp>
      <p:sp>
        <p:nvSpPr>
          <p:cNvPr id="5" name="TextBox 4">
            <a:extLst>
              <a:ext uri="{FF2B5EF4-FFF2-40B4-BE49-F238E27FC236}">
                <a16:creationId xmlns:a16="http://schemas.microsoft.com/office/drawing/2014/main" id="{4AC3D295-D355-9C4A-96FF-B8C70A019D42}"/>
              </a:ext>
            </a:extLst>
          </p:cNvPr>
          <p:cNvSpPr txBox="1"/>
          <p:nvPr/>
        </p:nvSpPr>
        <p:spPr>
          <a:xfrm>
            <a:off x="685800" y="4572000"/>
            <a:ext cx="5584371" cy="3050835"/>
          </a:xfrm>
          <a:prstGeom prst="rect">
            <a:avLst/>
          </a:prstGeom>
          <a:noFill/>
        </p:spPr>
        <p:txBody>
          <a:bodyPr wrap="square" rtlCol="0">
            <a:spAutoFit/>
          </a:bodyPr>
          <a:lstStyle/>
          <a:p>
            <a:r>
              <a:rPr lang="en-US" sz="1200" b="1" dirty="0">
                <a:latin typeface="Calibri" panose="020F0502020204030204" pitchFamily="34" charset="0"/>
                <a:ea typeface="Calibri" panose="020F0502020204030204" pitchFamily="34" charset="0"/>
                <a:cs typeface="Times New Roman" panose="02020603050405020304" pitchFamily="18" charset="0"/>
              </a:rPr>
              <a:t>Using this toolkit to keep voters and poll workers safe—and encourage voter turnout.</a:t>
            </a:r>
          </a:p>
          <a:p>
            <a:br>
              <a:rPr lang="en-US" sz="1200" b="1"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This toolkit teaches how to Register, Commit to voting, and then Vote—safely, from home.  </a:t>
            </a:r>
          </a:p>
          <a:p>
            <a:pPr marL="742950" lvl="1" indent="-285750">
              <a:lnSpc>
                <a:spcPct val="115000"/>
              </a:lnSpc>
              <a:spcBef>
                <a:spcPts val="600"/>
              </a:spcBef>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WHEN YOU ARE IN THE PRESENTATION MODE, clicking on the blue links in the presentation will take you directly to the indicated webpage. You exit the Slideshow mode by pressing ESC. </a:t>
            </a:r>
          </a:p>
          <a:p>
            <a:pPr marL="742950" lvl="1" indent="-285750">
              <a:lnSpc>
                <a:spcPct val="115000"/>
              </a:lnSpc>
              <a:spcBef>
                <a:spcPts val="600"/>
              </a:spcBef>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We are also promoting the use of </a:t>
            </a:r>
            <a:r>
              <a:rPr lang="en-US"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www.VOTE411.org</a:t>
            </a:r>
            <a:r>
              <a:rPr lang="en-US" sz="1200" dirty="0">
                <a:latin typeface="Calibri" panose="020F0502020204030204" pitchFamily="34" charset="0"/>
                <a:ea typeface="Calibri" panose="020F0502020204030204" pitchFamily="34" charset="0"/>
                <a:cs typeface="Times New Roman" panose="02020603050405020304" pitchFamily="18" charset="0"/>
              </a:rPr>
              <a:t>, the League of Women Voters website with complete voting information.</a:t>
            </a:r>
          </a:p>
          <a:p>
            <a:pPr marL="742950" lvl="1" indent="-285750">
              <a:lnSpc>
                <a:spcPct val="115000"/>
              </a:lnSpc>
              <a:spcBef>
                <a:spcPts val="600"/>
              </a:spcBef>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If you have any questions, email us at </a:t>
            </a:r>
            <a:r>
              <a:rPr lang="en-US" sz="1200" dirty="0">
                <a:latin typeface="Calibri" panose="020F0502020204030204" pitchFamily="34" charset="0"/>
                <a:ea typeface="Calibri" panose="020F0502020204030204" pitchFamily="34" charset="0"/>
                <a:cs typeface="Times New Roman" panose="02020603050405020304" pitchFamily="18" charset="0"/>
                <a:hlinkClick r:id="rId4"/>
              </a:rPr>
              <a:t>lwvsmcnj@gmail.com</a:t>
            </a:r>
            <a:r>
              <a:rPr lang="en-US" sz="1200" dirty="0">
                <a:latin typeface="Calibri" panose="020F0502020204030204" pitchFamily="34" charset="0"/>
                <a:ea typeface="Calibri" panose="020F0502020204030204" pitchFamily="34" charset="0"/>
                <a:cs typeface="Times New Roman" panose="02020603050405020304" pitchFamily="18" charset="0"/>
              </a:rPr>
              <a:t> or text us at 732-927-1131.</a:t>
            </a:r>
          </a:p>
          <a:p>
            <a:pPr>
              <a:lnSpc>
                <a:spcPct val="115000"/>
              </a:lnSpc>
              <a:spcBef>
                <a:spcPts val="600"/>
              </a:spcBef>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endParaRPr lang="en-US" sz="1000" dirty="0"/>
          </a:p>
        </p:txBody>
      </p:sp>
    </p:spTree>
    <p:extLst>
      <p:ext uri="{BB962C8B-B14F-4D97-AF65-F5344CB8AC3E}">
        <p14:creationId xmlns:p14="http://schemas.microsoft.com/office/powerpoint/2010/main" val="1932714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629275" cy="4552950"/>
          </a:xfrm>
        </p:spPr>
        <p:txBody>
          <a:bodyPr/>
          <a:lstStyle/>
          <a:p>
            <a:endParaRPr lang="en-US" sz="1200" dirty="0"/>
          </a:p>
          <a:p>
            <a:pPr marL="228600" indent="-228600">
              <a:spcBef>
                <a:spcPts val="1200"/>
              </a:spcBef>
              <a:buAutoNum type="arabicPeriod"/>
            </a:pPr>
            <a:endParaRPr lang="en-US" sz="1200" dirty="0">
              <a:solidFill>
                <a:prstClr val="black"/>
              </a:solidFill>
              <a:latin typeface="Calibri Light" panose="020F0302020204030204"/>
            </a:endParaRPr>
          </a:p>
          <a:p>
            <a:endParaRPr lang="en-US" sz="1200" dirty="0"/>
          </a:p>
          <a:p>
            <a:endParaRPr lang="en-US" sz="1200" dirty="0"/>
          </a:p>
          <a:p>
            <a:endParaRPr lang="en-US" sz="1200" dirty="0"/>
          </a:p>
          <a:p>
            <a:endParaRPr lang="en-US" sz="1200" dirty="0"/>
          </a:p>
        </p:txBody>
      </p:sp>
      <p:sp>
        <p:nvSpPr>
          <p:cNvPr id="4" name="TextBox 3">
            <a:extLst>
              <a:ext uri="{FF2B5EF4-FFF2-40B4-BE49-F238E27FC236}">
                <a16:creationId xmlns:a16="http://schemas.microsoft.com/office/drawing/2014/main" id="{ADA67AAE-5B3F-AC49-A9EB-0E782FE98831}"/>
              </a:ext>
            </a:extLst>
          </p:cNvPr>
          <p:cNvSpPr txBox="1"/>
          <p:nvPr/>
        </p:nvSpPr>
        <p:spPr>
          <a:xfrm>
            <a:off x="631566" y="4322534"/>
            <a:ext cx="5960511" cy="4616648"/>
          </a:xfrm>
          <a:prstGeom prst="rect">
            <a:avLst/>
          </a:prstGeom>
          <a:noFill/>
        </p:spPr>
        <p:txBody>
          <a:bodyPr wrap="square" rtlCol="0">
            <a:spAutoFit/>
          </a:bodyPr>
          <a:lstStyle/>
          <a:p>
            <a:r>
              <a:rPr lang="en-US" sz="1200" dirty="0"/>
              <a:t>Here are possible responses to the pushback you may hear:</a:t>
            </a:r>
          </a:p>
          <a:p>
            <a:r>
              <a:rPr lang="en-US" sz="1200" dirty="0"/>
              <a:t> </a:t>
            </a:r>
          </a:p>
          <a:p>
            <a:pPr marL="171450" lvl="0" indent="-171450">
              <a:buFont typeface="Arial" panose="020B0604020202020204" pitchFamily="34" charset="0"/>
              <a:buChar char="•"/>
            </a:pPr>
            <a:r>
              <a:rPr lang="en-US" sz="1200" b="1" dirty="0"/>
              <a:t>Voting by mail is hard</a:t>
            </a:r>
            <a:r>
              <a:rPr lang="en-US" sz="1200" dirty="0"/>
              <a:t> – </a:t>
            </a:r>
            <a:r>
              <a:rPr lang="en-US" sz="1200" i="1" dirty="0"/>
              <a:t>“I can walk you through all the steps to register, get a mail-in ballot application, and fill in the mail-in ballot.  I’m here to help!”</a:t>
            </a:r>
            <a:endParaRPr lang="en-US" sz="1200" dirty="0"/>
          </a:p>
          <a:p>
            <a:pPr marL="171450" lvl="0" indent="-171450">
              <a:buFont typeface="Arial" panose="020B0604020202020204" pitchFamily="34" charset="0"/>
              <a:buChar char="•"/>
            </a:pPr>
            <a:r>
              <a:rPr lang="en-US" sz="1200" b="1" dirty="0"/>
              <a:t>My mail-in ballot won’t be counted</a:t>
            </a:r>
            <a:r>
              <a:rPr lang="en-US" sz="1200" dirty="0"/>
              <a:t> – </a:t>
            </a:r>
            <a:r>
              <a:rPr lang="en-US" sz="1200" i="1" dirty="0"/>
              <a:t>“As long as it is received by the deadline, it will be counted.  This won’t even be an issue if the Governor says that this year the entire election will be done via mail-in ballot.”</a:t>
            </a:r>
            <a:endParaRPr lang="en-US" sz="1200" dirty="0"/>
          </a:p>
          <a:p>
            <a:pPr marL="171450" lvl="0" indent="-171450">
              <a:buFont typeface="Arial" panose="020B0604020202020204" pitchFamily="34" charset="0"/>
              <a:buChar char="•"/>
            </a:pPr>
            <a:r>
              <a:rPr lang="en-US" sz="1200" b="1" dirty="0"/>
              <a:t>This is such a crazy time.  I’m too preoccupied to vote</a:t>
            </a:r>
            <a:r>
              <a:rPr lang="en-US" sz="1200" dirty="0"/>
              <a:t> – </a:t>
            </a:r>
            <a:r>
              <a:rPr lang="en-US" sz="1200" i="1" dirty="0"/>
              <a:t>“We are all nervous about the Covid-19 virus and the effect it has on every aspect of our lives.  That is why it is important to vote for the candidates who you think will be able to handle the crisis and its aftermath in the best way.”</a:t>
            </a:r>
            <a:endParaRPr lang="en-US" sz="1200" dirty="0"/>
          </a:p>
          <a:p>
            <a:pPr marL="171450" lvl="0" indent="-171450">
              <a:buFont typeface="Arial" panose="020B0604020202020204" pitchFamily="34" charset="0"/>
              <a:buChar char="•"/>
            </a:pPr>
            <a:r>
              <a:rPr lang="en-US" sz="1200" b="1" dirty="0"/>
              <a:t>It doesn’t matter who is elected.  They all act the same once they are in office</a:t>
            </a:r>
            <a:r>
              <a:rPr lang="en-US" sz="1200" dirty="0"/>
              <a:t> – </a:t>
            </a:r>
            <a:r>
              <a:rPr lang="en-US" sz="1200" i="1" dirty="0"/>
              <a:t>“There are real differences between candidates.  You can look them up on vote411.org to see where they stand on various issues.  And you can ‘attend’ the virtual candidate forums sponsored by the League of Women Voters.” </a:t>
            </a:r>
            <a:endParaRPr lang="en-US" sz="1200" dirty="0"/>
          </a:p>
          <a:p>
            <a:pPr marL="171450" indent="-171450">
              <a:buFont typeface="Arial" panose="020B0604020202020204" pitchFamily="34" charset="0"/>
              <a:buChar char="•"/>
            </a:pPr>
            <a:r>
              <a:rPr lang="en-US" sz="1200" b="1" dirty="0"/>
              <a:t>Politicians don’t care about us.  They only come around when they want our vote.</a:t>
            </a:r>
          </a:p>
          <a:p>
            <a:pPr marL="236538" lvl="1"/>
            <a:r>
              <a:rPr lang="en-US" sz="1200" i="1" dirty="0"/>
              <a:t>Politicians pay attention to groups of voters.  Your vote is stronger when enhanced by others in your age group, racial or ethnic group, and neighborhood."</a:t>
            </a:r>
          </a:p>
          <a:p>
            <a:r>
              <a:rPr lang="en-US" dirty="0"/>
              <a:t>Slide 9 - Add "tape (not staple)..."</a:t>
            </a:r>
          </a:p>
          <a:p>
            <a:pPr marL="171450" lvl="0" indent="-171450">
              <a:buFont typeface="Arial" panose="020B0604020202020204" pitchFamily="34" charset="0"/>
              <a:buChar char="•"/>
            </a:pPr>
            <a:r>
              <a:rPr lang="en-US" sz="1200" b="1" dirty="0"/>
              <a:t>My faith in the system and fairness in voting is utterly crushed</a:t>
            </a:r>
            <a:r>
              <a:rPr lang="en-US" sz="1200" dirty="0"/>
              <a:t> – </a:t>
            </a:r>
            <a:r>
              <a:rPr lang="en-US" sz="1200" i="1" dirty="0"/>
              <a:t>“Faith in the system and fairness in voting are important in a democracy.  Not voting, however, allows someone else to make all the decisions that will affect your future.  In a democracy, voting gives you the best shot at making democratic elections work.  Giving up that right means democracy dies.”</a:t>
            </a:r>
            <a:endParaRPr lang="en-US" sz="1200" dirty="0"/>
          </a:p>
        </p:txBody>
      </p:sp>
    </p:spTree>
    <p:extLst>
      <p:ext uri="{BB962C8B-B14F-4D97-AF65-F5344CB8AC3E}">
        <p14:creationId xmlns:p14="http://schemas.microsoft.com/office/powerpoint/2010/main" val="834071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7BA6119-E000-5E40-85F6-771FA96E7D47}" type="slidenum">
              <a:rPr lang="en-US" smtClean="0"/>
              <a:t>5</a:t>
            </a:fld>
            <a:endParaRPr lang="en-US"/>
          </a:p>
        </p:txBody>
      </p:sp>
      <p:sp>
        <p:nvSpPr>
          <p:cNvPr id="5" name="Notes Placeholder 2">
            <a:extLst>
              <a:ext uri="{FF2B5EF4-FFF2-40B4-BE49-F238E27FC236}">
                <a16:creationId xmlns:a16="http://schemas.microsoft.com/office/drawing/2014/main" id="{DD5A90AD-BF2D-D442-B5EC-339A060904EB}"/>
              </a:ext>
            </a:extLst>
          </p:cNvPr>
          <p:cNvSpPr txBox="1">
            <a:spLocks/>
          </p:cNvSpPr>
          <p:nvPr/>
        </p:nvSpPr>
        <p:spPr>
          <a:xfrm>
            <a:off x="685800" y="4400550"/>
            <a:ext cx="5651500" cy="3600450"/>
          </a:xfrm>
          <a:prstGeom prst="rect">
            <a:avLst/>
          </a:prstGeom>
        </p:spPr>
        <p:txBody>
          <a:bodyPr vert="horz" lIns="91440" tIns="45720" rIns="91440" bIns="45720" rtlCol="0"/>
          <a:lstStyle>
            <a:lvl1pPr marL="171450"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1pPr>
            <a:lvl2pPr marL="528066"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2pPr>
            <a:lvl3pPr marL="884682"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3pPr>
            <a:lvl4pPr marL="1241298"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4pPr>
            <a:lvl5pPr marL="1597914"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a:lstStyle>
          <a:p>
            <a:r>
              <a:rPr lang="en-US" dirty="0"/>
              <a:t>If a person has registered and will be at least 18 by July 7, they are eligible to vote in the New Jersey Primary.  Because of the COVID crisis, the Governor moved the date of the Primary from June to July 7.  This is good news for anyone who will turn 18 between June 2 and July 7!</a:t>
            </a:r>
          </a:p>
          <a:p>
            <a:r>
              <a:rPr lang="en-US" dirty="0"/>
              <a:t>The Primary is an election run by the major parties—the Democrats and the Republicans—to choose their candidates to run in the General Election in November. </a:t>
            </a:r>
          </a:p>
          <a:p>
            <a:r>
              <a:rPr lang="en-US" dirty="0"/>
              <a:t>In New Jersey, you can’t vote in the Primary unless you DECLARE your PARTY AFFILILATION. That means, you have to officially say whether you are a Democrat or Republican</a:t>
            </a:r>
            <a:r>
              <a:rPr lang="en-US" dirty="0">
                <a:solidFill>
                  <a:srgbClr val="FF0000"/>
                </a:solidFill>
              </a:rPr>
              <a:t> For the 2020 Primary, all registered, unaffiliated voters will automatically receive an application to vote-by-mail that includes a place to declare your party affiliation IF YOU CHOOSE TO VOTE IN THE PRIMARY.</a:t>
            </a:r>
          </a:p>
          <a:p>
            <a:r>
              <a:rPr lang="en-US" dirty="0"/>
              <a:t>IF YOU DON’T CHOOSE TO VOTE IN THE PRIMARY, you don’t have to say whether you are a Democrat, Republican, or some other party.  You can be UNAFFILIATED. (</a:t>
            </a:r>
            <a:r>
              <a:rPr lang="en-US" u="sng" dirty="0"/>
              <a:t>UNAFFILIATED</a:t>
            </a:r>
            <a:r>
              <a:rPr lang="en-US" dirty="0"/>
              <a:t> means you are not identifying with any party.  It is not the same as </a:t>
            </a:r>
            <a:r>
              <a:rPr lang="en-US" u="sng" dirty="0"/>
              <a:t>INDEPENDENT</a:t>
            </a:r>
            <a:r>
              <a:rPr lang="en-US" dirty="0"/>
              <a:t>!  Independent can be the name of a party.)</a:t>
            </a:r>
          </a:p>
          <a:p>
            <a:r>
              <a:rPr lang="en-US" dirty="0"/>
              <a:t>Once you officially declare your party, you stay registered as a member of that party until you submit a change.  This must be done on paper.  It can’t be done at the polls.  And your paper request must be received 55 days before the Primary.</a:t>
            </a:r>
          </a:p>
        </p:txBody>
      </p:sp>
    </p:spTree>
    <p:extLst>
      <p:ext uri="{BB962C8B-B14F-4D97-AF65-F5344CB8AC3E}">
        <p14:creationId xmlns:p14="http://schemas.microsoft.com/office/powerpoint/2010/main" val="2597624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7BA6119-E000-5E40-85F6-771FA96E7D47}" type="slidenum">
              <a:rPr lang="en-US" smtClean="0"/>
              <a:t>6</a:t>
            </a:fld>
            <a:endParaRPr lang="en-US"/>
          </a:p>
        </p:txBody>
      </p:sp>
      <p:sp>
        <p:nvSpPr>
          <p:cNvPr id="5" name="Notes Placeholder 2">
            <a:extLst>
              <a:ext uri="{FF2B5EF4-FFF2-40B4-BE49-F238E27FC236}">
                <a16:creationId xmlns:a16="http://schemas.microsoft.com/office/drawing/2014/main" id="{DD5A90AD-BF2D-D442-B5EC-339A060904EB}"/>
              </a:ext>
            </a:extLst>
          </p:cNvPr>
          <p:cNvSpPr txBox="1">
            <a:spLocks/>
          </p:cNvSpPr>
          <p:nvPr/>
        </p:nvSpPr>
        <p:spPr>
          <a:xfrm>
            <a:off x="523101" y="4400550"/>
            <a:ext cx="5904643" cy="3600450"/>
          </a:xfrm>
          <a:prstGeom prst="rect">
            <a:avLst/>
          </a:prstGeom>
        </p:spPr>
        <p:txBody>
          <a:bodyPr vert="horz" lIns="91440" tIns="45720" rIns="91440" bIns="45720" rtlCol="0"/>
          <a:lstStyle>
            <a:lvl1pPr marL="171450"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1pPr>
            <a:lvl2pPr marL="528066"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2pPr>
            <a:lvl3pPr marL="884682"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3pPr>
            <a:lvl4pPr marL="1241298"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4pPr>
            <a:lvl5pPr marL="1597914"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a:lstStyle>
          <a:p>
            <a:r>
              <a:rPr lang="en-US" sz="1100" dirty="0"/>
              <a:t>For the upcoming July 7 Primary, the rules for both In-Person and By-Mail voting are changed to keep voters and poll workers safe.</a:t>
            </a:r>
          </a:p>
          <a:p>
            <a:r>
              <a:rPr lang="en-US" sz="1100" dirty="0"/>
              <a:t>It will still be possible to vote in person, but there will be fewer polling places (Where you go to vote).  Everyone will vote on a paper ballot—called a provisional ballot.  Only people with special needs, for whom voting on a paper ballot is a hardship—like the blind, will vote by machine at the polls.  All the Covid-19 rules—like 6-ft. social distancing, wearing masks, sanitizing the polling place, etc.—will be in force.</a:t>
            </a:r>
          </a:p>
          <a:p>
            <a:r>
              <a:rPr lang="en-US" sz="1100" dirty="0"/>
              <a:t>The League of Women Voters and the election officials STRONGLY RECOMMEND voting by mail in the July Primary.  To make that recommendation work, the process has been modified,  and we’ll go into those changes in more detail in a few minutes.  For now, to summarize (remembering that only voters who have declared as a Democrat or Republican can vote in the Primary);</a:t>
            </a:r>
          </a:p>
          <a:p>
            <a:pPr lvl="1"/>
            <a:r>
              <a:rPr lang="en-US" sz="1100" dirty="0"/>
              <a:t>Democrats will automatically receive a vote-by-mail Democratic </a:t>
            </a:r>
            <a:r>
              <a:rPr lang="en-US" sz="1100" u="sng" dirty="0"/>
              <a:t>ballot</a:t>
            </a:r>
            <a:r>
              <a:rPr lang="en-US" sz="1100" dirty="0"/>
              <a:t> </a:t>
            </a:r>
          </a:p>
          <a:p>
            <a:pPr lvl="1"/>
            <a:r>
              <a:rPr lang="en-US" sz="1100" dirty="0"/>
              <a:t>Republicans will automatically receive a vote-by-mail Republican </a:t>
            </a:r>
            <a:r>
              <a:rPr lang="en-US" sz="1100" u="sng" dirty="0"/>
              <a:t>ballot </a:t>
            </a:r>
          </a:p>
          <a:p>
            <a:pPr lvl="1"/>
            <a:r>
              <a:rPr lang="en-US" sz="1100" dirty="0"/>
              <a:t>Unaffiliated voters (those who have not declared for any party) will automatically receive a postage-paid, self-addressed  </a:t>
            </a:r>
            <a:r>
              <a:rPr lang="en-US" sz="1100" u="sng" dirty="0"/>
              <a:t>application </a:t>
            </a:r>
            <a:r>
              <a:rPr lang="en-US" sz="1100" dirty="0"/>
              <a:t>for a vote-by-mail ballot to fill out and mail.</a:t>
            </a:r>
          </a:p>
          <a:p>
            <a:endParaRPr lang="en-US" sz="1100" dirty="0"/>
          </a:p>
        </p:txBody>
      </p:sp>
      <p:sp>
        <p:nvSpPr>
          <p:cNvPr id="3" name="TextBox 2">
            <a:extLst>
              <a:ext uri="{FF2B5EF4-FFF2-40B4-BE49-F238E27FC236}">
                <a16:creationId xmlns:a16="http://schemas.microsoft.com/office/drawing/2014/main" id="{3ED0DE82-A20D-D046-914E-57BDF11F5E84}"/>
              </a:ext>
            </a:extLst>
          </p:cNvPr>
          <p:cNvSpPr txBox="1"/>
          <p:nvPr/>
        </p:nvSpPr>
        <p:spPr>
          <a:xfrm>
            <a:off x="595355" y="8115241"/>
            <a:ext cx="5832389" cy="600164"/>
          </a:xfrm>
          <a:prstGeom prst="rect">
            <a:avLst/>
          </a:prstGeom>
          <a:solidFill>
            <a:schemeClr val="bg2"/>
          </a:solidFill>
        </p:spPr>
        <p:txBody>
          <a:bodyPr wrap="square" rtlCol="0">
            <a:spAutoFit/>
          </a:bodyPr>
          <a:lstStyle/>
          <a:p>
            <a:r>
              <a:rPr lang="en-US" sz="1100" dirty="0"/>
              <a:t>IF YOU VOTE BY MAIL, DO NOT GO TO THE POLLS TO VOTE IN PERSON.  IF YOU RECEIVE A MAIL-IN BALLOT AND CHOOSE INSTEAD TO VOTE IN PERSON, YOU CAN CAST A PROVISIONAL BALLOT.  ONCE OFFICIALS CONFIRM YOU HAVENT VOTED BY MAIL, YOUR VOTE WILL BE COUNTED.</a:t>
            </a:r>
          </a:p>
        </p:txBody>
      </p:sp>
      <p:sp>
        <p:nvSpPr>
          <p:cNvPr id="6" name="TextBox 5">
            <a:extLst>
              <a:ext uri="{FF2B5EF4-FFF2-40B4-BE49-F238E27FC236}">
                <a16:creationId xmlns:a16="http://schemas.microsoft.com/office/drawing/2014/main" id="{A150155C-5729-4F48-BBD4-AF7CEA77DE0E}"/>
              </a:ext>
            </a:extLst>
          </p:cNvPr>
          <p:cNvSpPr txBox="1"/>
          <p:nvPr/>
        </p:nvSpPr>
        <p:spPr>
          <a:xfrm>
            <a:off x="595355" y="7838242"/>
            <a:ext cx="1972963" cy="276999"/>
          </a:xfrm>
          <a:prstGeom prst="rect">
            <a:avLst/>
          </a:prstGeom>
          <a:noFill/>
        </p:spPr>
        <p:txBody>
          <a:bodyPr wrap="square" rtlCol="0">
            <a:spAutoFit/>
          </a:bodyPr>
          <a:lstStyle/>
          <a:p>
            <a:r>
              <a:rPr lang="en-US" sz="1200" b="1" dirty="0"/>
              <a:t>Note</a:t>
            </a:r>
            <a:r>
              <a:rPr lang="en-US" sz="1200" dirty="0"/>
              <a:t> (if asked)</a:t>
            </a:r>
            <a:endParaRPr lang="en-US" sz="1200" b="1" dirty="0"/>
          </a:p>
        </p:txBody>
      </p:sp>
    </p:spTree>
    <p:extLst>
      <p:ext uri="{BB962C8B-B14F-4D97-AF65-F5344CB8AC3E}">
        <p14:creationId xmlns:p14="http://schemas.microsoft.com/office/powerpoint/2010/main" val="62021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7BA6119-E000-5E40-85F6-771FA96E7D47}" type="slidenum">
              <a:rPr lang="en-US" smtClean="0"/>
              <a:t>7</a:t>
            </a:fld>
            <a:endParaRPr lang="en-US"/>
          </a:p>
        </p:txBody>
      </p:sp>
      <p:sp>
        <p:nvSpPr>
          <p:cNvPr id="5" name="Notes Placeholder 2">
            <a:extLst>
              <a:ext uri="{FF2B5EF4-FFF2-40B4-BE49-F238E27FC236}">
                <a16:creationId xmlns:a16="http://schemas.microsoft.com/office/drawing/2014/main" id="{DD5A90AD-BF2D-D442-B5EC-339A060904EB}"/>
              </a:ext>
            </a:extLst>
          </p:cNvPr>
          <p:cNvSpPr txBox="1">
            <a:spLocks/>
          </p:cNvSpPr>
          <p:nvPr/>
        </p:nvSpPr>
        <p:spPr>
          <a:xfrm>
            <a:off x="523101" y="4400550"/>
            <a:ext cx="5904643" cy="3600450"/>
          </a:xfrm>
          <a:prstGeom prst="rect">
            <a:avLst/>
          </a:prstGeom>
        </p:spPr>
        <p:txBody>
          <a:bodyPr vert="horz" lIns="91440" tIns="45720" rIns="91440" bIns="45720" rtlCol="0"/>
          <a:lstStyle>
            <a:lvl1pPr marL="171450"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1pPr>
            <a:lvl2pPr marL="528066"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2pPr>
            <a:lvl3pPr marL="884682"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3pPr>
            <a:lvl4pPr marL="1241298"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4pPr>
            <a:lvl5pPr marL="1597914"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a:lstStyle>
          <a:p>
            <a:r>
              <a:rPr lang="en-US" sz="1100" dirty="0"/>
              <a:t>For the upcoming July 7 Primary, the rules for both In-Person and By-Mail voting are changed to keep voters and poll workers safe.</a:t>
            </a:r>
          </a:p>
          <a:p>
            <a:r>
              <a:rPr lang="en-US" sz="1100" dirty="0"/>
              <a:t>It will still be possible to vote in person, but there will be fewer polling places (Where you go to vote).  Everyone will vote on a paper ballot—called a provisional ballot.  Only people with special needs, for whom voting on a paper ballot is a hardship—like the blind, will vote by machine at the polls.  All the Covid-19 rules—like 6-ft. social distancing, wearing masks, sanitizing the polling place, etc.—will be in force.</a:t>
            </a:r>
          </a:p>
          <a:p>
            <a:r>
              <a:rPr lang="en-US" sz="1100" dirty="0"/>
              <a:t>The League of Women Voters and the election officials STRONGLY RECOMMEND voting by mail in the July Primary.  To make that recommendation work, the process has been modified,  and we’ll go into those changes in more detail in a few minutes.  For now, to summarize (remembering that only voters who have declared as a Democrat or Republican can vote in the Primary);</a:t>
            </a:r>
          </a:p>
          <a:p>
            <a:pPr lvl="1"/>
            <a:r>
              <a:rPr lang="en-US" sz="1100" dirty="0"/>
              <a:t>Democrats will automatically receive a vote-by-mail Democratic </a:t>
            </a:r>
            <a:r>
              <a:rPr lang="en-US" sz="1100" u="sng" dirty="0"/>
              <a:t>ballot</a:t>
            </a:r>
            <a:r>
              <a:rPr lang="en-US" sz="1100" dirty="0"/>
              <a:t> </a:t>
            </a:r>
          </a:p>
          <a:p>
            <a:pPr lvl="1"/>
            <a:r>
              <a:rPr lang="en-US" sz="1100" dirty="0"/>
              <a:t>Republicans will automatically receive a vote-by-mail Republican </a:t>
            </a:r>
            <a:r>
              <a:rPr lang="en-US" sz="1100" u="sng" dirty="0"/>
              <a:t>ballot </a:t>
            </a:r>
          </a:p>
          <a:p>
            <a:pPr lvl="1"/>
            <a:r>
              <a:rPr lang="en-US" sz="1100" dirty="0"/>
              <a:t>Unaffiliated voters (those who have not declared for any party) will automatically receive a postage-paid, self-addressed  </a:t>
            </a:r>
            <a:r>
              <a:rPr lang="en-US" sz="1100" u="sng" dirty="0"/>
              <a:t>application </a:t>
            </a:r>
            <a:r>
              <a:rPr lang="en-US" sz="1100" dirty="0"/>
              <a:t>for a vote-by-mail ballot to fill out and mail.</a:t>
            </a:r>
          </a:p>
          <a:p>
            <a:endParaRPr lang="en-US" sz="1100" dirty="0"/>
          </a:p>
        </p:txBody>
      </p:sp>
      <p:sp>
        <p:nvSpPr>
          <p:cNvPr id="3" name="TextBox 2">
            <a:extLst>
              <a:ext uri="{FF2B5EF4-FFF2-40B4-BE49-F238E27FC236}">
                <a16:creationId xmlns:a16="http://schemas.microsoft.com/office/drawing/2014/main" id="{3ED0DE82-A20D-D046-914E-57BDF11F5E84}"/>
              </a:ext>
            </a:extLst>
          </p:cNvPr>
          <p:cNvSpPr txBox="1"/>
          <p:nvPr/>
        </p:nvSpPr>
        <p:spPr>
          <a:xfrm>
            <a:off x="595355" y="8115241"/>
            <a:ext cx="5832389" cy="600164"/>
          </a:xfrm>
          <a:prstGeom prst="rect">
            <a:avLst/>
          </a:prstGeom>
          <a:solidFill>
            <a:schemeClr val="bg2"/>
          </a:solidFill>
        </p:spPr>
        <p:txBody>
          <a:bodyPr wrap="square" rtlCol="0">
            <a:spAutoFit/>
          </a:bodyPr>
          <a:lstStyle/>
          <a:p>
            <a:r>
              <a:rPr lang="en-US" sz="1100" dirty="0"/>
              <a:t>IF YOU VOTE BY MAIL, DO NOT GO TO THE POLLS TO VOTE IN PERSON.  IF YOU RECEIVE A MAIL-IN BALLOT AND CHOOSE INSTEAD TO VOTE IN PERSON, YOU CAN CAST A PROVISIONAL BALLOT.  ONCE OFFICIALS CONFIRM YOU HAVENT VOTED BY MAIL, YOUR VOTE WILL BE COUNTED.</a:t>
            </a:r>
          </a:p>
        </p:txBody>
      </p:sp>
      <p:sp>
        <p:nvSpPr>
          <p:cNvPr id="6" name="TextBox 5">
            <a:extLst>
              <a:ext uri="{FF2B5EF4-FFF2-40B4-BE49-F238E27FC236}">
                <a16:creationId xmlns:a16="http://schemas.microsoft.com/office/drawing/2014/main" id="{A150155C-5729-4F48-BBD4-AF7CEA77DE0E}"/>
              </a:ext>
            </a:extLst>
          </p:cNvPr>
          <p:cNvSpPr txBox="1"/>
          <p:nvPr/>
        </p:nvSpPr>
        <p:spPr>
          <a:xfrm>
            <a:off x="595355" y="7838242"/>
            <a:ext cx="1972963" cy="276999"/>
          </a:xfrm>
          <a:prstGeom prst="rect">
            <a:avLst/>
          </a:prstGeom>
          <a:noFill/>
        </p:spPr>
        <p:txBody>
          <a:bodyPr wrap="square" rtlCol="0">
            <a:spAutoFit/>
          </a:bodyPr>
          <a:lstStyle/>
          <a:p>
            <a:r>
              <a:rPr lang="en-US" sz="1200" b="1" dirty="0"/>
              <a:t>Note</a:t>
            </a:r>
            <a:r>
              <a:rPr lang="en-US" sz="1200" dirty="0"/>
              <a:t> (if asked)</a:t>
            </a:r>
            <a:endParaRPr lang="en-US" sz="1200" b="1" dirty="0"/>
          </a:p>
        </p:txBody>
      </p:sp>
    </p:spTree>
    <p:extLst>
      <p:ext uri="{BB962C8B-B14F-4D97-AF65-F5344CB8AC3E}">
        <p14:creationId xmlns:p14="http://schemas.microsoft.com/office/powerpoint/2010/main" val="913017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7BA6119-E000-5E40-85F6-771FA96E7D47}" type="slidenum">
              <a:rPr lang="en-US" smtClean="0"/>
              <a:t>8</a:t>
            </a:fld>
            <a:endParaRPr lang="en-US"/>
          </a:p>
        </p:txBody>
      </p:sp>
      <p:sp>
        <p:nvSpPr>
          <p:cNvPr id="5" name="Notes Placeholder 2">
            <a:extLst>
              <a:ext uri="{FF2B5EF4-FFF2-40B4-BE49-F238E27FC236}">
                <a16:creationId xmlns:a16="http://schemas.microsoft.com/office/drawing/2014/main" id="{D115D345-CB7A-AA40-8CA1-6C3E01AF4128}"/>
              </a:ext>
            </a:extLst>
          </p:cNvPr>
          <p:cNvSpPr txBox="1">
            <a:spLocks/>
          </p:cNvSpPr>
          <p:nvPr/>
        </p:nvSpPr>
        <p:spPr>
          <a:xfrm>
            <a:off x="685800" y="4400550"/>
            <a:ext cx="5486400" cy="3600450"/>
          </a:xfrm>
          <a:prstGeom prst="rect">
            <a:avLst/>
          </a:prstGeom>
        </p:spPr>
        <p:txBody>
          <a:bodyPr vert="horz" lIns="91440" tIns="45720" rIns="91440" bIns="45720" rtlCol="0"/>
          <a:lst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a:lstStyle>
          <a:p>
            <a:pPr marL="171450" indent="-171450">
              <a:lnSpc>
                <a:spcPct val="110000"/>
              </a:lnSpc>
              <a:spcBef>
                <a:spcPts val="600"/>
              </a:spcBef>
              <a:buFont typeface="Arial" panose="020B0604020202020204" pitchFamily="34" charset="0"/>
              <a:buChar char="•"/>
            </a:pPr>
            <a:r>
              <a:rPr lang="en-US" sz="1200" dirty="0"/>
              <a:t>The basic purpose of the application is to give the County the address where you want your mail-in-ballot to go.  Right now, it is probably your home address, but if you are going away to college next year, you would give them your college address for the November election. </a:t>
            </a:r>
          </a:p>
          <a:p>
            <a:pPr marL="171450" indent="-171450">
              <a:lnSpc>
                <a:spcPct val="110000"/>
              </a:lnSpc>
              <a:spcBef>
                <a:spcPts val="600"/>
              </a:spcBef>
              <a:buFont typeface="Arial" panose="020B0604020202020204" pitchFamily="34" charset="0"/>
              <a:buChar char="•"/>
            </a:pPr>
            <a:r>
              <a:rPr lang="en-US" sz="1200" dirty="0"/>
              <a:t>The County will check that you are a registered voter and send you your mail-in ballot. “</a:t>
            </a:r>
          </a:p>
          <a:p>
            <a:pPr marL="171450" indent="-171450">
              <a:lnSpc>
                <a:spcPct val="110000"/>
              </a:lnSpc>
              <a:spcBef>
                <a:spcPts val="600"/>
              </a:spcBef>
              <a:buFont typeface="Arial" panose="020B0604020202020204" pitchFamily="34" charset="0"/>
              <a:buChar char="•"/>
            </a:pPr>
            <a:r>
              <a:rPr lang="en-US" sz="1200" dirty="0"/>
              <a:t>Look through the fields on the form, using the  information in the yellow bubbles on the slide.</a:t>
            </a:r>
          </a:p>
          <a:p>
            <a:pPr marL="171450" indent="-171450">
              <a:lnSpc>
                <a:spcPct val="110000"/>
              </a:lnSpc>
              <a:spcBef>
                <a:spcPts val="600"/>
              </a:spcBef>
              <a:buFont typeface="Arial" panose="020B0604020202020204" pitchFamily="34" charset="0"/>
              <a:buChar char="•"/>
            </a:pPr>
            <a:r>
              <a:rPr lang="en-US" sz="1200" dirty="0">
                <a:solidFill>
                  <a:srgbClr val="FF0000"/>
                </a:solidFill>
              </a:rPr>
              <a:t>ALL UNAFFILIATED REGISTERED VOTERS WILL BE MAILED APPLICATIONS FOR VOTE-BY-MAIL BALLOTS FOR THE 2020 PRIMARY.  IT WILL INCLUDE A PLACE TO DECLARE PARTY AFFILIATION, IF THEY CHOOSE TO VOTE IN THE PRIMARY.</a:t>
            </a:r>
          </a:p>
        </p:txBody>
      </p:sp>
    </p:spTree>
    <p:extLst>
      <p:ext uri="{BB962C8B-B14F-4D97-AF65-F5344CB8AC3E}">
        <p14:creationId xmlns:p14="http://schemas.microsoft.com/office/powerpoint/2010/main" val="1640020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buFont typeface="Arial" panose="020B0604020202020204" pitchFamily="34" charset="0"/>
              <a:buChar char="•"/>
            </a:pPr>
            <a:r>
              <a:rPr lang="en-US" sz="1200" dirty="0"/>
              <a:t>Your Vote-By-Mail application is self addressed and for the 2020 Primary, it is also postage paid.</a:t>
            </a:r>
          </a:p>
          <a:p>
            <a:pPr marL="171450" indent="-171450">
              <a:spcBef>
                <a:spcPts val="600"/>
              </a:spcBef>
              <a:buFont typeface="Arial" panose="020B0604020202020204" pitchFamily="34" charset="0"/>
              <a:buChar char="•"/>
            </a:pPr>
            <a:r>
              <a:rPr lang="en-US" sz="1200" dirty="0"/>
              <a:t>All you need to do is drop your application in the mail at least 7 days before the election.  </a:t>
            </a:r>
            <a:r>
              <a:rPr lang="en-US" sz="1200" dirty="0">
                <a:solidFill>
                  <a:srgbClr val="FF0000"/>
                </a:solidFill>
              </a:rPr>
              <a:t>Because of the large volume of Vote-By-Mail applications expected for the Primary, mail your application as early as possible!</a:t>
            </a:r>
            <a:endParaRPr lang="en-US" sz="1200" dirty="0"/>
          </a:p>
        </p:txBody>
      </p:sp>
      <p:sp>
        <p:nvSpPr>
          <p:cNvPr id="4" name="Slide Number Placeholder 3"/>
          <p:cNvSpPr>
            <a:spLocks noGrp="1"/>
          </p:cNvSpPr>
          <p:nvPr>
            <p:ph type="sldNum" sz="quarter" idx="5"/>
          </p:nvPr>
        </p:nvSpPr>
        <p:spPr/>
        <p:txBody>
          <a:bodyPr/>
          <a:lstStyle/>
          <a:p>
            <a:fld id="{47BA6119-E000-5E40-85F6-771FA96E7D47}" type="slidenum">
              <a:rPr lang="en-US" smtClean="0"/>
              <a:t>9</a:t>
            </a:fld>
            <a:endParaRPr lang="en-US"/>
          </a:p>
        </p:txBody>
      </p:sp>
    </p:spTree>
    <p:extLst>
      <p:ext uri="{BB962C8B-B14F-4D97-AF65-F5344CB8AC3E}">
        <p14:creationId xmlns:p14="http://schemas.microsoft.com/office/powerpoint/2010/main" val="1153325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8">
            <a:extLst>
              <a:ext uri="{FF2B5EF4-FFF2-40B4-BE49-F238E27FC236}">
                <a16:creationId xmlns:a16="http://schemas.microsoft.com/office/drawing/2014/main" id="{660AC681-398C-A841-80B2-1125C7AE9AEF}"/>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87443" y="6293644"/>
            <a:ext cx="1738313"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4EB5A1E7-F3F6-BD43-ACC4-8FEA1CF72ECF}"/>
              </a:ext>
            </a:extLst>
          </p:cNvPr>
          <p:cNvSpPr>
            <a:spLocks noGrp="1"/>
          </p:cNvSpPr>
          <p:nvPr>
            <p:ph type="sldNum" sz="quarter" idx="12"/>
          </p:nvPr>
        </p:nvSpPr>
        <p:spPr>
          <a:xfrm>
            <a:off x="6457950" y="6356351"/>
            <a:ext cx="2057400" cy="365125"/>
          </a:xfrm>
          <a:prstGeom prst="rect">
            <a:avLst/>
          </a:prstGeom>
        </p:spPr>
        <p:txBody>
          <a:bodyPr/>
          <a:lstStyle>
            <a:lvl1pPr algn="r">
              <a:defRPr sz="1200"/>
            </a:lvl1pPr>
          </a:lstStyle>
          <a:p>
            <a:fld id="{257EAB1F-D172-D547-A26A-20815B5FE0F0}" type="slidenum">
              <a:rPr lang="en-US" smtClean="0"/>
              <a:pPr/>
              <a:t>‹#›</a:t>
            </a:fld>
            <a:endParaRPr lang="en-US" dirty="0"/>
          </a:p>
        </p:txBody>
      </p:sp>
      <p:sp>
        <p:nvSpPr>
          <p:cNvPr id="4" name="Footer Placeholder 3">
            <a:extLst>
              <a:ext uri="{FF2B5EF4-FFF2-40B4-BE49-F238E27FC236}">
                <a16:creationId xmlns:a16="http://schemas.microsoft.com/office/drawing/2014/main" id="{ECA5AF25-1282-4A49-BC2C-D37402CA860A}"/>
              </a:ext>
            </a:extLst>
          </p:cNvPr>
          <p:cNvSpPr>
            <a:spLocks noGrp="1"/>
          </p:cNvSpPr>
          <p:nvPr>
            <p:ph type="ftr" sz="quarter" idx="13"/>
          </p:nvPr>
        </p:nvSpPr>
        <p:spPr/>
        <p:txBody>
          <a:bodyPr/>
          <a:lstStyle/>
          <a:p>
            <a:pPr algn="r"/>
            <a:fld id="{DECB332B-DBD0-B54F-9CEA-F53B0789DD52}" type="slidenum">
              <a:rPr lang="en-US" smtClean="0"/>
              <a:pPr algn="r"/>
              <a:t>‹#›</a:t>
            </a:fld>
            <a:endParaRPr lang="en-US" dirty="0"/>
          </a:p>
        </p:txBody>
      </p:sp>
    </p:spTree>
    <p:extLst>
      <p:ext uri="{BB962C8B-B14F-4D97-AF65-F5344CB8AC3E}">
        <p14:creationId xmlns:p14="http://schemas.microsoft.com/office/powerpoint/2010/main" val="2392767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0698E6F1-058D-C34A-B8C4-51A53AF73BA4}"/>
              </a:ext>
            </a:extLst>
          </p:cNvPr>
          <p:cNvSpPr>
            <a:spLocks noGrp="1"/>
          </p:cNvSpPr>
          <p:nvPr>
            <p:ph type="sldNum" sz="quarter" idx="12"/>
          </p:nvPr>
        </p:nvSpPr>
        <p:spPr>
          <a:xfrm>
            <a:off x="6457950" y="6356351"/>
            <a:ext cx="2057400" cy="365125"/>
          </a:xfrm>
          <a:prstGeom prst="rect">
            <a:avLst/>
          </a:prstGeom>
        </p:spPr>
        <p:txBody>
          <a:bodyPr/>
          <a:lstStyle>
            <a:lvl1pPr algn="r">
              <a:defRPr sz="1200"/>
            </a:lvl1pPr>
          </a:lstStyle>
          <a:p>
            <a:fld id="{257EAB1F-D172-D547-A26A-20815B5FE0F0}" type="slidenum">
              <a:rPr lang="en-US" smtClean="0"/>
              <a:pPr/>
              <a:t>‹#›</a:t>
            </a:fld>
            <a:endParaRPr lang="en-US" dirty="0"/>
          </a:p>
        </p:txBody>
      </p:sp>
    </p:spTree>
    <p:extLst>
      <p:ext uri="{BB962C8B-B14F-4D97-AF65-F5344CB8AC3E}">
        <p14:creationId xmlns:p14="http://schemas.microsoft.com/office/powerpoint/2010/main" val="35557244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531100" y="6310311"/>
            <a:ext cx="984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fld id="{DECB332B-DBD0-B54F-9CEA-F53B0789DD52}" type="slidenum">
              <a:rPr lang="en-US" smtClean="0"/>
              <a:pPr algn="r"/>
              <a:t>‹#›</a:t>
            </a:fld>
            <a:endParaRPr lang="en-US" dirty="0"/>
          </a:p>
        </p:txBody>
      </p:sp>
      <p:pic>
        <p:nvPicPr>
          <p:cNvPr id="7" name="Picture 8">
            <a:extLst>
              <a:ext uri="{FF2B5EF4-FFF2-40B4-BE49-F238E27FC236}">
                <a16:creationId xmlns:a16="http://schemas.microsoft.com/office/drawing/2014/main" id="{ED6AE824-5CFA-C34B-8898-6FD778CB7E94}"/>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87443" y="6293644"/>
            <a:ext cx="1738313"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197897"/>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ü"/>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lwvsmc.org/"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www.vote411.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youtube.com/watch?v=hJr7sr2TecE&amp;feature=youtu.be#https://www.youtube.com/watch?v=hJr7sr2TecE&amp;feature=youtu.be" TargetMode="External"/><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www.vote411.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7.jpe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https://www.state.nj.us/state/elections/voter-registration.shtml" TargetMode="Externa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5.emf"/><Relationship Id="rId5" Type="http://schemas.openxmlformats.org/officeDocument/2006/relationships/hyperlink" Target="https://www.state.nj.us/state/elections/assets/pdf/forms-voter-registration/68-voter-registration-english-monmouth.pdf" TargetMode="External"/><Relationship Id="rId4" Type="http://schemas.openxmlformats.org/officeDocument/2006/relationships/hyperlink" Target="https://vimeo.com/403170931?emci=584642f6-b779-ea11-a94c-00155d03b1e8&amp;emdi=d5240ac3-eb79-ea11-a94c-00155d03b1e8&amp;ceid=2833107"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309D34B-1771-CE41-8A39-2C86A1A93C2F}"/>
              </a:ext>
            </a:extLst>
          </p:cNvPr>
          <p:cNvSpPr>
            <a:spLocks noGrp="1"/>
          </p:cNvSpPr>
          <p:nvPr>
            <p:ph type="subTitle" idx="1"/>
          </p:nvPr>
        </p:nvSpPr>
        <p:spPr>
          <a:xfrm>
            <a:off x="4625887" y="3429000"/>
            <a:ext cx="4097327" cy="2218141"/>
          </a:xfrm>
        </p:spPr>
        <p:txBody>
          <a:bodyPr anchor="t">
            <a:normAutofit/>
          </a:bodyPr>
          <a:lstStyle/>
          <a:p>
            <a:pPr algn="l">
              <a:tabLst>
                <a:tab pos="1377316" algn="l"/>
              </a:tabLst>
            </a:pPr>
            <a:r>
              <a:rPr lang="en-US" dirty="0">
                <a:solidFill>
                  <a:schemeClr val="bg1"/>
                </a:solidFill>
              </a:rPr>
              <a:t>In the time of COVID-19</a:t>
            </a:r>
          </a:p>
          <a:p>
            <a:pPr algn="l"/>
            <a:r>
              <a:rPr lang="en-US" sz="3600" b="1" dirty="0">
                <a:solidFill>
                  <a:schemeClr val="bg1"/>
                </a:solidFill>
              </a:rPr>
              <a:t>Voting in the </a:t>
            </a:r>
            <a:br>
              <a:rPr lang="en-US" sz="3600" b="1" dirty="0">
                <a:solidFill>
                  <a:schemeClr val="bg1"/>
                </a:solidFill>
              </a:rPr>
            </a:br>
            <a:r>
              <a:rPr lang="en-US" sz="3600" b="1" dirty="0">
                <a:solidFill>
                  <a:schemeClr val="bg1"/>
                </a:solidFill>
              </a:rPr>
              <a:t>2020 NJ Primary</a:t>
            </a:r>
          </a:p>
        </p:txBody>
      </p:sp>
      <p:sp>
        <p:nvSpPr>
          <p:cNvPr id="36" name="Freeform: Shape 3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1">
            <a:extLst>
              <a:ext uri="{FF2B5EF4-FFF2-40B4-BE49-F238E27FC236}">
                <a16:creationId xmlns:a16="http://schemas.microsoft.com/office/drawing/2014/main" id="{5B6238CD-5983-CD46-9405-EE2A96FA85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314536" y="1213366"/>
            <a:ext cx="3035882" cy="30630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a:extLst>
              <a:ext uri="{FF2B5EF4-FFF2-40B4-BE49-F238E27FC236}">
                <a16:creationId xmlns:a16="http://schemas.microsoft.com/office/drawing/2014/main" id="{1FD0E121-876B-F042-BB3A-B7229576272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4536" y="6147554"/>
            <a:ext cx="1738313"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892060" y="763651"/>
            <a:ext cx="2646947" cy="369332"/>
          </a:xfrm>
          <a:prstGeom prst="rect">
            <a:avLst/>
          </a:prstGeom>
          <a:noFill/>
        </p:spPr>
        <p:txBody>
          <a:bodyPr wrap="square" rtlCol="0">
            <a:spAutoFit/>
          </a:bodyPr>
          <a:lstStyle/>
          <a:p>
            <a:pPr algn="l">
              <a:spcBef>
                <a:spcPts val="1200"/>
              </a:spcBef>
            </a:pPr>
            <a:r>
              <a:rPr lang="en-US" dirty="0">
                <a:solidFill>
                  <a:schemeClr val="bg1"/>
                </a:solidFill>
              </a:rPr>
              <a:t>Voting Advocate Toolkit</a:t>
            </a:r>
          </a:p>
        </p:txBody>
      </p:sp>
      <p:sp>
        <p:nvSpPr>
          <p:cNvPr id="5" name="TextBox 4">
            <a:extLst>
              <a:ext uri="{FF2B5EF4-FFF2-40B4-BE49-F238E27FC236}">
                <a16:creationId xmlns:a16="http://schemas.microsoft.com/office/drawing/2014/main" id="{8370D05A-4284-1348-8463-6A6D0621044B}"/>
              </a:ext>
            </a:extLst>
          </p:cNvPr>
          <p:cNvSpPr txBox="1"/>
          <p:nvPr/>
        </p:nvSpPr>
        <p:spPr>
          <a:xfrm>
            <a:off x="7298871" y="5459361"/>
            <a:ext cx="1291085" cy="338554"/>
          </a:xfrm>
          <a:prstGeom prst="rect">
            <a:avLst/>
          </a:prstGeom>
          <a:noFill/>
        </p:spPr>
        <p:txBody>
          <a:bodyPr wrap="square" rtlCol="0">
            <a:spAutoFit/>
          </a:bodyPr>
          <a:lstStyle/>
          <a:p>
            <a:pPr algn="r">
              <a:spcBef>
                <a:spcPts val="1200"/>
              </a:spcBef>
            </a:pPr>
            <a:r>
              <a:rPr lang="en-US" sz="1600" dirty="0">
                <a:solidFill>
                  <a:schemeClr val="bg1"/>
                </a:solidFill>
                <a:hlinkClick r:id="rId5"/>
              </a:rPr>
              <a:t>Resources</a:t>
            </a:r>
            <a:endParaRPr lang="en-US" sz="1600" dirty="0">
              <a:solidFill>
                <a:schemeClr val="bg1"/>
              </a:solidFill>
            </a:endParaRPr>
          </a:p>
        </p:txBody>
      </p:sp>
      <p:sp>
        <p:nvSpPr>
          <p:cNvPr id="6" name="TextBox 5">
            <a:extLst>
              <a:ext uri="{FF2B5EF4-FFF2-40B4-BE49-F238E27FC236}">
                <a16:creationId xmlns:a16="http://schemas.microsoft.com/office/drawing/2014/main" id="{7C192C71-70FE-9647-A228-51E90DBFB5FD}"/>
              </a:ext>
            </a:extLst>
          </p:cNvPr>
          <p:cNvSpPr txBox="1"/>
          <p:nvPr/>
        </p:nvSpPr>
        <p:spPr>
          <a:xfrm>
            <a:off x="4610100" y="4873214"/>
            <a:ext cx="3442447" cy="461665"/>
          </a:xfrm>
          <a:prstGeom prst="rect">
            <a:avLst/>
          </a:prstGeom>
          <a:noFill/>
        </p:spPr>
        <p:txBody>
          <a:bodyPr wrap="square" rtlCol="0">
            <a:spAutoFit/>
          </a:bodyPr>
          <a:lstStyle/>
          <a:p>
            <a:pPr algn="l">
              <a:spcBef>
                <a:spcPts val="1200"/>
              </a:spcBef>
            </a:pPr>
            <a:r>
              <a:rPr lang="en-US" sz="2400" dirty="0">
                <a:solidFill>
                  <a:srgbClr val="FFFF00"/>
                </a:solidFill>
              </a:rPr>
              <a:t>A NON-PARTISAN GUIDE</a:t>
            </a:r>
          </a:p>
        </p:txBody>
      </p:sp>
    </p:spTree>
    <p:extLst>
      <p:ext uri="{BB962C8B-B14F-4D97-AF65-F5344CB8AC3E}">
        <p14:creationId xmlns:p14="http://schemas.microsoft.com/office/powerpoint/2010/main" val="194390736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1"/>
            <a:ext cx="9144000" cy="10434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437196" y="1"/>
            <a:ext cx="6241843" cy="110803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ea typeface="+mn-ea"/>
                <a:cs typeface="+mn-cs"/>
              </a:rPr>
              <a:t>Neptune Democratic Ballot</a:t>
            </a:r>
          </a:p>
        </p:txBody>
      </p:sp>
      <p:sp>
        <p:nvSpPr>
          <p:cNvPr id="8" name="AutoShape 2" descr="Image result for vote411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vote411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6797D9C6-7A25-9E4D-83E1-2FA63AFB4A89}"/>
              </a:ext>
            </a:extLst>
          </p:cNvPr>
          <p:cNvSpPr txBox="1"/>
          <p:nvPr/>
        </p:nvSpPr>
        <p:spPr>
          <a:xfrm>
            <a:off x="7229139" y="6131859"/>
            <a:ext cx="1546948" cy="338554"/>
          </a:xfrm>
          <a:prstGeom prst="rect">
            <a:avLst/>
          </a:prstGeom>
          <a:noFill/>
        </p:spPr>
        <p:txBody>
          <a:bodyPr wrap="square" rtlCol="0">
            <a:spAutoFit/>
          </a:bodyPr>
          <a:lstStyle/>
          <a:p>
            <a:pPr algn="r">
              <a:spcBef>
                <a:spcPts val="1200"/>
              </a:spcBef>
            </a:pPr>
            <a:fld id="{9A65CB88-C262-BF4E-9F73-5148310E24C6}" type="slidenum">
              <a:rPr lang="en-US" sz="1600" smtClean="0"/>
              <a:t>10</a:t>
            </a:fld>
            <a:endParaRPr lang="en-US" sz="1600" dirty="0"/>
          </a:p>
        </p:txBody>
      </p:sp>
      <p:pic>
        <p:nvPicPr>
          <p:cNvPr id="13" name="Picture 12" descr="A screenshot of a cell phone&#10;&#10;Description automatically generated">
            <a:extLst>
              <a:ext uri="{FF2B5EF4-FFF2-40B4-BE49-F238E27FC236}">
                <a16:creationId xmlns:a16="http://schemas.microsoft.com/office/drawing/2014/main" id="{2234FC73-23B8-AE4E-BEC4-E8D09E9AF6C0}"/>
              </a:ext>
            </a:extLst>
          </p:cNvPr>
          <p:cNvPicPr>
            <a:picLocks noChangeAspect="1"/>
          </p:cNvPicPr>
          <p:nvPr/>
        </p:nvPicPr>
        <p:blipFill>
          <a:blip r:embed="rId3"/>
          <a:stretch>
            <a:fillRect/>
          </a:stretch>
        </p:blipFill>
        <p:spPr>
          <a:xfrm>
            <a:off x="152686" y="1130559"/>
            <a:ext cx="8722372" cy="5431604"/>
          </a:xfrm>
          <a:prstGeom prst="rect">
            <a:avLst/>
          </a:prstGeom>
        </p:spPr>
      </p:pic>
      <p:sp>
        <p:nvSpPr>
          <p:cNvPr id="3" name="TextBox 2">
            <a:extLst>
              <a:ext uri="{FF2B5EF4-FFF2-40B4-BE49-F238E27FC236}">
                <a16:creationId xmlns:a16="http://schemas.microsoft.com/office/drawing/2014/main" id="{BB1CA13F-5FC5-6B4F-8396-52BC24FEBA91}"/>
              </a:ext>
            </a:extLst>
          </p:cNvPr>
          <p:cNvSpPr txBox="1"/>
          <p:nvPr/>
        </p:nvSpPr>
        <p:spPr>
          <a:xfrm>
            <a:off x="3121819" y="5339550"/>
            <a:ext cx="2550318" cy="430887"/>
          </a:xfrm>
          <a:prstGeom prst="rect">
            <a:avLst/>
          </a:prstGeom>
          <a:solidFill>
            <a:schemeClr val="bg1"/>
          </a:solidFill>
        </p:spPr>
        <p:txBody>
          <a:bodyPr wrap="square" rtlCol="0">
            <a:spAutoFit/>
          </a:bodyPr>
          <a:lstStyle/>
          <a:p>
            <a:pPr algn="ctr">
              <a:spcBef>
                <a:spcPts val="1200"/>
              </a:spcBef>
            </a:pPr>
            <a:r>
              <a:rPr lang="en-US" sz="1100" dirty="0"/>
              <a:t>Candidates for County Democratic Committee differ based on voting district</a:t>
            </a:r>
          </a:p>
        </p:txBody>
      </p:sp>
    </p:spTree>
    <p:extLst>
      <p:ext uri="{BB962C8B-B14F-4D97-AF65-F5344CB8AC3E}">
        <p14:creationId xmlns:p14="http://schemas.microsoft.com/office/powerpoint/2010/main" val="3852880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1"/>
            <a:ext cx="9144000" cy="10434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437196" y="1"/>
            <a:ext cx="6241843" cy="110803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ea typeface="+mn-ea"/>
                <a:cs typeface="+mn-cs"/>
              </a:rPr>
              <a:t>Neptune Republican Ballot</a:t>
            </a:r>
          </a:p>
        </p:txBody>
      </p:sp>
      <p:sp>
        <p:nvSpPr>
          <p:cNvPr id="8" name="AutoShape 2" descr="Image result for vote411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vote411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6797D9C6-7A25-9E4D-83E1-2FA63AFB4A89}"/>
              </a:ext>
            </a:extLst>
          </p:cNvPr>
          <p:cNvSpPr txBox="1"/>
          <p:nvPr/>
        </p:nvSpPr>
        <p:spPr>
          <a:xfrm>
            <a:off x="7229139" y="6131859"/>
            <a:ext cx="1546948" cy="338554"/>
          </a:xfrm>
          <a:prstGeom prst="rect">
            <a:avLst/>
          </a:prstGeom>
          <a:noFill/>
        </p:spPr>
        <p:txBody>
          <a:bodyPr wrap="square" rtlCol="0">
            <a:spAutoFit/>
          </a:bodyPr>
          <a:lstStyle/>
          <a:p>
            <a:pPr algn="r">
              <a:spcBef>
                <a:spcPts val="1200"/>
              </a:spcBef>
            </a:pPr>
            <a:fld id="{9A65CB88-C262-BF4E-9F73-5148310E24C6}" type="slidenum">
              <a:rPr lang="en-US" sz="1600" smtClean="0"/>
              <a:t>11</a:t>
            </a:fld>
            <a:endParaRPr lang="en-US" sz="1600" dirty="0"/>
          </a:p>
        </p:txBody>
      </p:sp>
      <p:pic>
        <p:nvPicPr>
          <p:cNvPr id="17" name="Picture 16" descr="A screenshot of a cell phone&#10;&#10;Description automatically generated">
            <a:extLst>
              <a:ext uri="{FF2B5EF4-FFF2-40B4-BE49-F238E27FC236}">
                <a16:creationId xmlns:a16="http://schemas.microsoft.com/office/drawing/2014/main" id="{F08F9659-57E6-0B49-BF67-B5CFC76E55E2}"/>
              </a:ext>
            </a:extLst>
          </p:cNvPr>
          <p:cNvPicPr>
            <a:picLocks noChangeAspect="1"/>
          </p:cNvPicPr>
          <p:nvPr/>
        </p:nvPicPr>
        <p:blipFill rotWithShape="1">
          <a:blip r:embed="rId3"/>
          <a:srcRect l="3049" t="3569" r="3536" b="10274"/>
          <a:stretch/>
        </p:blipFill>
        <p:spPr>
          <a:xfrm>
            <a:off x="102862" y="1126274"/>
            <a:ext cx="8981516" cy="5123920"/>
          </a:xfrm>
          <a:prstGeom prst="rect">
            <a:avLst/>
          </a:prstGeom>
        </p:spPr>
      </p:pic>
      <p:sp>
        <p:nvSpPr>
          <p:cNvPr id="11" name="TextBox 10">
            <a:extLst>
              <a:ext uri="{FF2B5EF4-FFF2-40B4-BE49-F238E27FC236}">
                <a16:creationId xmlns:a16="http://schemas.microsoft.com/office/drawing/2014/main" id="{37B0C1E5-44B3-C942-AAF2-47BD255ECEA1}"/>
              </a:ext>
            </a:extLst>
          </p:cNvPr>
          <p:cNvSpPr txBox="1"/>
          <p:nvPr/>
        </p:nvSpPr>
        <p:spPr>
          <a:xfrm>
            <a:off x="3171825" y="5360981"/>
            <a:ext cx="2550318" cy="430887"/>
          </a:xfrm>
          <a:prstGeom prst="rect">
            <a:avLst/>
          </a:prstGeom>
          <a:solidFill>
            <a:schemeClr val="bg1"/>
          </a:solidFill>
        </p:spPr>
        <p:txBody>
          <a:bodyPr wrap="square" rtlCol="0">
            <a:spAutoFit/>
          </a:bodyPr>
          <a:lstStyle/>
          <a:p>
            <a:pPr algn="ctr">
              <a:spcBef>
                <a:spcPts val="1200"/>
              </a:spcBef>
            </a:pPr>
            <a:r>
              <a:rPr lang="en-US" sz="1100" dirty="0"/>
              <a:t>Candidates for County Republican Committee differ based on voting district</a:t>
            </a:r>
          </a:p>
        </p:txBody>
      </p:sp>
    </p:spTree>
    <p:extLst>
      <p:ext uri="{BB962C8B-B14F-4D97-AF65-F5344CB8AC3E}">
        <p14:creationId xmlns:p14="http://schemas.microsoft.com/office/powerpoint/2010/main" val="2548855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6357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598561" y="310160"/>
            <a:ext cx="624184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ea typeface="+mn-ea"/>
                <a:cs typeface="+mn-cs"/>
              </a:rPr>
              <a:t>Who should you vote for?</a:t>
            </a:r>
          </a:p>
        </p:txBody>
      </p:sp>
      <p:pic>
        <p:nvPicPr>
          <p:cNvPr id="7" name="Picture 6">
            <a:extLst>
              <a:ext uri="{FF2B5EF4-FFF2-40B4-BE49-F238E27FC236}">
                <a16:creationId xmlns:a16="http://schemas.microsoft.com/office/drawing/2014/main" id="{FEBDEDA9-BA7F-354A-AAE9-472D0F8AE9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3994" y="603588"/>
            <a:ext cx="1844743" cy="738705"/>
          </a:xfrm>
          <a:prstGeom prst="rect">
            <a:avLst/>
          </a:prstGeom>
        </p:spPr>
      </p:pic>
      <p:sp>
        <p:nvSpPr>
          <p:cNvPr id="4" name="TextBox 3">
            <a:extLst>
              <a:ext uri="{FF2B5EF4-FFF2-40B4-BE49-F238E27FC236}">
                <a16:creationId xmlns:a16="http://schemas.microsoft.com/office/drawing/2014/main" id="{67DD0080-8650-6E4D-B5B5-C9D9024A60E2}"/>
              </a:ext>
            </a:extLst>
          </p:cNvPr>
          <p:cNvSpPr txBox="1"/>
          <p:nvPr/>
        </p:nvSpPr>
        <p:spPr>
          <a:xfrm>
            <a:off x="1614818" y="1675699"/>
            <a:ext cx="6193934" cy="1015663"/>
          </a:xfrm>
          <a:prstGeom prst="rect">
            <a:avLst/>
          </a:prstGeom>
          <a:solidFill>
            <a:srgbClr val="0070C0"/>
          </a:solidFill>
        </p:spPr>
        <p:txBody>
          <a:bodyPr wrap="square" rtlCol="0">
            <a:spAutoFit/>
          </a:bodyPr>
          <a:lstStyle/>
          <a:p>
            <a:pPr algn="ctr"/>
            <a:endParaRPr lang="en-US" sz="2000" dirty="0">
              <a:solidFill>
                <a:schemeClr val="bg1"/>
              </a:solidFill>
            </a:endParaRPr>
          </a:p>
          <a:p>
            <a:pPr algn="ctr"/>
            <a:r>
              <a:rPr lang="en-US" sz="2000" b="1" dirty="0">
                <a:solidFill>
                  <a:schemeClr val="bg1"/>
                </a:solidFill>
              </a:rPr>
              <a:t>Find candidates who share your values and priorities.</a:t>
            </a:r>
          </a:p>
          <a:p>
            <a:pPr algn="ctr"/>
            <a:endParaRPr lang="en-US" sz="2000" b="1" dirty="0">
              <a:solidFill>
                <a:schemeClr val="bg1"/>
              </a:solidFill>
            </a:endParaRPr>
          </a:p>
        </p:txBody>
      </p:sp>
      <p:sp>
        <p:nvSpPr>
          <p:cNvPr id="6" name="Rectangle 5"/>
          <p:cNvSpPr/>
          <p:nvPr/>
        </p:nvSpPr>
        <p:spPr>
          <a:xfrm>
            <a:off x="1825755" y="2785657"/>
            <a:ext cx="5576074" cy="3293209"/>
          </a:xfrm>
          <a:prstGeom prst="rect">
            <a:avLst/>
          </a:prstGeom>
        </p:spPr>
        <p:txBody>
          <a:bodyPr wrap="square">
            <a:spAutoFit/>
          </a:bodyPr>
          <a:lstStyle/>
          <a:p>
            <a:r>
              <a:rPr lang="en-US" sz="2800" b="1" dirty="0">
                <a:solidFill>
                  <a:srgbClr val="CC0099"/>
                </a:solidFill>
                <a:ea typeface="Calibri"/>
                <a:cs typeface="Times New Roman"/>
                <a:hlinkClick r:id="rId4"/>
              </a:rPr>
              <a:t>Vote411.com</a:t>
            </a:r>
            <a:r>
              <a:rPr lang="en-US" b="1" dirty="0">
                <a:solidFill>
                  <a:srgbClr val="CC0099"/>
                </a:solidFill>
                <a:ea typeface="Calibri"/>
                <a:cs typeface="Times New Roman"/>
              </a:rPr>
              <a:t>  </a:t>
            </a:r>
            <a:r>
              <a:rPr lang="en-US" sz="2000" dirty="0">
                <a:cs typeface="Times New Roman"/>
              </a:rPr>
              <a:t>can help </a:t>
            </a:r>
          </a:p>
          <a:p>
            <a:pPr marL="285750" indent="-285750">
              <a:buFont typeface="Arial" panose="020B0604020202020204" pitchFamily="34" charset="0"/>
              <a:buChar char="•"/>
            </a:pPr>
            <a:r>
              <a:rPr lang="en-US" sz="2000" dirty="0">
                <a:cs typeface="Times New Roman"/>
              </a:rPr>
              <a:t>Detailed candidate information at all levels</a:t>
            </a:r>
          </a:p>
          <a:p>
            <a:pPr marL="285750" indent="-285750">
              <a:buFont typeface="Arial" panose="020B0604020202020204" pitchFamily="34" charset="0"/>
              <a:buChar char="•"/>
            </a:pPr>
            <a:r>
              <a:rPr lang="en-US" sz="2000" dirty="0">
                <a:cs typeface="Times New Roman"/>
              </a:rPr>
              <a:t>Information about ballot questions</a:t>
            </a:r>
          </a:p>
          <a:p>
            <a:pPr marL="285750" indent="-285750">
              <a:buFont typeface="Arial" panose="020B0604020202020204" pitchFamily="34" charset="0"/>
              <a:buChar char="•"/>
            </a:pPr>
            <a:r>
              <a:rPr lang="en-US" sz="2000" dirty="0">
                <a:cs typeface="Times New Roman"/>
              </a:rPr>
              <a:t>COVID-19 related changes to election dates and processes</a:t>
            </a:r>
          </a:p>
          <a:p>
            <a:endParaRPr lang="en-US" sz="2000" dirty="0">
              <a:cs typeface="Times New Roman"/>
            </a:endParaRPr>
          </a:p>
          <a:p>
            <a:r>
              <a:rPr lang="en-US" sz="2000" dirty="0">
                <a:cs typeface="Times New Roman"/>
              </a:rPr>
              <a:t>On VOTE 411, you can also  </a:t>
            </a:r>
            <a:endParaRPr lang="en-US" sz="2000" dirty="0">
              <a:ea typeface="Calibri"/>
              <a:cs typeface="Times New Roman"/>
            </a:endParaRPr>
          </a:p>
          <a:p>
            <a:pPr marL="285750" indent="-285750">
              <a:buFont typeface="Arial" panose="020B0604020202020204" pitchFamily="34" charset="0"/>
              <a:buChar char="•"/>
            </a:pPr>
            <a:r>
              <a:rPr lang="en-US" sz="2000" dirty="0">
                <a:cs typeface="Times New Roman"/>
              </a:rPr>
              <a:t>Check  registration status</a:t>
            </a:r>
          </a:p>
          <a:p>
            <a:pPr marL="285750" indent="-285750">
              <a:buFont typeface="Arial" panose="020B0604020202020204" pitchFamily="34" charset="0"/>
              <a:buChar char="•"/>
            </a:pPr>
            <a:r>
              <a:rPr lang="en-US" sz="2000" dirty="0">
                <a:cs typeface="Times New Roman"/>
              </a:rPr>
              <a:t>Get a mail-in ballot application</a:t>
            </a:r>
          </a:p>
          <a:p>
            <a:pPr marL="285750" indent="-285750">
              <a:buFont typeface="Arial" panose="020B0604020202020204" pitchFamily="34" charset="0"/>
              <a:buChar char="•"/>
            </a:pPr>
            <a:r>
              <a:rPr lang="en-US" sz="2000" dirty="0">
                <a:cs typeface="Times New Roman"/>
              </a:rPr>
              <a:t>Find a first-time voter checklist</a:t>
            </a:r>
            <a:endParaRPr lang="en-US" dirty="0"/>
          </a:p>
        </p:txBody>
      </p:sp>
      <p:sp>
        <p:nvSpPr>
          <p:cNvPr id="8" name="AutoShape 2" descr="Image result for vote411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vote411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0472B021-BC0B-AE48-BF38-45A76A0B5B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2444" y="4395343"/>
            <a:ext cx="2893643" cy="1512162"/>
          </a:xfrm>
          <a:prstGeom prst="rect">
            <a:avLst/>
          </a:prstGeom>
        </p:spPr>
      </p:pic>
      <p:sp>
        <p:nvSpPr>
          <p:cNvPr id="2" name="TextBox 1">
            <a:extLst>
              <a:ext uri="{FF2B5EF4-FFF2-40B4-BE49-F238E27FC236}">
                <a16:creationId xmlns:a16="http://schemas.microsoft.com/office/drawing/2014/main" id="{6797D9C6-7A25-9E4D-83E1-2FA63AFB4A89}"/>
              </a:ext>
            </a:extLst>
          </p:cNvPr>
          <p:cNvSpPr txBox="1"/>
          <p:nvPr/>
        </p:nvSpPr>
        <p:spPr>
          <a:xfrm>
            <a:off x="7229139" y="6131859"/>
            <a:ext cx="1546948" cy="338554"/>
          </a:xfrm>
          <a:prstGeom prst="rect">
            <a:avLst/>
          </a:prstGeom>
          <a:noFill/>
        </p:spPr>
        <p:txBody>
          <a:bodyPr wrap="square" rtlCol="0">
            <a:spAutoFit/>
          </a:bodyPr>
          <a:lstStyle/>
          <a:p>
            <a:pPr algn="r">
              <a:spcBef>
                <a:spcPts val="1200"/>
              </a:spcBef>
            </a:pPr>
            <a:fld id="{9A65CB88-C262-BF4E-9F73-5148310E24C6}" type="slidenum">
              <a:rPr lang="en-US" sz="1600" smtClean="0"/>
              <a:t>12</a:t>
            </a:fld>
            <a:endParaRPr lang="en-US" sz="1600" dirty="0"/>
          </a:p>
        </p:txBody>
      </p:sp>
    </p:spTree>
    <p:extLst>
      <p:ext uri="{BB962C8B-B14F-4D97-AF65-F5344CB8AC3E}">
        <p14:creationId xmlns:p14="http://schemas.microsoft.com/office/powerpoint/2010/main" val="3826883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8699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313038" y="251619"/>
            <a:ext cx="883096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ea typeface="+mn-ea"/>
                <a:cs typeface="+mn-cs"/>
              </a:rPr>
              <a:t>Next . . .</a:t>
            </a:r>
          </a:p>
        </p:txBody>
      </p:sp>
      <p:sp>
        <p:nvSpPr>
          <p:cNvPr id="4" name="Freeform 3">
            <a:extLst>
              <a:ext uri="{FF2B5EF4-FFF2-40B4-BE49-F238E27FC236}">
                <a16:creationId xmlns:a16="http://schemas.microsoft.com/office/drawing/2014/main" id="{BCE03EEB-EC82-FC46-B687-27A28CD39616}"/>
              </a:ext>
            </a:extLst>
          </p:cNvPr>
          <p:cNvSpPr/>
          <p:nvPr/>
        </p:nvSpPr>
        <p:spPr>
          <a:xfrm>
            <a:off x="683941" y="3483513"/>
            <a:ext cx="2151442" cy="964800"/>
          </a:xfrm>
          <a:custGeom>
            <a:avLst/>
            <a:gdLst>
              <a:gd name="connsiteX0" fmla="*/ 0 w 2465974"/>
              <a:gd name="connsiteY0" fmla="*/ 0 h 1112987"/>
              <a:gd name="connsiteX1" fmla="*/ 1909481 w 2465974"/>
              <a:gd name="connsiteY1" fmla="*/ 0 h 1112987"/>
              <a:gd name="connsiteX2" fmla="*/ 2465974 w 2465974"/>
              <a:gd name="connsiteY2" fmla="*/ 556494 h 1112987"/>
              <a:gd name="connsiteX3" fmla="*/ 1909481 w 2465974"/>
              <a:gd name="connsiteY3" fmla="*/ 1112987 h 1112987"/>
              <a:gd name="connsiteX4" fmla="*/ 0 w 2465974"/>
              <a:gd name="connsiteY4" fmla="*/ 1112987 h 1112987"/>
              <a:gd name="connsiteX5" fmla="*/ 556494 w 2465974"/>
              <a:gd name="connsiteY5" fmla="*/ 556494 h 1112987"/>
              <a:gd name="connsiteX6" fmla="*/ 0 w 2465974"/>
              <a:gd name="connsiteY6" fmla="*/ 0 h 111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5974" h="1112987">
                <a:moveTo>
                  <a:pt x="0" y="0"/>
                </a:moveTo>
                <a:lnTo>
                  <a:pt x="1909481" y="0"/>
                </a:lnTo>
                <a:lnTo>
                  <a:pt x="2465974" y="556494"/>
                </a:lnTo>
                <a:lnTo>
                  <a:pt x="1909481" y="1112987"/>
                </a:lnTo>
                <a:lnTo>
                  <a:pt x="0" y="1112987"/>
                </a:lnTo>
                <a:lnTo>
                  <a:pt x="556494" y="55649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6504" tIns="26670" rIns="583163" bIns="26670" numCol="1" spcCol="1270" anchor="ctr" anchorCtr="0">
            <a:noAutofit/>
          </a:bodyPr>
          <a:lstStyle/>
          <a:p>
            <a:pPr marL="0" lvl="0" indent="0" algn="ctr" defTabSz="889000">
              <a:lnSpc>
                <a:spcPct val="90000"/>
              </a:lnSpc>
              <a:spcBef>
                <a:spcPct val="0"/>
              </a:spcBef>
              <a:spcAft>
                <a:spcPct val="35000"/>
              </a:spcAft>
              <a:buNone/>
              <a:defRPr cap="all"/>
            </a:pPr>
            <a:r>
              <a:rPr lang="en-US" kern="1200" dirty="0"/>
              <a:t>Register</a:t>
            </a:r>
          </a:p>
        </p:txBody>
      </p:sp>
      <p:sp>
        <p:nvSpPr>
          <p:cNvPr id="8" name="Freeform 7">
            <a:extLst>
              <a:ext uri="{FF2B5EF4-FFF2-40B4-BE49-F238E27FC236}">
                <a16:creationId xmlns:a16="http://schemas.microsoft.com/office/drawing/2014/main" id="{32420D23-EA69-EC4E-818F-6F512F0795DD}"/>
              </a:ext>
            </a:extLst>
          </p:cNvPr>
          <p:cNvSpPr/>
          <p:nvPr/>
        </p:nvSpPr>
        <p:spPr>
          <a:xfrm>
            <a:off x="3702198" y="2880963"/>
            <a:ext cx="5212841" cy="2169897"/>
          </a:xfrm>
          <a:custGeom>
            <a:avLst/>
            <a:gdLst>
              <a:gd name="connsiteX0" fmla="*/ 0 w 5212841"/>
              <a:gd name="connsiteY0" fmla="*/ 0 h 2169897"/>
              <a:gd name="connsiteX1" fmla="*/ 4127893 w 5212841"/>
              <a:gd name="connsiteY1" fmla="*/ 0 h 2169897"/>
              <a:gd name="connsiteX2" fmla="*/ 5212841 w 5212841"/>
              <a:gd name="connsiteY2" fmla="*/ 1084949 h 2169897"/>
              <a:gd name="connsiteX3" fmla="*/ 4127893 w 5212841"/>
              <a:gd name="connsiteY3" fmla="*/ 2169897 h 2169897"/>
              <a:gd name="connsiteX4" fmla="*/ 0 w 5212841"/>
              <a:gd name="connsiteY4" fmla="*/ 2169897 h 2169897"/>
              <a:gd name="connsiteX5" fmla="*/ 1084949 w 5212841"/>
              <a:gd name="connsiteY5" fmla="*/ 1084949 h 2169897"/>
              <a:gd name="connsiteX6" fmla="*/ 0 w 5212841"/>
              <a:gd name="connsiteY6" fmla="*/ 0 h 216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2841" h="2169897">
                <a:moveTo>
                  <a:pt x="0" y="0"/>
                </a:moveTo>
                <a:lnTo>
                  <a:pt x="4127893" y="0"/>
                </a:lnTo>
                <a:lnTo>
                  <a:pt x="5212841" y="1084949"/>
                </a:lnTo>
                <a:lnTo>
                  <a:pt x="4127893" y="2169897"/>
                </a:lnTo>
                <a:lnTo>
                  <a:pt x="0" y="2169897"/>
                </a:lnTo>
                <a:lnTo>
                  <a:pt x="1084949" y="108494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8967" tIns="48006" rIns="1132954" bIns="48006" numCol="1" spcCol="1270" anchor="ctr" anchorCtr="0">
            <a:noAutofit/>
          </a:bodyPr>
          <a:lstStyle/>
          <a:p>
            <a:pPr marL="0" lvl="0" indent="0" algn="ctr" defTabSz="1600200">
              <a:lnSpc>
                <a:spcPct val="90000"/>
              </a:lnSpc>
              <a:spcBef>
                <a:spcPct val="0"/>
              </a:spcBef>
              <a:spcAft>
                <a:spcPct val="35000"/>
              </a:spcAft>
              <a:buNone/>
              <a:defRPr cap="all"/>
            </a:pPr>
            <a:r>
              <a:rPr lang="en-US" sz="3600" b="1" kern="1200" dirty="0"/>
              <a:t>VOTE</a:t>
            </a:r>
          </a:p>
        </p:txBody>
      </p:sp>
      <p:sp>
        <p:nvSpPr>
          <p:cNvPr id="9" name="Freeform 8">
            <a:extLst>
              <a:ext uri="{FF2B5EF4-FFF2-40B4-BE49-F238E27FC236}">
                <a16:creationId xmlns:a16="http://schemas.microsoft.com/office/drawing/2014/main" id="{82E2D377-56F8-9D47-849B-19406413D01D}"/>
              </a:ext>
            </a:extLst>
          </p:cNvPr>
          <p:cNvSpPr/>
          <p:nvPr/>
        </p:nvSpPr>
        <p:spPr>
          <a:xfrm>
            <a:off x="2495014" y="3483513"/>
            <a:ext cx="2076986" cy="964799"/>
          </a:xfrm>
          <a:custGeom>
            <a:avLst/>
            <a:gdLst>
              <a:gd name="connsiteX0" fmla="*/ 0 w 2076986"/>
              <a:gd name="connsiteY0" fmla="*/ 0 h 964799"/>
              <a:gd name="connsiteX1" fmla="*/ 1594587 w 2076986"/>
              <a:gd name="connsiteY1" fmla="*/ 0 h 964799"/>
              <a:gd name="connsiteX2" fmla="*/ 2076986 w 2076986"/>
              <a:gd name="connsiteY2" fmla="*/ 482400 h 964799"/>
              <a:gd name="connsiteX3" fmla="*/ 1594587 w 2076986"/>
              <a:gd name="connsiteY3" fmla="*/ 964799 h 964799"/>
              <a:gd name="connsiteX4" fmla="*/ 0 w 2076986"/>
              <a:gd name="connsiteY4" fmla="*/ 964799 h 964799"/>
              <a:gd name="connsiteX5" fmla="*/ 482400 w 2076986"/>
              <a:gd name="connsiteY5" fmla="*/ 482400 h 964799"/>
              <a:gd name="connsiteX6" fmla="*/ 0 w 2076986"/>
              <a:gd name="connsiteY6" fmla="*/ 0 h 96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6986" h="964799">
                <a:moveTo>
                  <a:pt x="0" y="0"/>
                </a:moveTo>
                <a:lnTo>
                  <a:pt x="1594587" y="0"/>
                </a:lnTo>
                <a:lnTo>
                  <a:pt x="2076986" y="482400"/>
                </a:lnTo>
                <a:lnTo>
                  <a:pt x="1594587" y="964799"/>
                </a:lnTo>
                <a:lnTo>
                  <a:pt x="0" y="964799"/>
                </a:lnTo>
                <a:lnTo>
                  <a:pt x="482400" y="4824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4409" tIns="24003" rIns="506402" bIns="24003" numCol="1" spcCol="1270" anchor="ctr" anchorCtr="0">
            <a:noAutofit/>
          </a:bodyPr>
          <a:lstStyle/>
          <a:p>
            <a:pPr marL="0" lvl="0" indent="0" algn="ctr" defTabSz="800100">
              <a:lnSpc>
                <a:spcPct val="90000"/>
              </a:lnSpc>
              <a:spcBef>
                <a:spcPct val="0"/>
              </a:spcBef>
              <a:spcAft>
                <a:spcPct val="35000"/>
              </a:spcAft>
              <a:buNone/>
              <a:defRPr cap="all"/>
            </a:pPr>
            <a:r>
              <a:rPr lang="en-US" sz="1800" kern="1200" dirty="0"/>
              <a:t>COMMIT</a:t>
            </a:r>
          </a:p>
        </p:txBody>
      </p:sp>
      <p:sp>
        <p:nvSpPr>
          <p:cNvPr id="2" name="TextBox 1">
            <a:extLst>
              <a:ext uri="{FF2B5EF4-FFF2-40B4-BE49-F238E27FC236}">
                <a16:creationId xmlns:a16="http://schemas.microsoft.com/office/drawing/2014/main" id="{D1A149BA-9E75-EF45-90C5-8349A8E6289F}"/>
              </a:ext>
            </a:extLst>
          </p:cNvPr>
          <p:cNvSpPr txBox="1"/>
          <p:nvPr/>
        </p:nvSpPr>
        <p:spPr>
          <a:xfrm>
            <a:off x="762442" y="3167390"/>
            <a:ext cx="631798" cy="523220"/>
          </a:xfrm>
          <a:prstGeom prst="rect">
            <a:avLst/>
          </a:prstGeom>
          <a:solidFill>
            <a:srgbClr val="C00000"/>
          </a:solidFill>
        </p:spPr>
        <p:txBody>
          <a:bodyPr wrap="square" rtlCol="0">
            <a:spAutoFit/>
          </a:bodyPr>
          <a:lstStyle/>
          <a:p>
            <a:pPr algn="ctr"/>
            <a:r>
              <a:rPr lang="en-US" sz="2800" dirty="0">
                <a:solidFill>
                  <a:schemeClr val="bg1"/>
                </a:solidFill>
              </a:rPr>
              <a:t>1</a:t>
            </a:r>
          </a:p>
        </p:txBody>
      </p:sp>
      <p:sp>
        <p:nvSpPr>
          <p:cNvPr id="6" name="TextBox 5">
            <a:extLst>
              <a:ext uri="{FF2B5EF4-FFF2-40B4-BE49-F238E27FC236}">
                <a16:creationId xmlns:a16="http://schemas.microsoft.com/office/drawing/2014/main" id="{C9E62050-2DE7-8B44-9469-2257E26FE26C}"/>
              </a:ext>
            </a:extLst>
          </p:cNvPr>
          <p:cNvSpPr txBox="1"/>
          <p:nvPr/>
        </p:nvSpPr>
        <p:spPr>
          <a:xfrm>
            <a:off x="4355397" y="2367846"/>
            <a:ext cx="631798" cy="923330"/>
          </a:xfrm>
          <a:prstGeom prst="rect">
            <a:avLst/>
          </a:prstGeom>
          <a:solidFill>
            <a:srgbClr val="C00000"/>
          </a:solidFill>
        </p:spPr>
        <p:txBody>
          <a:bodyPr wrap="square" rtlCol="0">
            <a:spAutoFit/>
          </a:bodyPr>
          <a:lstStyle/>
          <a:p>
            <a:pPr algn="ctr"/>
            <a:r>
              <a:rPr lang="en-US" sz="5400" dirty="0">
                <a:solidFill>
                  <a:schemeClr val="bg1"/>
                </a:solidFill>
              </a:rPr>
              <a:t>3</a:t>
            </a:r>
          </a:p>
        </p:txBody>
      </p:sp>
      <p:sp>
        <p:nvSpPr>
          <p:cNvPr id="7" name="TextBox 6">
            <a:extLst>
              <a:ext uri="{FF2B5EF4-FFF2-40B4-BE49-F238E27FC236}">
                <a16:creationId xmlns:a16="http://schemas.microsoft.com/office/drawing/2014/main" id="{3187DE27-01A1-B846-821D-D395EB2EA5F9}"/>
              </a:ext>
            </a:extLst>
          </p:cNvPr>
          <p:cNvSpPr txBox="1"/>
          <p:nvPr/>
        </p:nvSpPr>
        <p:spPr>
          <a:xfrm>
            <a:off x="2716869" y="3029566"/>
            <a:ext cx="631798" cy="523220"/>
          </a:xfrm>
          <a:prstGeom prst="rect">
            <a:avLst/>
          </a:prstGeom>
          <a:solidFill>
            <a:srgbClr val="C00000"/>
          </a:solidFill>
        </p:spPr>
        <p:txBody>
          <a:bodyPr wrap="square" rtlCol="0">
            <a:spAutoFit/>
          </a:bodyPr>
          <a:lstStyle/>
          <a:p>
            <a:pPr algn="ctr"/>
            <a:r>
              <a:rPr lang="en-US" sz="2800" dirty="0">
                <a:solidFill>
                  <a:schemeClr val="bg1"/>
                </a:solidFill>
              </a:rPr>
              <a:t>2</a:t>
            </a:r>
          </a:p>
        </p:txBody>
      </p:sp>
      <p:sp>
        <p:nvSpPr>
          <p:cNvPr id="3" name="TextBox 2">
            <a:extLst>
              <a:ext uri="{FF2B5EF4-FFF2-40B4-BE49-F238E27FC236}">
                <a16:creationId xmlns:a16="http://schemas.microsoft.com/office/drawing/2014/main" id="{18F2157E-F341-4D4F-ADA3-D4442FE5AF74}"/>
              </a:ext>
            </a:extLst>
          </p:cNvPr>
          <p:cNvSpPr txBox="1"/>
          <p:nvPr/>
        </p:nvSpPr>
        <p:spPr>
          <a:xfrm>
            <a:off x="6841864" y="6174889"/>
            <a:ext cx="1861072" cy="338554"/>
          </a:xfrm>
          <a:prstGeom prst="rect">
            <a:avLst/>
          </a:prstGeom>
          <a:noFill/>
        </p:spPr>
        <p:txBody>
          <a:bodyPr wrap="square" rtlCol="0">
            <a:spAutoFit/>
          </a:bodyPr>
          <a:lstStyle/>
          <a:p>
            <a:pPr algn="r">
              <a:spcBef>
                <a:spcPts val="1200"/>
              </a:spcBef>
            </a:pPr>
            <a:fld id="{AE389FDD-24E2-964F-B501-6ECEED2E8E8D}" type="slidenum">
              <a:rPr lang="en-US" sz="1600" smtClean="0"/>
              <a:t>13</a:t>
            </a:fld>
            <a:endParaRPr lang="en-US" sz="1600" dirty="0"/>
          </a:p>
        </p:txBody>
      </p:sp>
    </p:spTree>
    <p:extLst>
      <p:ext uri="{BB962C8B-B14F-4D97-AF65-F5344CB8AC3E}">
        <p14:creationId xmlns:p14="http://schemas.microsoft.com/office/powerpoint/2010/main" val="2180137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7C827DC7-6271-A943-8534-28923453D5AF}"/>
              </a:ext>
            </a:extLst>
          </p:cNvPr>
          <p:cNvSpPr/>
          <p:nvPr/>
        </p:nvSpPr>
        <p:spPr>
          <a:xfrm>
            <a:off x="73959" y="1801906"/>
            <a:ext cx="1405217" cy="103542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4A5B6E1-1812-AA4A-8300-F1597F162A9B}"/>
              </a:ext>
            </a:extLst>
          </p:cNvPr>
          <p:cNvSpPr/>
          <p:nvPr/>
        </p:nvSpPr>
        <p:spPr>
          <a:xfrm>
            <a:off x="0" y="0"/>
            <a:ext cx="9144000" cy="130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281061" y="59080"/>
            <a:ext cx="5660989"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3200" b="1" dirty="0">
                <a:latin typeface="+mn-lt"/>
              </a:rPr>
              <a:t>How do you fill out the </a:t>
            </a:r>
            <a:br>
              <a:rPr lang="en-US" altLang="en-US" sz="3200" b="1" dirty="0">
                <a:latin typeface="+mn-lt"/>
              </a:rPr>
            </a:br>
            <a:r>
              <a:rPr lang="en-US" altLang="en-US" sz="3200" b="1" dirty="0">
                <a:latin typeface="+mn-lt"/>
              </a:rPr>
              <a:t>Vote-by-Mail ballot?</a:t>
            </a:r>
          </a:p>
        </p:txBody>
      </p:sp>
      <p:sp>
        <p:nvSpPr>
          <p:cNvPr id="2" name="TextBox 1">
            <a:extLst>
              <a:ext uri="{FF2B5EF4-FFF2-40B4-BE49-F238E27FC236}">
                <a16:creationId xmlns:a16="http://schemas.microsoft.com/office/drawing/2014/main" id="{A2903D77-FA76-C541-942D-87AA9FC2A524}"/>
              </a:ext>
            </a:extLst>
          </p:cNvPr>
          <p:cNvSpPr txBox="1"/>
          <p:nvPr/>
        </p:nvSpPr>
        <p:spPr>
          <a:xfrm>
            <a:off x="0" y="1917188"/>
            <a:ext cx="1556955" cy="369332"/>
          </a:xfrm>
          <a:prstGeom prst="rect">
            <a:avLst/>
          </a:prstGeom>
          <a:noFill/>
        </p:spPr>
        <p:txBody>
          <a:bodyPr wrap="square" rtlCol="0">
            <a:spAutoFit/>
          </a:bodyPr>
          <a:lstStyle/>
          <a:p>
            <a:pPr algn="ctr"/>
            <a:r>
              <a:rPr lang="en-US" dirty="0">
                <a:hlinkClick r:id="rId3"/>
              </a:rPr>
              <a:t>VIDEO</a:t>
            </a:r>
            <a:endParaRPr lang="en-US" dirty="0"/>
          </a:p>
        </p:txBody>
      </p:sp>
      <p:pic>
        <p:nvPicPr>
          <p:cNvPr id="8" name="Picture 7">
            <a:extLst>
              <a:ext uri="{FF2B5EF4-FFF2-40B4-BE49-F238E27FC236}">
                <a16:creationId xmlns:a16="http://schemas.microsoft.com/office/drawing/2014/main" id="{84ADF250-03B3-9740-AF41-0250168A6C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7882" y="468506"/>
            <a:ext cx="1607556" cy="643726"/>
          </a:xfrm>
          <a:prstGeom prst="rect">
            <a:avLst/>
          </a:prstGeom>
        </p:spPr>
      </p:pic>
      <p:sp>
        <p:nvSpPr>
          <p:cNvPr id="4" name="TextBox 3">
            <a:extLst>
              <a:ext uri="{FF2B5EF4-FFF2-40B4-BE49-F238E27FC236}">
                <a16:creationId xmlns:a16="http://schemas.microsoft.com/office/drawing/2014/main" id="{E9D683DB-4D3B-BC49-A1F0-959847C24CB5}"/>
              </a:ext>
            </a:extLst>
          </p:cNvPr>
          <p:cNvSpPr txBox="1"/>
          <p:nvPr/>
        </p:nvSpPr>
        <p:spPr>
          <a:xfrm>
            <a:off x="-125165" y="2238532"/>
            <a:ext cx="1807284" cy="276999"/>
          </a:xfrm>
          <a:prstGeom prst="rect">
            <a:avLst/>
          </a:prstGeom>
          <a:noFill/>
        </p:spPr>
        <p:txBody>
          <a:bodyPr wrap="square" rtlCol="0">
            <a:spAutoFit/>
          </a:bodyPr>
          <a:lstStyle/>
          <a:p>
            <a:pPr algn="ctr">
              <a:spcBef>
                <a:spcPts val="1200"/>
              </a:spcBef>
            </a:pPr>
            <a:r>
              <a:rPr lang="en-US" sz="1200" dirty="0"/>
              <a:t>How to vote by mail</a:t>
            </a:r>
          </a:p>
        </p:txBody>
      </p:sp>
      <p:pic>
        <p:nvPicPr>
          <p:cNvPr id="6" name="Picture 5" descr="A close up of a card&#10;&#10;Description automatically generated">
            <a:extLst>
              <a:ext uri="{FF2B5EF4-FFF2-40B4-BE49-F238E27FC236}">
                <a16:creationId xmlns:a16="http://schemas.microsoft.com/office/drawing/2014/main" id="{EE3BBD2A-DCCF-1340-8953-0ECB0100C3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17287" y="1456500"/>
            <a:ext cx="2854827" cy="1726234"/>
          </a:xfrm>
          <a:prstGeom prst="rect">
            <a:avLst/>
          </a:prstGeom>
        </p:spPr>
      </p:pic>
      <p:pic>
        <p:nvPicPr>
          <p:cNvPr id="9" name="Picture 8" descr="A hand holding a piece of paper&#10;&#10;Description automatically generated">
            <a:extLst>
              <a:ext uri="{FF2B5EF4-FFF2-40B4-BE49-F238E27FC236}">
                <a16:creationId xmlns:a16="http://schemas.microsoft.com/office/drawing/2014/main" id="{DC84EEFC-DFD9-DB45-8B1E-C4BD0E868CF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7" t="-1068" r="-157"/>
          <a:stretch/>
        </p:blipFill>
        <p:spPr>
          <a:xfrm>
            <a:off x="5359429" y="1623773"/>
            <a:ext cx="2854827" cy="1646661"/>
          </a:xfrm>
          <a:prstGeom prst="rect">
            <a:avLst/>
          </a:prstGeom>
        </p:spPr>
      </p:pic>
      <p:pic>
        <p:nvPicPr>
          <p:cNvPr id="12" name="Picture 11" descr="A picture containing person, indoor, holding, table&#10;&#10;Description automatically generated">
            <a:extLst>
              <a:ext uri="{FF2B5EF4-FFF2-40B4-BE49-F238E27FC236}">
                <a16:creationId xmlns:a16="http://schemas.microsoft.com/office/drawing/2014/main" id="{611C2138-043A-0A4D-A301-EF6F145523C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57018" y="3747297"/>
            <a:ext cx="2154537" cy="1646661"/>
          </a:xfrm>
          <a:prstGeom prst="rect">
            <a:avLst/>
          </a:prstGeom>
        </p:spPr>
      </p:pic>
      <p:sp>
        <p:nvSpPr>
          <p:cNvPr id="15" name="TextBox 14">
            <a:extLst>
              <a:ext uri="{FF2B5EF4-FFF2-40B4-BE49-F238E27FC236}">
                <a16:creationId xmlns:a16="http://schemas.microsoft.com/office/drawing/2014/main" id="{941A6838-4EFD-314C-BF27-56FF7081647A}"/>
              </a:ext>
            </a:extLst>
          </p:cNvPr>
          <p:cNvSpPr txBox="1"/>
          <p:nvPr/>
        </p:nvSpPr>
        <p:spPr>
          <a:xfrm>
            <a:off x="1740079" y="3182734"/>
            <a:ext cx="3297395" cy="523220"/>
          </a:xfrm>
          <a:prstGeom prst="rect">
            <a:avLst/>
          </a:prstGeom>
          <a:solidFill>
            <a:schemeClr val="bg1"/>
          </a:solidFill>
        </p:spPr>
        <p:txBody>
          <a:bodyPr wrap="square" rtlCol="0">
            <a:spAutoFit/>
          </a:bodyPr>
          <a:lstStyle/>
          <a:p>
            <a:pPr>
              <a:spcBef>
                <a:spcPts val="1200"/>
              </a:spcBef>
            </a:pPr>
            <a:r>
              <a:rPr lang="en-US" sz="1400" dirty="0"/>
              <a:t>You’ll receive a package in the mail. </a:t>
            </a:r>
            <a:br>
              <a:rPr lang="en-US" sz="1400" dirty="0"/>
            </a:br>
            <a:r>
              <a:rPr lang="en-US" sz="1200" i="1" dirty="0"/>
              <a:t>It contains your ballot and two envelopes</a:t>
            </a:r>
            <a:r>
              <a:rPr lang="en-US" sz="1400" i="1" dirty="0"/>
              <a:t>.</a:t>
            </a:r>
          </a:p>
        </p:txBody>
      </p:sp>
      <p:sp>
        <p:nvSpPr>
          <p:cNvPr id="16" name="TextBox 15">
            <a:extLst>
              <a:ext uri="{FF2B5EF4-FFF2-40B4-BE49-F238E27FC236}">
                <a16:creationId xmlns:a16="http://schemas.microsoft.com/office/drawing/2014/main" id="{60FB3942-460E-A44F-A613-2E210138DE90}"/>
              </a:ext>
            </a:extLst>
          </p:cNvPr>
          <p:cNvSpPr txBox="1"/>
          <p:nvPr/>
        </p:nvSpPr>
        <p:spPr>
          <a:xfrm>
            <a:off x="1682116" y="1517022"/>
            <a:ext cx="270343" cy="338554"/>
          </a:xfrm>
          <a:prstGeom prst="rect">
            <a:avLst/>
          </a:prstGeom>
          <a:solidFill>
            <a:srgbClr val="C00000"/>
          </a:solidFill>
        </p:spPr>
        <p:txBody>
          <a:bodyPr wrap="square" rtlCol="0">
            <a:spAutoFit/>
          </a:bodyPr>
          <a:lstStyle/>
          <a:p>
            <a:pPr algn="l">
              <a:spcBef>
                <a:spcPts val="1200"/>
              </a:spcBef>
            </a:pPr>
            <a:r>
              <a:rPr lang="en-US" sz="1600" b="1" dirty="0">
                <a:solidFill>
                  <a:schemeClr val="bg1"/>
                </a:solidFill>
              </a:rPr>
              <a:t>1</a:t>
            </a:r>
          </a:p>
        </p:txBody>
      </p:sp>
      <p:sp>
        <p:nvSpPr>
          <p:cNvPr id="18" name="TextBox 17">
            <a:extLst>
              <a:ext uri="{FF2B5EF4-FFF2-40B4-BE49-F238E27FC236}">
                <a16:creationId xmlns:a16="http://schemas.microsoft.com/office/drawing/2014/main" id="{248A34BE-8898-C441-8E0F-063F738D6FAC}"/>
              </a:ext>
            </a:extLst>
          </p:cNvPr>
          <p:cNvSpPr txBox="1"/>
          <p:nvPr/>
        </p:nvSpPr>
        <p:spPr>
          <a:xfrm>
            <a:off x="5224257" y="1523009"/>
            <a:ext cx="270343" cy="338554"/>
          </a:xfrm>
          <a:prstGeom prst="rect">
            <a:avLst/>
          </a:prstGeom>
          <a:solidFill>
            <a:srgbClr val="C00000"/>
          </a:solidFill>
        </p:spPr>
        <p:txBody>
          <a:bodyPr wrap="square" rtlCol="0">
            <a:spAutoFit/>
          </a:bodyPr>
          <a:lstStyle/>
          <a:p>
            <a:pPr algn="l">
              <a:spcBef>
                <a:spcPts val="1200"/>
              </a:spcBef>
            </a:pPr>
            <a:r>
              <a:rPr lang="en-US" sz="1600" b="1" dirty="0">
                <a:solidFill>
                  <a:schemeClr val="bg1"/>
                </a:solidFill>
              </a:rPr>
              <a:t>2</a:t>
            </a:r>
          </a:p>
        </p:txBody>
      </p:sp>
      <p:pic>
        <p:nvPicPr>
          <p:cNvPr id="20" name="Picture 19" descr="A picture containing paper, holding, table, food&#10;&#10;Description automatically generated">
            <a:extLst>
              <a:ext uri="{FF2B5EF4-FFF2-40B4-BE49-F238E27FC236}">
                <a16:creationId xmlns:a16="http://schemas.microsoft.com/office/drawing/2014/main" id="{3490D319-87D0-F442-98AC-8C689C13AA6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573003" y="4125943"/>
            <a:ext cx="1894701" cy="1646661"/>
          </a:xfrm>
          <a:prstGeom prst="rect">
            <a:avLst/>
          </a:prstGeom>
        </p:spPr>
      </p:pic>
      <p:pic>
        <p:nvPicPr>
          <p:cNvPr id="26" name="Picture 25" descr="A picture containing person, indoor, table, paper&#10;&#10;Description automatically generated">
            <a:extLst>
              <a:ext uri="{FF2B5EF4-FFF2-40B4-BE49-F238E27FC236}">
                <a16:creationId xmlns:a16="http://schemas.microsoft.com/office/drawing/2014/main" id="{70CA14F1-EDA5-6445-98DC-2FBC30B3039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031357" y="4125943"/>
            <a:ext cx="2305600" cy="1646661"/>
          </a:xfrm>
          <a:prstGeom prst="rect">
            <a:avLst/>
          </a:prstGeom>
        </p:spPr>
      </p:pic>
      <p:sp>
        <p:nvSpPr>
          <p:cNvPr id="27" name="TextBox 26">
            <a:extLst>
              <a:ext uri="{FF2B5EF4-FFF2-40B4-BE49-F238E27FC236}">
                <a16:creationId xmlns:a16="http://schemas.microsoft.com/office/drawing/2014/main" id="{A67EB315-D996-E94C-BE13-3E1BEB2D061F}"/>
              </a:ext>
            </a:extLst>
          </p:cNvPr>
          <p:cNvSpPr txBox="1"/>
          <p:nvPr/>
        </p:nvSpPr>
        <p:spPr>
          <a:xfrm>
            <a:off x="5248043" y="3278468"/>
            <a:ext cx="3297395" cy="707886"/>
          </a:xfrm>
          <a:prstGeom prst="rect">
            <a:avLst/>
          </a:prstGeom>
          <a:noFill/>
        </p:spPr>
        <p:txBody>
          <a:bodyPr wrap="square" rtlCol="0">
            <a:spAutoFit/>
          </a:bodyPr>
          <a:lstStyle/>
          <a:p>
            <a:pPr>
              <a:spcBef>
                <a:spcPts val="1200"/>
              </a:spcBef>
            </a:pPr>
            <a:r>
              <a:rPr lang="en-US" sz="1400" dirty="0"/>
              <a:t>Fill in the circles on the ballot to mark your choices.  </a:t>
            </a:r>
            <a:r>
              <a:rPr lang="en-US" sz="1200" i="1" dirty="0"/>
              <a:t>Use a </a:t>
            </a:r>
            <a:r>
              <a:rPr lang="en-US" sz="1200" b="1" i="1" dirty="0">
                <a:solidFill>
                  <a:srgbClr val="FF0000"/>
                </a:solidFill>
              </a:rPr>
              <a:t>blue or black pen</a:t>
            </a:r>
            <a:r>
              <a:rPr lang="en-US" sz="1200" i="1" dirty="0"/>
              <a:t>—not pencil or marker. The ballots are scanned by machine.</a:t>
            </a:r>
            <a:endParaRPr lang="en-US" sz="1400" dirty="0"/>
          </a:p>
        </p:txBody>
      </p:sp>
      <p:sp>
        <p:nvSpPr>
          <p:cNvPr id="28" name="TextBox 27">
            <a:extLst>
              <a:ext uri="{FF2B5EF4-FFF2-40B4-BE49-F238E27FC236}">
                <a16:creationId xmlns:a16="http://schemas.microsoft.com/office/drawing/2014/main" id="{0FD381C7-9EA9-E047-A641-8640A6CB2164}"/>
              </a:ext>
            </a:extLst>
          </p:cNvPr>
          <p:cNvSpPr txBox="1"/>
          <p:nvPr/>
        </p:nvSpPr>
        <p:spPr>
          <a:xfrm>
            <a:off x="957018" y="5454394"/>
            <a:ext cx="2343154" cy="707886"/>
          </a:xfrm>
          <a:prstGeom prst="rect">
            <a:avLst/>
          </a:prstGeom>
          <a:noFill/>
        </p:spPr>
        <p:txBody>
          <a:bodyPr wrap="square" rtlCol="0">
            <a:spAutoFit/>
          </a:bodyPr>
          <a:lstStyle/>
          <a:p>
            <a:pPr>
              <a:spcBef>
                <a:spcPts val="1200"/>
              </a:spcBef>
            </a:pPr>
            <a:r>
              <a:rPr lang="en-US" sz="1400" dirty="0"/>
              <a:t>Put the ballot in the smaller envelope.  </a:t>
            </a:r>
            <a:r>
              <a:rPr lang="en-US" sz="1200" b="1" i="1" dirty="0">
                <a:solidFill>
                  <a:srgbClr val="FF0000"/>
                </a:solidFill>
              </a:rPr>
              <a:t>Do not detach or damage the flap!</a:t>
            </a:r>
            <a:endParaRPr lang="en-US" sz="1400" b="1" dirty="0">
              <a:solidFill>
                <a:srgbClr val="FF0000"/>
              </a:solidFill>
            </a:endParaRPr>
          </a:p>
        </p:txBody>
      </p:sp>
      <p:sp>
        <p:nvSpPr>
          <p:cNvPr id="29" name="TextBox 28">
            <a:extLst>
              <a:ext uri="{FF2B5EF4-FFF2-40B4-BE49-F238E27FC236}">
                <a16:creationId xmlns:a16="http://schemas.microsoft.com/office/drawing/2014/main" id="{71909ACB-620D-9046-84EC-82EBA4A008E8}"/>
              </a:ext>
            </a:extLst>
          </p:cNvPr>
          <p:cNvSpPr txBox="1"/>
          <p:nvPr/>
        </p:nvSpPr>
        <p:spPr>
          <a:xfrm>
            <a:off x="469676" y="3956666"/>
            <a:ext cx="270343" cy="338554"/>
          </a:xfrm>
          <a:prstGeom prst="rect">
            <a:avLst/>
          </a:prstGeom>
          <a:solidFill>
            <a:srgbClr val="C00000"/>
          </a:solidFill>
        </p:spPr>
        <p:txBody>
          <a:bodyPr wrap="square" rtlCol="0">
            <a:spAutoFit/>
          </a:bodyPr>
          <a:lstStyle/>
          <a:p>
            <a:pPr algn="l">
              <a:spcBef>
                <a:spcPts val="1200"/>
              </a:spcBef>
            </a:pPr>
            <a:r>
              <a:rPr lang="en-US" sz="1600" b="1" dirty="0">
                <a:solidFill>
                  <a:schemeClr val="bg1"/>
                </a:solidFill>
              </a:rPr>
              <a:t>3</a:t>
            </a:r>
          </a:p>
        </p:txBody>
      </p:sp>
      <p:sp>
        <p:nvSpPr>
          <p:cNvPr id="30" name="TextBox 29">
            <a:extLst>
              <a:ext uri="{FF2B5EF4-FFF2-40B4-BE49-F238E27FC236}">
                <a16:creationId xmlns:a16="http://schemas.microsoft.com/office/drawing/2014/main" id="{49E4A7C5-3D26-144D-8ECF-7944B5FF8F40}"/>
              </a:ext>
            </a:extLst>
          </p:cNvPr>
          <p:cNvSpPr txBox="1"/>
          <p:nvPr/>
        </p:nvSpPr>
        <p:spPr>
          <a:xfrm>
            <a:off x="3505720" y="5808337"/>
            <a:ext cx="2189109" cy="738664"/>
          </a:xfrm>
          <a:prstGeom prst="rect">
            <a:avLst/>
          </a:prstGeom>
          <a:noFill/>
        </p:spPr>
        <p:txBody>
          <a:bodyPr wrap="square" rtlCol="0">
            <a:spAutoFit/>
          </a:bodyPr>
          <a:lstStyle/>
          <a:p>
            <a:pPr>
              <a:spcBef>
                <a:spcPts val="1200"/>
              </a:spcBef>
            </a:pPr>
            <a:r>
              <a:rPr lang="en-US" sz="1400" dirty="0"/>
              <a:t>Complete the information on the outside of the smaller envelope and </a:t>
            </a:r>
            <a:r>
              <a:rPr lang="en-US" sz="1400" b="1" i="1" dirty="0">
                <a:solidFill>
                  <a:srgbClr val="FF0000"/>
                </a:solidFill>
              </a:rPr>
              <a:t>sign</a:t>
            </a:r>
            <a:r>
              <a:rPr lang="en-US" sz="1400" dirty="0"/>
              <a:t>.</a:t>
            </a:r>
          </a:p>
        </p:txBody>
      </p:sp>
      <p:sp>
        <p:nvSpPr>
          <p:cNvPr id="31" name="TextBox 30">
            <a:extLst>
              <a:ext uri="{FF2B5EF4-FFF2-40B4-BE49-F238E27FC236}">
                <a16:creationId xmlns:a16="http://schemas.microsoft.com/office/drawing/2014/main" id="{46F2F461-DA90-6D4D-866F-6835779531C1}"/>
              </a:ext>
            </a:extLst>
          </p:cNvPr>
          <p:cNvSpPr txBox="1"/>
          <p:nvPr/>
        </p:nvSpPr>
        <p:spPr>
          <a:xfrm>
            <a:off x="3437831" y="4003006"/>
            <a:ext cx="270343" cy="338554"/>
          </a:xfrm>
          <a:prstGeom prst="rect">
            <a:avLst/>
          </a:prstGeom>
          <a:solidFill>
            <a:srgbClr val="C00000"/>
          </a:solidFill>
        </p:spPr>
        <p:txBody>
          <a:bodyPr wrap="square" rtlCol="0">
            <a:spAutoFit/>
          </a:bodyPr>
          <a:lstStyle/>
          <a:p>
            <a:pPr algn="l">
              <a:spcBef>
                <a:spcPts val="1200"/>
              </a:spcBef>
            </a:pPr>
            <a:r>
              <a:rPr lang="en-US" sz="1600" b="1" dirty="0">
                <a:solidFill>
                  <a:schemeClr val="bg1"/>
                </a:solidFill>
              </a:rPr>
              <a:t>4</a:t>
            </a:r>
          </a:p>
        </p:txBody>
      </p:sp>
      <p:sp>
        <p:nvSpPr>
          <p:cNvPr id="32" name="TextBox 31">
            <a:extLst>
              <a:ext uri="{FF2B5EF4-FFF2-40B4-BE49-F238E27FC236}">
                <a16:creationId xmlns:a16="http://schemas.microsoft.com/office/drawing/2014/main" id="{A06C4F3C-DCED-654F-AD55-DDDF2A54A47A}"/>
              </a:ext>
            </a:extLst>
          </p:cNvPr>
          <p:cNvSpPr txBox="1"/>
          <p:nvPr/>
        </p:nvSpPr>
        <p:spPr>
          <a:xfrm>
            <a:off x="5954698" y="5827292"/>
            <a:ext cx="2436268" cy="707886"/>
          </a:xfrm>
          <a:prstGeom prst="rect">
            <a:avLst/>
          </a:prstGeom>
          <a:noFill/>
        </p:spPr>
        <p:txBody>
          <a:bodyPr wrap="square" rtlCol="0">
            <a:spAutoFit/>
          </a:bodyPr>
          <a:lstStyle/>
          <a:p>
            <a:pPr>
              <a:spcBef>
                <a:spcPts val="1200"/>
              </a:spcBef>
            </a:pPr>
            <a:r>
              <a:rPr lang="en-US" sz="1400" dirty="0"/>
              <a:t>Place the smaller envelope in the larger envelope and seal.</a:t>
            </a:r>
            <a:br>
              <a:rPr lang="en-US" sz="1400" dirty="0"/>
            </a:br>
            <a:r>
              <a:rPr lang="en-US" sz="1200" i="1" dirty="0"/>
              <a:t>It is self-addressed and stamped.</a:t>
            </a:r>
            <a:endParaRPr lang="en-US" sz="1400" dirty="0"/>
          </a:p>
        </p:txBody>
      </p:sp>
      <p:sp>
        <p:nvSpPr>
          <p:cNvPr id="33" name="TextBox 32">
            <a:extLst>
              <a:ext uri="{FF2B5EF4-FFF2-40B4-BE49-F238E27FC236}">
                <a16:creationId xmlns:a16="http://schemas.microsoft.com/office/drawing/2014/main" id="{245DAEFB-0D1C-9A44-84D9-BA0A633397E3}"/>
              </a:ext>
            </a:extLst>
          </p:cNvPr>
          <p:cNvSpPr txBox="1"/>
          <p:nvPr/>
        </p:nvSpPr>
        <p:spPr>
          <a:xfrm>
            <a:off x="5942050" y="4030038"/>
            <a:ext cx="270343" cy="338554"/>
          </a:xfrm>
          <a:prstGeom prst="rect">
            <a:avLst/>
          </a:prstGeom>
          <a:solidFill>
            <a:srgbClr val="C00000"/>
          </a:solidFill>
        </p:spPr>
        <p:txBody>
          <a:bodyPr wrap="square" rtlCol="0">
            <a:spAutoFit/>
          </a:bodyPr>
          <a:lstStyle/>
          <a:p>
            <a:pPr algn="l">
              <a:spcBef>
                <a:spcPts val="1200"/>
              </a:spcBef>
            </a:pPr>
            <a:r>
              <a:rPr lang="en-US" sz="1600" b="1" dirty="0">
                <a:solidFill>
                  <a:schemeClr val="bg1"/>
                </a:solidFill>
              </a:rPr>
              <a:t>5</a:t>
            </a:r>
          </a:p>
        </p:txBody>
      </p:sp>
    </p:spTree>
    <p:extLst>
      <p:ext uri="{BB962C8B-B14F-4D97-AF65-F5344CB8AC3E}">
        <p14:creationId xmlns:p14="http://schemas.microsoft.com/office/powerpoint/2010/main" val="3257019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5387" y="1570"/>
            <a:ext cx="9144000" cy="149127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556253" y="0"/>
            <a:ext cx="494683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rPr>
              <a:t>Mail it or drop it off!</a:t>
            </a:r>
          </a:p>
        </p:txBody>
      </p:sp>
      <p:pic>
        <p:nvPicPr>
          <p:cNvPr id="6" name="Picture 5">
            <a:extLst>
              <a:ext uri="{FF2B5EF4-FFF2-40B4-BE49-F238E27FC236}">
                <a16:creationId xmlns:a16="http://schemas.microsoft.com/office/drawing/2014/main" id="{91AE784D-2EB7-BF46-9F31-B630269183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9277" y="2188104"/>
            <a:ext cx="1918173" cy="3035085"/>
          </a:xfrm>
          <a:prstGeom prst="rect">
            <a:avLst/>
          </a:prstGeom>
        </p:spPr>
      </p:pic>
      <p:sp>
        <p:nvSpPr>
          <p:cNvPr id="2" name="TextBox 1">
            <a:extLst>
              <a:ext uri="{FF2B5EF4-FFF2-40B4-BE49-F238E27FC236}">
                <a16:creationId xmlns:a16="http://schemas.microsoft.com/office/drawing/2014/main" id="{6F0BE19D-BF0B-BF42-9E68-D8A0E479DB0E}"/>
              </a:ext>
            </a:extLst>
          </p:cNvPr>
          <p:cNvSpPr txBox="1"/>
          <p:nvPr/>
        </p:nvSpPr>
        <p:spPr>
          <a:xfrm>
            <a:off x="803709" y="3460048"/>
            <a:ext cx="5300945" cy="106182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Drop your ballot in a mailbox or drop-off site</a:t>
            </a:r>
          </a:p>
          <a:p>
            <a:pPr marL="285750" indent="-285750">
              <a:spcBef>
                <a:spcPts val="600"/>
              </a:spcBef>
              <a:buFont typeface="Arial" panose="020B0604020202020204" pitchFamily="34" charset="0"/>
              <a:buChar char="•"/>
            </a:pPr>
            <a:r>
              <a:rPr lang="en-US" sz="2000" b="1" dirty="0"/>
              <a:t>Congratulations, you’ve cast your VOTE!</a:t>
            </a:r>
            <a:br>
              <a:rPr lang="en-US" sz="2000" dirty="0"/>
            </a:br>
            <a:endParaRPr lang="en-US" i="1" dirty="0"/>
          </a:p>
        </p:txBody>
      </p:sp>
      <p:sp>
        <p:nvSpPr>
          <p:cNvPr id="3" name="TextBox 2">
            <a:extLst>
              <a:ext uri="{FF2B5EF4-FFF2-40B4-BE49-F238E27FC236}">
                <a16:creationId xmlns:a16="http://schemas.microsoft.com/office/drawing/2014/main" id="{B16D8186-6BE3-6449-B2F6-6BA99F4A1D39}"/>
              </a:ext>
            </a:extLst>
          </p:cNvPr>
          <p:cNvSpPr txBox="1"/>
          <p:nvPr/>
        </p:nvSpPr>
        <p:spPr>
          <a:xfrm>
            <a:off x="1577254" y="4563508"/>
            <a:ext cx="4345284" cy="1384995"/>
          </a:xfrm>
          <a:prstGeom prst="rect">
            <a:avLst/>
          </a:prstGeom>
          <a:solidFill>
            <a:srgbClr val="C00000"/>
          </a:solidFill>
        </p:spPr>
        <p:txBody>
          <a:bodyPr wrap="square" rtlCol="0">
            <a:spAutoFit/>
          </a:bodyPr>
          <a:lstStyle/>
          <a:p>
            <a:pPr algn="ctr"/>
            <a:r>
              <a:rPr lang="en-US" sz="2000" b="1" dirty="0">
                <a:solidFill>
                  <a:schemeClr val="bg1"/>
                </a:solidFill>
              </a:rPr>
              <a:t>DEADLINE: </a:t>
            </a:r>
            <a:r>
              <a:rPr lang="en-US" dirty="0">
                <a:solidFill>
                  <a:schemeClr val="bg1"/>
                </a:solidFill>
              </a:rPr>
              <a:t>Postmarked by Election Day.</a:t>
            </a:r>
            <a:br>
              <a:rPr lang="en-US" dirty="0">
                <a:solidFill>
                  <a:schemeClr val="bg1"/>
                </a:solidFill>
              </a:rPr>
            </a:br>
            <a:r>
              <a:rPr lang="en-US" dirty="0">
                <a:solidFill>
                  <a:schemeClr val="bg1"/>
                </a:solidFill>
              </a:rPr>
              <a:t>     </a:t>
            </a:r>
            <a:r>
              <a:rPr lang="en-US" sz="1400" dirty="0">
                <a:solidFill>
                  <a:schemeClr val="bg1"/>
                </a:solidFill>
              </a:rPr>
              <a:t>For 2020 Primary, deadline for receipt by </a:t>
            </a:r>
            <a:br>
              <a:rPr lang="en-US" sz="1400" dirty="0">
                <a:solidFill>
                  <a:schemeClr val="bg1"/>
                </a:solidFill>
              </a:rPr>
            </a:br>
            <a:r>
              <a:rPr lang="en-US" sz="1400" dirty="0">
                <a:solidFill>
                  <a:schemeClr val="bg1"/>
                </a:solidFill>
              </a:rPr>
              <a:t>County is 7 days after polls close.</a:t>
            </a:r>
          </a:p>
          <a:p>
            <a:pPr algn="ctr"/>
            <a:r>
              <a:rPr lang="en-US" sz="1600" b="1" u="sng" dirty="0">
                <a:solidFill>
                  <a:schemeClr val="bg1"/>
                </a:solidFill>
              </a:rPr>
              <a:t>MAIL EARLY TO AVOID ANY PROBLEMS!!!!!!!!</a:t>
            </a:r>
          </a:p>
          <a:p>
            <a:pPr algn="ctr"/>
            <a:endParaRPr lang="en-US" sz="1600" dirty="0">
              <a:solidFill>
                <a:schemeClr val="bg1"/>
              </a:solidFill>
            </a:endParaRPr>
          </a:p>
        </p:txBody>
      </p:sp>
      <p:pic>
        <p:nvPicPr>
          <p:cNvPr id="9" name="Picture 8">
            <a:extLst>
              <a:ext uri="{FF2B5EF4-FFF2-40B4-BE49-F238E27FC236}">
                <a16:creationId xmlns:a16="http://schemas.microsoft.com/office/drawing/2014/main" id="{930313EE-A7A7-4044-BC57-BFB15B88AC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6258" y="262576"/>
            <a:ext cx="2597448" cy="1040116"/>
          </a:xfrm>
          <a:prstGeom prst="rect">
            <a:avLst/>
          </a:prstGeom>
        </p:spPr>
      </p:pic>
      <p:sp>
        <p:nvSpPr>
          <p:cNvPr id="4" name="Footer Placeholder 3">
            <a:extLst>
              <a:ext uri="{FF2B5EF4-FFF2-40B4-BE49-F238E27FC236}">
                <a16:creationId xmlns:a16="http://schemas.microsoft.com/office/drawing/2014/main" id="{DFA6F312-8384-3A4B-BB5D-A4C6C1629574}"/>
              </a:ext>
            </a:extLst>
          </p:cNvPr>
          <p:cNvSpPr>
            <a:spLocks noGrp="1"/>
          </p:cNvSpPr>
          <p:nvPr>
            <p:ph type="ftr" sz="quarter" idx="11"/>
          </p:nvPr>
        </p:nvSpPr>
        <p:spPr>
          <a:xfrm>
            <a:off x="5372100" y="6173787"/>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47C82CB-FACA-FF4D-BCD3-D18434957AF0}" type="slidenum">
              <a:rPr lang="en-US" smtClean="0"/>
              <a:pPr algn="r"/>
              <a:t>15</a:t>
            </a:fld>
            <a:endParaRPr lang="en-US" dirty="0"/>
          </a:p>
        </p:txBody>
      </p:sp>
      <p:sp>
        <p:nvSpPr>
          <p:cNvPr id="7" name="TextBox 6">
            <a:extLst>
              <a:ext uri="{FF2B5EF4-FFF2-40B4-BE49-F238E27FC236}">
                <a16:creationId xmlns:a16="http://schemas.microsoft.com/office/drawing/2014/main" id="{7F0B7672-C0CE-704B-8E74-D872099A4CAE}"/>
              </a:ext>
            </a:extLst>
          </p:cNvPr>
          <p:cNvSpPr txBox="1"/>
          <p:nvPr/>
        </p:nvSpPr>
        <p:spPr>
          <a:xfrm>
            <a:off x="3329547" y="6090525"/>
            <a:ext cx="4058816" cy="338554"/>
          </a:xfrm>
          <a:prstGeom prst="rect">
            <a:avLst/>
          </a:prstGeom>
          <a:noFill/>
        </p:spPr>
        <p:txBody>
          <a:bodyPr wrap="square" rtlCol="0">
            <a:spAutoFit/>
          </a:bodyPr>
          <a:lstStyle/>
          <a:p>
            <a:pPr algn="l">
              <a:spcBef>
                <a:spcPts val="1200"/>
              </a:spcBef>
            </a:pPr>
            <a:r>
              <a:rPr lang="en-US" sz="1600" dirty="0">
                <a:solidFill>
                  <a:srgbClr val="FF0000"/>
                </a:solidFill>
              </a:rPr>
              <a:t>Changed from 2 days for the 2020 Primary</a:t>
            </a:r>
          </a:p>
        </p:txBody>
      </p:sp>
      <p:sp>
        <p:nvSpPr>
          <p:cNvPr id="12" name="Oval 11">
            <a:extLst>
              <a:ext uri="{FF2B5EF4-FFF2-40B4-BE49-F238E27FC236}">
                <a16:creationId xmlns:a16="http://schemas.microsoft.com/office/drawing/2014/main" id="{25C7C69E-CA64-B442-9543-38FB7FC3F888}"/>
              </a:ext>
            </a:extLst>
          </p:cNvPr>
          <p:cNvSpPr/>
          <p:nvPr/>
        </p:nvSpPr>
        <p:spPr>
          <a:xfrm>
            <a:off x="3158469" y="5144150"/>
            <a:ext cx="591427" cy="266599"/>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B8BF2C1F-F69C-C245-A1ED-5BFD227DB32B}"/>
              </a:ext>
            </a:extLst>
          </p:cNvPr>
          <p:cNvCxnSpPr>
            <a:cxnSpLocks/>
          </p:cNvCxnSpPr>
          <p:nvPr/>
        </p:nvCxnSpPr>
        <p:spPr>
          <a:xfrm>
            <a:off x="3749896" y="5410749"/>
            <a:ext cx="284222" cy="698294"/>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7" name="Picture 16" descr="A screenshot of a cell phone&#10;&#10;Description automatically generated">
            <a:extLst>
              <a:ext uri="{FF2B5EF4-FFF2-40B4-BE49-F238E27FC236}">
                <a16:creationId xmlns:a16="http://schemas.microsoft.com/office/drawing/2014/main" id="{AA1605C3-3032-CA44-AFBC-D58F361801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388202">
            <a:off x="5044266" y="1408206"/>
            <a:ext cx="1842336" cy="1036603"/>
          </a:xfrm>
          <a:prstGeom prst="rect">
            <a:avLst/>
          </a:prstGeom>
          <a:ln>
            <a:solidFill>
              <a:schemeClr val="bg1">
                <a:lumMod val="75000"/>
              </a:schemeClr>
            </a:solidFill>
          </a:ln>
        </p:spPr>
      </p:pic>
      <p:sp>
        <p:nvSpPr>
          <p:cNvPr id="15" name="Explosion 2 14">
            <a:extLst>
              <a:ext uri="{FF2B5EF4-FFF2-40B4-BE49-F238E27FC236}">
                <a16:creationId xmlns:a16="http://schemas.microsoft.com/office/drawing/2014/main" id="{73100CA4-9351-4443-BAE3-B7367755D483}"/>
              </a:ext>
            </a:extLst>
          </p:cNvPr>
          <p:cNvSpPr/>
          <p:nvPr/>
        </p:nvSpPr>
        <p:spPr>
          <a:xfrm rot="1835098">
            <a:off x="880994" y="812343"/>
            <a:ext cx="4020084" cy="3024608"/>
          </a:xfrm>
          <a:prstGeom prst="irregularSeal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B33652F-43D9-BA49-8EF5-56D03E711A50}"/>
              </a:ext>
            </a:extLst>
          </p:cNvPr>
          <p:cNvSpPr txBox="1"/>
          <p:nvPr/>
        </p:nvSpPr>
        <p:spPr>
          <a:xfrm>
            <a:off x="1598302" y="1623303"/>
            <a:ext cx="2423299" cy="1600438"/>
          </a:xfrm>
          <a:prstGeom prst="rect">
            <a:avLst/>
          </a:prstGeom>
          <a:noFill/>
        </p:spPr>
        <p:txBody>
          <a:bodyPr wrap="square" rtlCol="0">
            <a:spAutoFit/>
          </a:bodyPr>
          <a:lstStyle/>
          <a:p>
            <a:pPr algn="ctr"/>
            <a:r>
              <a:rPr lang="en-US" b="1" dirty="0">
                <a:solidFill>
                  <a:srgbClr val="FFFF00"/>
                </a:solidFill>
              </a:rPr>
              <a:t>Nearby drop-off  sites:*</a:t>
            </a:r>
          </a:p>
          <a:p>
            <a:pPr algn="ctr"/>
            <a:r>
              <a:rPr lang="en-US" sz="1400" b="1" dirty="0">
                <a:solidFill>
                  <a:schemeClr val="bg1"/>
                </a:solidFill>
              </a:rPr>
              <a:t>Mon. Co. Sheriff’s Shore Area Communications Center</a:t>
            </a:r>
            <a:r>
              <a:rPr lang="en-US" sz="1400" dirty="0">
                <a:solidFill>
                  <a:schemeClr val="bg1"/>
                </a:solidFill>
              </a:rPr>
              <a:t> </a:t>
            </a:r>
            <a:br>
              <a:rPr lang="en-US" sz="1400" dirty="0">
                <a:solidFill>
                  <a:schemeClr val="bg1"/>
                </a:solidFill>
              </a:rPr>
            </a:br>
            <a:r>
              <a:rPr lang="en-US" sz="1200" dirty="0">
                <a:solidFill>
                  <a:schemeClr val="bg1"/>
                </a:solidFill>
              </a:rPr>
              <a:t>1825 Rte. 33, Neptune</a:t>
            </a:r>
          </a:p>
          <a:p>
            <a:pPr algn="ctr"/>
            <a:r>
              <a:rPr lang="en-US" sz="1400" b="1" dirty="0">
                <a:solidFill>
                  <a:schemeClr val="bg1"/>
                </a:solidFill>
              </a:rPr>
              <a:t>Eatontown Municipal Bldg</a:t>
            </a:r>
            <a:r>
              <a:rPr lang="en-US" sz="1200" b="1" dirty="0">
                <a:solidFill>
                  <a:schemeClr val="bg1"/>
                </a:solidFill>
              </a:rPr>
              <a:t>.</a:t>
            </a:r>
          </a:p>
          <a:p>
            <a:pPr algn="ctr"/>
            <a:r>
              <a:rPr lang="en-US" sz="1200" dirty="0">
                <a:solidFill>
                  <a:schemeClr val="bg1"/>
                </a:solidFill>
              </a:rPr>
              <a:t>47 Broad St., Eatontown </a:t>
            </a:r>
            <a:endParaRPr lang="en-US" sz="1400" dirty="0">
              <a:solidFill>
                <a:schemeClr val="bg1"/>
              </a:solidFill>
            </a:endParaRPr>
          </a:p>
          <a:p>
            <a:endParaRPr lang="en-US" sz="1400" dirty="0"/>
          </a:p>
        </p:txBody>
      </p:sp>
      <p:sp>
        <p:nvSpPr>
          <p:cNvPr id="18" name="TextBox 17">
            <a:extLst>
              <a:ext uri="{FF2B5EF4-FFF2-40B4-BE49-F238E27FC236}">
                <a16:creationId xmlns:a16="http://schemas.microsoft.com/office/drawing/2014/main" id="{CA6AA06D-A015-C34E-A185-84848BC6681F}"/>
              </a:ext>
            </a:extLst>
          </p:cNvPr>
          <p:cNvSpPr txBox="1"/>
          <p:nvPr/>
        </p:nvSpPr>
        <p:spPr>
          <a:xfrm>
            <a:off x="3827851" y="3028890"/>
            <a:ext cx="2043485" cy="400110"/>
          </a:xfrm>
          <a:prstGeom prst="rect">
            <a:avLst/>
          </a:prstGeom>
          <a:noFill/>
        </p:spPr>
        <p:txBody>
          <a:bodyPr wrap="square" rtlCol="0">
            <a:spAutoFit/>
          </a:bodyPr>
          <a:lstStyle/>
          <a:p>
            <a:pPr algn="l">
              <a:spcBef>
                <a:spcPts val="1200"/>
              </a:spcBef>
            </a:pPr>
            <a:r>
              <a:rPr lang="en-US" sz="1000" dirty="0"/>
              <a:t>* Other sites: </a:t>
            </a:r>
            <a:br>
              <a:rPr lang="en-US" sz="1000" dirty="0"/>
            </a:br>
            <a:r>
              <a:rPr lang="en-US" sz="1000" dirty="0"/>
              <a:t>   Englishtown, Howell, and Hazlet</a:t>
            </a:r>
          </a:p>
        </p:txBody>
      </p:sp>
    </p:spTree>
    <p:extLst>
      <p:ext uri="{BB962C8B-B14F-4D97-AF65-F5344CB8AC3E}">
        <p14:creationId xmlns:p14="http://schemas.microsoft.com/office/powerpoint/2010/main" val="338874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p:bldP spid="16" grpId="1"/>
      <p:bldP spid="18" grpId="0"/>
      <p:bldP spid="18"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0189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585333" y="370236"/>
            <a:ext cx="7439872" cy="684013"/>
          </a:xfrm>
          <a:prstGeom prst="rect">
            <a:avLst/>
          </a:prstGeom>
        </p:spPr>
        <p:txBody>
          <a:bodyPr vert="horz" wrap="none"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en-US" sz="1800" dirty="0">
                <a:latin typeface="+mn-lt"/>
              </a:rPr>
              <a:t>Mistakes mean rejection</a:t>
            </a:r>
          </a:p>
          <a:p>
            <a:pPr algn="l">
              <a:lnSpc>
                <a:spcPct val="100000"/>
              </a:lnSpc>
            </a:pPr>
            <a:r>
              <a:rPr lang="en-US" sz="4000" b="1" dirty="0">
                <a:latin typeface="+mn-lt"/>
              </a:rPr>
              <a:t>The stakes are high</a:t>
            </a:r>
            <a:endParaRPr lang="en-US" b="1" dirty="0"/>
          </a:p>
          <a:p>
            <a:pPr algn="l">
              <a:lnSpc>
                <a:spcPct val="100000"/>
              </a:lnSpc>
            </a:pPr>
            <a:endParaRPr lang="en-US" altLang="en-US" sz="2400" b="1" dirty="0">
              <a:latin typeface="+mn-lt"/>
            </a:endParaRPr>
          </a:p>
        </p:txBody>
      </p:sp>
      <p:sp>
        <p:nvSpPr>
          <p:cNvPr id="4" name="Footer Placeholder 3">
            <a:extLst>
              <a:ext uri="{FF2B5EF4-FFF2-40B4-BE49-F238E27FC236}">
                <a16:creationId xmlns:a16="http://schemas.microsoft.com/office/drawing/2014/main" id="{DFA6F312-8384-3A4B-BB5D-A4C6C1629574}"/>
              </a:ext>
            </a:extLst>
          </p:cNvPr>
          <p:cNvSpPr>
            <a:spLocks noGrp="1"/>
          </p:cNvSpPr>
          <p:nvPr>
            <p:ph type="ftr" sz="quarter" idx="11"/>
          </p:nvPr>
        </p:nvSpPr>
        <p:spPr>
          <a:xfrm>
            <a:off x="5685610" y="6269586"/>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47C82CB-FACA-FF4D-BCD3-D18434957AF0}" type="slidenum">
              <a:rPr lang="en-US" smtClean="0"/>
              <a:pPr algn="r"/>
              <a:t>16</a:t>
            </a:fld>
            <a:endParaRPr lang="en-US" dirty="0"/>
          </a:p>
        </p:txBody>
      </p:sp>
      <p:pic>
        <p:nvPicPr>
          <p:cNvPr id="7" name="Picture 6" descr="A screenshot of a cell phone&#10;&#10;Description automatically generated">
            <a:extLst>
              <a:ext uri="{FF2B5EF4-FFF2-40B4-BE49-F238E27FC236}">
                <a16:creationId xmlns:a16="http://schemas.microsoft.com/office/drawing/2014/main" id="{7E171F52-927F-8545-9952-1922FE778AF1}"/>
              </a:ext>
            </a:extLst>
          </p:cNvPr>
          <p:cNvPicPr>
            <a:picLocks noChangeAspect="1"/>
          </p:cNvPicPr>
          <p:nvPr/>
        </p:nvPicPr>
        <p:blipFill rotWithShape="1">
          <a:blip r:embed="rId3"/>
          <a:srcRect t="24157" r="3050"/>
          <a:stretch/>
        </p:blipFill>
        <p:spPr>
          <a:xfrm>
            <a:off x="1678969" y="1537579"/>
            <a:ext cx="6785369" cy="5226177"/>
          </a:xfrm>
          <a:prstGeom prst="rect">
            <a:avLst/>
          </a:prstGeom>
        </p:spPr>
      </p:pic>
      <p:sp>
        <p:nvSpPr>
          <p:cNvPr id="2" name="TextBox 1">
            <a:extLst>
              <a:ext uri="{FF2B5EF4-FFF2-40B4-BE49-F238E27FC236}">
                <a16:creationId xmlns:a16="http://schemas.microsoft.com/office/drawing/2014/main" id="{C19682A8-5053-864E-9B03-25BB31B21151}"/>
              </a:ext>
            </a:extLst>
          </p:cNvPr>
          <p:cNvSpPr txBox="1"/>
          <p:nvPr/>
        </p:nvSpPr>
        <p:spPr>
          <a:xfrm>
            <a:off x="5350092" y="3144919"/>
            <a:ext cx="2673531" cy="338554"/>
          </a:xfrm>
          <a:prstGeom prst="rect">
            <a:avLst/>
          </a:prstGeom>
          <a:noFill/>
        </p:spPr>
        <p:txBody>
          <a:bodyPr wrap="square" rtlCol="0">
            <a:spAutoFit/>
          </a:bodyPr>
          <a:lstStyle/>
          <a:p>
            <a:pPr algn="l">
              <a:spcBef>
                <a:spcPts val="1200"/>
              </a:spcBef>
            </a:pPr>
            <a:r>
              <a:rPr lang="en-US" sz="1600" b="1" dirty="0"/>
              <a:t>Signature mismatch 26.14% </a:t>
            </a:r>
          </a:p>
        </p:txBody>
      </p:sp>
      <p:sp>
        <p:nvSpPr>
          <p:cNvPr id="3" name="TextBox 2">
            <a:extLst>
              <a:ext uri="{FF2B5EF4-FFF2-40B4-BE49-F238E27FC236}">
                <a16:creationId xmlns:a16="http://schemas.microsoft.com/office/drawing/2014/main" id="{547A200A-3EBA-9345-BB5D-6C3068D26B2B}"/>
              </a:ext>
            </a:extLst>
          </p:cNvPr>
          <p:cNvSpPr txBox="1"/>
          <p:nvPr/>
        </p:nvSpPr>
        <p:spPr>
          <a:xfrm>
            <a:off x="6183088" y="2201744"/>
            <a:ext cx="2211977" cy="338554"/>
          </a:xfrm>
          <a:prstGeom prst="rect">
            <a:avLst/>
          </a:prstGeom>
          <a:solidFill>
            <a:schemeClr val="bg1"/>
          </a:solidFill>
          <a:ln>
            <a:noFill/>
          </a:ln>
        </p:spPr>
        <p:txBody>
          <a:bodyPr wrap="square" rtlCol="0">
            <a:spAutoFit/>
          </a:bodyPr>
          <a:lstStyle/>
          <a:p>
            <a:pPr algn="l">
              <a:spcBef>
                <a:spcPts val="1200"/>
              </a:spcBef>
            </a:pPr>
            <a:endParaRPr lang="en-US" sz="1600" dirty="0"/>
          </a:p>
        </p:txBody>
      </p:sp>
      <p:sp>
        <p:nvSpPr>
          <p:cNvPr id="12" name="TextBox 11">
            <a:extLst>
              <a:ext uri="{FF2B5EF4-FFF2-40B4-BE49-F238E27FC236}">
                <a16:creationId xmlns:a16="http://schemas.microsoft.com/office/drawing/2014/main" id="{9C633AFD-8EBB-D743-8113-FEB950E1576A}"/>
              </a:ext>
            </a:extLst>
          </p:cNvPr>
          <p:cNvSpPr txBox="1"/>
          <p:nvPr/>
        </p:nvSpPr>
        <p:spPr>
          <a:xfrm>
            <a:off x="5627441" y="4615722"/>
            <a:ext cx="2852057" cy="338554"/>
          </a:xfrm>
          <a:prstGeom prst="rect">
            <a:avLst/>
          </a:prstGeom>
          <a:noFill/>
        </p:spPr>
        <p:txBody>
          <a:bodyPr wrap="square" rtlCol="0">
            <a:spAutoFit/>
          </a:bodyPr>
          <a:lstStyle/>
          <a:p>
            <a:pPr algn="l">
              <a:spcBef>
                <a:spcPts val="1200"/>
              </a:spcBef>
            </a:pPr>
            <a:r>
              <a:rPr lang="en-US" sz="1600" b="1" dirty="0"/>
              <a:t>Ballot received too late 19.04% </a:t>
            </a:r>
          </a:p>
        </p:txBody>
      </p:sp>
      <p:sp>
        <p:nvSpPr>
          <p:cNvPr id="6" name="Rectangle 5">
            <a:extLst>
              <a:ext uri="{FF2B5EF4-FFF2-40B4-BE49-F238E27FC236}">
                <a16:creationId xmlns:a16="http://schemas.microsoft.com/office/drawing/2014/main" id="{915C0C05-D092-C943-A1A2-72D0C8E4D3F1}"/>
              </a:ext>
            </a:extLst>
          </p:cNvPr>
          <p:cNvSpPr/>
          <p:nvPr/>
        </p:nvSpPr>
        <p:spPr>
          <a:xfrm>
            <a:off x="6069883" y="5362957"/>
            <a:ext cx="1985555" cy="287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980AAC7-04A3-5E44-A596-41341B5E5F0E}"/>
              </a:ext>
            </a:extLst>
          </p:cNvPr>
          <p:cNvSpPr txBox="1"/>
          <p:nvPr/>
        </p:nvSpPr>
        <p:spPr>
          <a:xfrm>
            <a:off x="508684" y="1318073"/>
            <a:ext cx="8438605" cy="800219"/>
          </a:xfrm>
          <a:prstGeom prst="rect">
            <a:avLst/>
          </a:prstGeom>
          <a:solidFill>
            <a:schemeClr val="bg1"/>
          </a:solidFill>
        </p:spPr>
        <p:txBody>
          <a:bodyPr wrap="square" rtlCol="0">
            <a:spAutoFit/>
          </a:bodyPr>
          <a:lstStyle/>
          <a:p>
            <a:pPr>
              <a:spcBef>
                <a:spcPts val="1200"/>
              </a:spcBef>
            </a:pPr>
            <a:r>
              <a:rPr lang="en-US" sz="1400" b="1" dirty="0">
                <a:solidFill>
                  <a:srgbClr val="C00000"/>
                </a:solidFill>
              </a:rPr>
              <a:t>May 2020 NJ all VBM local nonpartisan elections </a:t>
            </a:r>
            <a:br>
              <a:rPr lang="en-US" b="1" dirty="0">
                <a:solidFill>
                  <a:srgbClr val="C00000"/>
                </a:solidFill>
              </a:rPr>
            </a:br>
            <a:r>
              <a:rPr lang="en-US" sz="3200" b="1" dirty="0">
                <a:solidFill>
                  <a:srgbClr val="C00000"/>
                </a:solidFill>
              </a:rPr>
              <a:t>Reasons for ballot rejections</a:t>
            </a:r>
            <a:endParaRPr lang="en-US" dirty="0">
              <a:solidFill>
                <a:srgbClr val="C00000"/>
              </a:solidFill>
            </a:endParaRPr>
          </a:p>
        </p:txBody>
      </p:sp>
      <p:sp>
        <p:nvSpPr>
          <p:cNvPr id="11" name="TextBox 10">
            <a:extLst>
              <a:ext uri="{FF2B5EF4-FFF2-40B4-BE49-F238E27FC236}">
                <a16:creationId xmlns:a16="http://schemas.microsoft.com/office/drawing/2014/main" id="{ACCD329D-62B5-404D-9476-749AD8971914}"/>
              </a:ext>
            </a:extLst>
          </p:cNvPr>
          <p:cNvSpPr txBox="1"/>
          <p:nvPr/>
        </p:nvSpPr>
        <p:spPr>
          <a:xfrm>
            <a:off x="6155422" y="519441"/>
            <a:ext cx="2622818" cy="805349"/>
          </a:xfrm>
          <a:prstGeom prst="rect">
            <a:avLst/>
          </a:prstGeom>
          <a:solidFill>
            <a:schemeClr val="bg1">
              <a:lumMod val="95000"/>
            </a:schemeClr>
          </a:solidFill>
          <a:ln>
            <a:solidFill>
              <a:schemeClr val="bg1">
                <a:lumMod val="75000"/>
              </a:schemeClr>
            </a:solidFill>
          </a:ln>
        </p:spPr>
        <p:txBody>
          <a:bodyPr wrap="square" rtlCol="0">
            <a:spAutoFit/>
          </a:bodyPr>
          <a:lstStyle/>
          <a:p>
            <a:pPr marL="115888" indent="-115888">
              <a:spcBef>
                <a:spcPts val="400"/>
              </a:spcBef>
              <a:buFont typeface="Arial" panose="020B0604020202020204" pitchFamily="34" charset="0"/>
              <a:buChar char="•"/>
            </a:pPr>
            <a:r>
              <a:rPr lang="en-US" sz="1600" dirty="0"/>
              <a:t>119,000 ballots cast  </a:t>
            </a:r>
            <a:br>
              <a:rPr lang="en-US" sz="1600" dirty="0"/>
            </a:br>
            <a:r>
              <a:rPr lang="en-US" sz="1100" dirty="0"/>
              <a:t>(17.4% of those sent; 31 communities)</a:t>
            </a:r>
          </a:p>
          <a:p>
            <a:pPr marL="115888" indent="-115888">
              <a:spcBef>
                <a:spcPts val="400"/>
              </a:spcBef>
              <a:buFont typeface="Arial" panose="020B0604020202020204" pitchFamily="34" charset="0"/>
              <a:buChar char="•"/>
            </a:pPr>
            <a:r>
              <a:rPr lang="en-US" sz="1600" dirty="0"/>
              <a:t>11,453 (9.6%) rejected*</a:t>
            </a:r>
          </a:p>
        </p:txBody>
      </p:sp>
      <p:sp>
        <p:nvSpPr>
          <p:cNvPr id="15" name="TextBox 14">
            <a:extLst>
              <a:ext uri="{FF2B5EF4-FFF2-40B4-BE49-F238E27FC236}">
                <a16:creationId xmlns:a16="http://schemas.microsoft.com/office/drawing/2014/main" id="{43D58B66-F06D-1642-B050-645E5ED1AB5B}"/>
              </a:ext>
            </a:extLst>
          </p:cNvPr>
          <p:cNvSpPr txBox="1"/>
          <p:nvPr/>
        </p:nvSpPr>
        <p:spPr>
          <a:xfrm>
            <a:off x="635724" y="2881012"/>
            <a:ext cx="2664824" cy="1015663"/>
          </a:xfrm>
          <a:prstGeom prst="rect">
            <a:avLst/>
          </a:prstGeom>
          <a:noFill/>
        </p:spPr>
        <p:txBody>
          <a:bodyPr wrap="square" rtlCol="0">
            <a:spAutoFit/>
          </a:bodyPr>
          <a:lstStyle/>
          <a:p>
            <a:pPr algn="l">
              <a:spcBef>
                <a:spcPts val="1200"/>
              </a:spcBef>
            </a:pPr>
            <a:r>
              <a:rPr lang="en-US" sz="1600" b="1" dirty="0"/>
              <a:t>Miscellaneous 0.77%</a:t>
            </a:r>
          </a:p>
          <a:p>
            <a:pPr algn="l"/>
            <a:r>
              <a:rPr lang="en-US" sz="1100" i="1" dirty="0"/>
              <a:t>Voter registration ID missing, Bearer book not signed, Bearer brought too many ballots, Moved out of county, incomplete assister portion, candidate assisted voter</a:t>
            </a:r>
          </a:p>
        </p:txBody>
      </p:sp>
      <p:cxnSp>
        <p:nvCxnSpPr>
          <p:cNvPr id="16" name="Straight Connector 15">
            <a:extLst>
              <a:ext uri="{FF2B5EF4-FFF2-40B4-BE49-F238E27FC236}">
                <a16:creationId xmlns:a16="http://schemas.microsoft.com/office/drawing/2014/main" id="{3994DB0E-DF14-7A41-8DF7-CD35956A84B4}"/>
              </a:ext>
            </a:extLst>
          </p:cNvPr>
          <p:cNvCxnSpPr>
            <a:cxnSpLocks/>
          </p:cNvCxnSpPr>
          <p:nvPr/>
        </p:nvCxnSpPr>
        <p:spPr>
          <a:xfrm>
            <a:off x="3013167" y="3386106"/>
            <a:ext cx="461553" cy="539927"/>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AD59B8E-46A8-BB40-8C8C-C66DE4969CA6}"/>
              </a:ext>
            </a:extLst>
          </p:cNvPr>
          <p:cNvSpPr txBox="1"/>
          <p:nvPr/>
        </p:nvSpPr>
        <p:spPr>
          <a:xfrm>
            <a:off x="618310" y="4039253"/>
            <a:ext cx="2586446" cy="338554"/>
          </a:xfrm>
          <a:prstGeom prst="rect">
            <a:avLst/>
          </a:prstGeom>
          <a:noFill/>
        </p:spPr>
        <p:txBody>
          <a:bodyPr wrap="square" rtlCol="0">
            <a:spAutoFit/>
          </a:bodyPr>
          <a:lstStyle/>
          <a:p>
            <a:pPr algn="l">
              <a:spcBef>
                <a:spcPts val="1200"/>
              </a:spcBef>
            </a:pPr>
            <a:r>
              <a:rPr lang="en-US" sz="1600" b="1" dirty="0"/>
              <a:t>Ballot not enclosed 1.93% </a:t>
            </a:r>
          </a:p>
        </p:txBody>
      </p:sp>
      <p:cxnSp>
        <p:nvCxnSpPr>
          <p:cNvPr id="18" name="Straight Connector 17">
            <a:extLst>
              <a:ext uri="{FF2B5EF4-FFF2-40B4-BE49-F238E27FC236}">
                <a16:creationId xmlns:a16="http://schemas.microsoft.com/office/drawing/2014/main" id="{1F32D496-ED0F-7E47-95F5-2DF78130E85B}"/>
              </a:ext>
            </a:extLst>
          </p:cNvPr>
          <p:cNvCxnSpPr>
            <a:cxnSpLocks/>
          </p:cNvCxnSpPr>
          <p:nvPr/>
        </p:nvCxnSpPr>
        <p:spPr>
          <a:xfrm flipV="1">
            <a:off x="2943499" y="4056667"/>
            <a:ext cx="696685" cy="156754"/>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8400AD6-ADD2-F747-8EBC-CF585291983A}"/>
              </a:ext>
            </a:extLst>
          </p:cNvPr>
          <p:cNvSpPr txBox="1"/>
          <p:nvPr/>
        </p:nvSpPr>
        <p:spPr>
          <a:xfrm>
            <a:off x="605247" y="4461619"/>
            <a:ext cx="2712720" cy="338554"/>
          </a:xfrm>
          <a:prstGeom prst="rect">
            <a:avLst/>
          </a:prstGeom>
          <a:solidFill>
            <a:schemeClr val="bg1"/>
          </a:solidFill>
        </p:spPr>
        <p:txBody>
          <a:bodyPr wrap="square" rtlCol="0">
            <a:spAutoFit/>
          </a:bodyPr>
          <a:lstStyle/>
          <a:p>
            <a:pPr algn="l">
              <a:spcBef>
                <a:spcPts val="1200"/>
              </a:spcBef>
            </a:pPr>
            <a:r>
              <a:rPr lang="en-US" sz="1600" b="1" dirty="0"/>
              <a:t>Certificate not signed 4.28% </a:t>
            </a:r>
          </a:p>
        </p:txBody>
      </p:sp>
      <p:cxnSp>
        <p:nvCxnSpPr>
          <p:cNvPr id="21" name="Straight Connector 20">
            <a:extLst>
              <a:ext uri="{FF2B5EF4-FFF2-40B4-BE49-F238E27FC236}">
                <a16:creationId xmlns:a16="http://schemas.microsoft.com/office/drawing/2014/main" id="{17D0BB4E-F779-9C48-80E5-4FC1FD7672F4}"/>
              </a:ext>
            </a:extLst>
          </p:cNvPr>
          <p:cNvCxnSpPr>
            <a:cxnSpLocks/>
          </p:cNvCxnSpPr>
          <p:nvPr/>
        </p:nvCxnSpPr>
        <p:spPr>
          <a:xfrm flipV="1">
            <a:off x="3135087" y="4265675"/>
            <a:ext cx="809898" cy="322214"/>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F297CE2-CAA7-B245-8FCC-5D1F70A15DB1}"/>
              </a:ext>
            </a:extLst>
          </p:cNvPr>
          <p:cNvSpPr txBox="1"/>
          <p:nvPr/>
        </p:nvSpPr>
        <p:spPr>
          <a:xfrm>
            <a:off x="618310" y="4918818"/>
            <a:ext cx="2995749" cy="338554"/>
          </a:xfrm>
          <a:prstGeom prst="rect">
            <a:avLst/>
          </a:prstGeom>
          <a:solidFill>
            <a:schemeClr val="bg1"/>
          </a:solidFill>
        </p:spPr>
        <p:txBody>
          <a:bodyPr wrap="square" rtlCol="0">
            <a:spAutoFit/>
          </a:bodyPr>
          <a:lstStyle/>
          <a:p>
            <a:pPr algn="l">
              <a:spcBef>
                <a:spcPts val="1200"/>
              </a:spcBef>
            </a:pPr>
            <a:r>
              <a:rPr lang="en-US" sz="1600" b="1" dirty="0"/>
              <a:t>Incomplete bearer portion 9.23% </a:t>
            </a:r>
          </a:p>
        </p:txBody>
      </p:sp>
      <p:cxnSp>
        <p:nvCxnSpPr>
          <p:cNvPr id="24" name="Straight Connector 23">
            <a:extLst>
              <a:ext uri="{FF2B5EF4-FFF2-40B4-BE49-F238E27FC236}">
                <a16:creationId xmlns:a16="http://schemas.microsoft.com/office/drawing/2014/main" id="{01084DEF-62D5-6F44-9B8C-DEA061B015C1}"/>
              </a:ext>
            </a:extLst>
          </p:cNvPr>
          <p:cNvCxnSpPr>
            <a:cxnSpLocks/>
          </p:cNvCxnSpPr>
          <p:nvPr/>
        </p:nvCxnSpPr>
        <p:spPr>
          <a:xfrm flipV="1">
            <a:off x="3500847" y="4574830"/>
            <a:ext cx="718459" cy="483322"/>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CC62444-6A83-3647-B132-C3EBD8F43619}"/>
              </a:ext>
            </a:extLst>
          </p:cNvPr>
          <p:cNvSpPr/>
          <p:nvPr/>
        </p:nvSpPr>
        <p:spPr>
          <a:xfrm>
            <a:off x="2203270" y="5241036"/>
            <a:ext cx="1698171" cy="592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A9D2B4D-D423-1341-B465-C87D5BF1EDCC}"/>
              </a:ext>
            </a:extLst>
          </p:cNvPr>
          <p:cNvSpPr/>
          <p:nvPr/>
        </p:nvSpPr>
        <p:spPr>
          <a:xfrm rot="1734458">
            <a:off x="3456075" y="5323771"/>
            <a:ext cx="1101634" cy="592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C234F30-66C1-9B48-A319-68C06AC65C92}"/>
              </a:ext>
            </a:extLst>
          </p:cNvPr>
          <p:cNvSpPr/>
          <p:nvPr/>
        </p:nvSpPr>
        <p:spPr>
          <a:xfrm>
            <a:off x="1463042" y="5807090"/>
            <a:ext cx="6792686" cy="592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33B23D2-79AE-5847-AFDA-C2813068E6ED}"/>
              </a:ext>
            </a:extLst>
          </p:cNvPr>
          <p:cNvSpPr txBox="1"/>
          <p:nvPr/>
        </p:nvSpPr>
        <p:spPr>
          <a:xfrm>
            <a:off x="6086536" y="1378920"/>
            <a:ext cx="2769326" cy="577081"/>
          </a:xfrm>
          <a:prstGeom prst="rect">
            <a:avLst/>
          </a:prstGeom>
          <a:noFill/>
        </p:spPr>
        <p:txBody>
          <a:bodyPr wrap="square" rtlCol="0">
            <a:spAutoFit/>
          </a:bodyPr>
          <a:lstStyle/>
          <a:p>
            <a:pPr algn="l">
              <a:spcBef>
                <a:spcPts val="1200"/>
              </a:spcBef>
            </a:pPr>
            <a:r>
              <a:rPr lang="en-US" sz="1050" i="1" dirty="0">
                <a:solidFill>
                  <a:schemeClr val="bg1">
                    <a:lumMod val="50000"/>
                  </a:schemeClr>
                </a:solidFill>
              </a:rPr>
              <a:t>* Includes 800 rejections in Paterson election—ballots found in bundles in mailboxes. If Paterson removed, rejection rate was 8.1%</a:t>
            </a:r>
          </a:p>
        </p:txBody>
      </p:sp>
      <p:sp>
        <p:nvSpPr>
          <p:cNvPr id="13" name="TextBox 12">
            <a:extLst>
              <a:ext uri="{FF2B5EF4-FFF2-40B4-BE49-F238E27FC236}">
                <a16:creationId xmlns:a16="http://schemas.microsoft.com/office/drawing/2014/main" id="{C84E1228-C345-9D44-8A43-DB284BD5C48D}"/>
              </a:ext>
            </a:extLst>
          </p:cNvPr>
          <p:cNvSpPr txBox="1"/>
          <p:nvPr/>
        </p:nvSpPr>
        <p:spPr>
          <a:xfrm>
            <a:off x="3551061" y="5697100"/>
            <a:ext cx="2756261" cy="338554"/>
          </a:xfrm>
          <a:prstGeom prst="rect">
            <a:avLst/>
          </a:prstGeom>
          <a:noFill/>
        </p:spPr>
        <p:txBody>
          <a:bodyPr wrap="square" rtlCol="0">
            <a:spAutoFit/>
          </a:bodyPr>
          <a:lstStyle/>
          <a:p>
            <a:pPr algn="l">
              <a:spcBef>
                <a:spcPts val="1200"/>
              </a:spcBef>
            </a:pPr>
            <a:r>
              <a:rPr lang="en-US" sz="1600" b="1" dirty="0"/>
              <a:t>Certification missing 13.58% </a:t>
            </a:r>
          </a:p>
        </p:txBody>
      </p:sp>
      <p:cxnSp>
        <p:nvCxnSpPr>
          <p:cNvPr id="28" name="Straight Connector 27">
            <a:extLst>
              <a:ext uri="{FF2B5EF4-FFF2-40B4-BE49-F238E27FC236}">
                <a16:creationId xmlns:a16="http://schemas.microsoft.com/office/drawing/2014/main" id="{673E27F5-3127-E34E-83A8-4D0C7FA5641F}"/>
              </a:ext>
            </a:extLst>
          </p:cNvPr>
          <p:cNvCxnSpPr>
            <a:cxnSpLocks/>
          </p:cNvCxnSpPr>
          <p:nvPr/>
        </p:nvCxnSpPr>
        <p:spPr>
          <a:xfrm flipV="1">
            <a:off x="4198289" y="4944936"/>
            <a:ext cx="539174" cy="76597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837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2AE3A3-A5F6-6048-ADCF-9F76A1F4C93A}"/>
              </a:ext>
            </a:extLst>
          </p:cNvPr>
          <p:cNvSpPr/>
          <p:nvPr/>
        </p:nvSpPr>
        <p:spPr>
          <a:xfrm>
            <a:off x="462579" y="1904104"/>
            <a:ext cx="8208085" cy="41201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255B753-E991-9141-ACFC-D63CA57113AB}"/>
              </a:ext>
            </a:extLst>
          </p:cNvPr>
          <p:cNvPicPr>
            <a:picLocks noChangeAspect="1"/>
          </p:cNvPicPr>
          <p:nvPr/>
        </p:nvPicPr>
        <p:blipFill>
          <a:blip r:embed="rId3"/>
          <a:stretch>
            <a:fillRect/>
          </a:stretch>
        </p:blipFill>
        <p:spPr>
          <a:xfrm>
            <a:off x="5292763" y="2439294"/>
            <a:ext cx="2126801" cy="2627556"/>
          </a:xfrm>
          <a:prstGeom prst="rect">
            <a:avLst/>
          </a:prstGeom>
        </p:spPr>
      </p:pic>
      <p:sp>
        <p:nvSpPr>
          <p:cNvPr id="2" name="TextBox 1">
            <a:extLst>
              <a:ext uri="{FF2B5EF4-FFF2-40B4-BE49-F238E27FC236}">
                <a16:creationId xmlns:a16="http://schemas.microsoft.com/office/drawing/2014/main" id="{6F0BE19D-BF0B-BF42-9E68-D8A0E479DB0E}"/>
              </a:ext>
            </a:extLst>
          </p:cNvPr>
          <p:cNvSpPr txBox="1"/>
          <p:nvPr/>
        </p:nvSpPr>
        <p:spPr>
          <a:xfrm>
            <a:off x="279703" y="1976360"/>
            <a:ext cx="8235905" cy="3093283"/>
          </a:xfrm>
          <a:prstGeom prst="rect">
            <a:avLst/>
          </a:prstGeom>
          <a:noFill/>
        </p:spPr>
        <p:txBody>
          <a:bodyPr wrap="square" rtlCol="0">
            <a:spAutoFit/>
          </a:bodyPr>
          <a:lstStyle/>
          <a:p>
            <a:pPr lvl="1">
              <a:lnSpc>
                <a:spcPct val="110000"/>
              </a:lnSpc>
              <a:spcBef>
                <a:spcPts val="600"/>
              </a:spcBef>
            </a:pPr>
            <a:r>
              <a:rPr lang="en-US" sz="2400" dirty="0"/>
              <a:t>To learn if your mail-in ballot was accepted/rejected and why, </a:t>
            </a:r>
            <a:r>
              <a:rPr lang="en-US" sz="2800" b="1" dirty="0"/>
              <a:t>CALL:</a:t>
            </a:r>
          </a:p>
          <a:p>
            <a:pPr marL="1152525" lvl="2" indent="-288925">
              <a:lnSpc>
                <a:spcPct val="110000"/>
              </a:lnSpc>
              <a:spcBef>
                <a:spcPts val="600"/>
              </a:spcBef>
              <a:buFont typeface="Arial" panose="020B0604020202020204" pitchFamily="34" charset="0"/>
              <a:buChar char="•"/>
            </a:pPr>
            <a:r>
              <a:rPr lang="en-US" dirty="0"/>
              <a:t>The state of New Jersey at </a:t>
            </a:r>
            <a:br>
              <a:rPr lang="en-US" dirty="0"/>
            </a:br>
            <a:r>
              <a:rPr lang="en-US" b="1" dirty="0"/>
              <a:t>1-877-NJVOTER </a:t>
            </a:r>
            <a:r>
              <a:rPr lang="en-US" dirty="0"/>
              <a:t>(1-877-658-6837)</a:t>
            </a:r>
          </a:p>
          <a:p>
            <a:pPr marL="1778000" lvl="4">
              <a:lnSpc>
                <a:spcPct val="110000"/>
              </a:lnSpc>
              <a:spcBef>
                <a:spcPts val="600"/>
              </a:spcBef>
            </a:pPr>
            <a:r>
              <a:rPr lang="en-US" dirty="0"/>
              <a:t>-OR-</a:t>
            </a:r>
          </a:p>
          <a:p>
            <a:pPr marL="1152525" lvl="2" indent="-288925">
              <a:lnSpc>
                <a:spcPct val="110000"/>
              </a:lnSpc>
              <a:spcBef>
                <a:spcPts val="600"/>
              </a:spcBef>
              <a:buFont typeface="Arial" panose="020B0604020202020204" pitchFamily="34" charset="0"/>
              <a:buChar char="•"/>
            </a:pPr>
            <a:r>
              <a:rPr lang="en-US"/>
              <a:t>Monmouth County </a:t>
            </a:r>
            <a:r>
              <a:rPr lang="en-US" dirty="0"/>
              <a:t>Board of Elections </a:t>
            </a:r>
            <a:br>
              <a:rPr lang="en-US" dirty="0"/>
            </a:br>
            <a:r>
              <a:rPr lang="en-US" b="1" dirty="0"/>
              <a:t>732-431-7802, x. 7150</a:t>
            </a:r>
          </a:p>
          <a:p>
            <a:pPr marL="1200150" lvl="2" indent="-285750">
              <a:lnSpc>
                <a:spcPct val="110000"/>
              </a:lnSpc>
              <a:spcBef>
                <a:spcPts val="600"/>
              </a:spcBef>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C4A5B6E1-1812-AA4A-8300-F1597F162A9B}"/>
              </a:ext>
            </a:extLst>
          </p:cNvPr>
          <p:cNvSpPr/>
          <p:nvPr/>
        </p:nvSpPr>
        <p:spPr>
          <a:xfrm>
            <a:off x="-5387" y="1570"/>
            <a:ext cx="9144000" cy="149127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639121" y="187356"/>
            <a:ext cx="5268761"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rPr>
              <a:t>How to know your ballot was counted</a:t>
            </a:r>
          </a:p>
        </p:txBody>
      </p:sp>
      <p:pic>
        <p:nvPicPr>
          <p:cNvPr id="9" name="Picture 8">
            <a:extLst>
              <a:ext uri="{FF2B5EF4-FFF2-40B4-BE49-F238E27FC236}">
                <a16:creationId xmlns:a16="http://schemas.microsoft.com/office/drawing/2014/main" id="{930313EE-A7A7-4044-BC57-BFB15B88AC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6258" y="262576"/>
            <a:ext cx="2597448" cy="1040116"/>
          </a:xfrm>
          <a:prstGeom prst="rect">
            <a:avLst/>
          </a:prstGeom>
        </p:spPr>
      </p:pic>
      <p:sp>
        <p:nvSpPr>
          <p:cNvPr id="4" name="Footer Placeholder 3">
            <a:extLst>
              <a:ext uri="{FF2B5EF4-FFF2-40B4-BE49-F238E27FC236}">
                <a16:creationId xmlns:a16="http://schemas.microsoft.com/office/drawing/2014/main" id="{DFA6F312-8384-3A4B-BB5D-A4C6C1629574}"/>
              </a:ext>
            </a:extLst>
          </p:cNvPr>
          <p:cNvSpPr>
            <a:spLocks noGrp="1"/>
          </p:cNvSpPr>
          <p:nvPr>
            <p:ph type="ftr" sz="quarter" idx="11"/>
          </p:nvPr>
        </p:nvSpPr>
        <p:spPr>
          <a:xfrm>
            <a:off x="5372100" y="6173787"/>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47C82CB-FACA-FF4D-BCD3-D18434957AF0}" type="slidenum">
              <a:rPr lang="en-US" smtClean="0"/>
              <a:pPr algn="r"/>
              <a:t>17</a:t>
            </a:fld>
            <a:endParaRPr lang="en-US" dirty="0"/>
          </a:p>
        </p:txBody>
      </p:sp>
      <p:sp>
        <p:nvSpPr>
          <p:cNvPr id="6" name="TextBox 5">
            <a:extLst>
              <a:ext uri="{FF2B5EF4-FFF2-40B4-BE49-F238E27FC236}">
                <a16:creationId xmlns:a16="http://schemas.microsoft.com/office/drawing/2014/main" id="{8C8B09F9-076D-6F48-9A62-1FDFEF1319AF}"/>
              </a:ext>
            </a:extLst>
          </p:cNvPr>
          <p:cNvSpPr txBox="1"/>
          <p:nvPr/>
        </p:nvSpPr>
        <p:spPr>
          <a:xfrm>
            <a:off x="1175945" y="5238973"/>
            <a:ext cx="6868309" cy="461665"/>
          </a:xfrm>
          <a:prstGeom prst="rect">
            <a:avLst/>
          </a:prstGeom>
          <a:solidFill>
            <a:srgbClr val="0070C0"/>
          </a:solidFill>
        </p:spPr>
        <p:txBody>
          <a:bodyPr wrap="square" rtlCol="0">
            <a:spAutoFit/>
          </a:bodyPr>
          <a:lstStyle/>
          <a:p>
            <a:pPr algn="ctr">
              <a:spcBef>
                <a:spcPts val="1200"/>
              </a:spcBef>
            </a:pPr>
            <a:r>
              <a:rPr lang="en-US" sz="2400" dirty="0">
                <a:solidFill>
                  <a:schemeClr val="bg1"/>
                </a:solidFill>
              </a:rPr>
              <a:t>(You will be notified by mail if your ballot is rejected.)</a:t>
            </a:r>
          </a:p>
        </p:txBody>
      </p:sp>
    </p:spTree>
    <p:extLst>
      <p:ext uri="{BB962C8B-B14F-4D97-AF65-F5344CB8AC3E}">
        <p14:creationId xmlns:p14="http://schemas.microsoft.com/office/powerpoint/2010/main" val="3221296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8C47F3-4AE7-3649-9D30-23AE9482BE9C}"/>
              </a:ext>
            </a:extLst>
          </p:cNvPr>
          <p:cNvSpPr/>
          <p:nvPr/>
        </p:nvSpPr>
        <p:spPr>
          <a:xfrm>
            <a:off x="2343150" y="1585913"/>
            <a:ext cx="4286250" cy="45219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6885FD3-23A3-5147-B5C7-C182D34BC170}"/>
              </a:ext>
            </a:extLst>
          </p:cNvPr>
          <p:cNvPicPr>
            <a:picLocks noChangeAspect="1"/>
          </p:cNvPicPr>
          <p:nvPr/>
        </p:nvPicPr>
        <p:blipFill>
          <a:blip r:embed="rId2"/>
          <a:stretch>
            <a:fillRect/>
          </a:stretch>
        </p:blipFill>
        <p:spPr>
          <a:xfrm>
            <a:off x="3223552" y="2361681"/>
            <a:ext cx="2667265" cy="3077614"/>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056D86F7-B843-C346-ACCF-0BD4088A974A}"/>
              </a:ext>
            </a:extLst>
          </p:cNvPr>
          <p:cNvPicPr>
            <a:picLocks noChangeAspect="1"/>
          </p:cNvPicPr>
          <p:nvPr/>
        </p:nvPicPr>
        <p:blipFill>
          <a:blip r:embed="rId3"/>
          <a:stretch>
            <a:fillRect/>
          </a:stretch>
        </p:blipFill>
        <p:spPr>
          <a:xfrm>
            <a:off x="6226972" y="628651"/>
            <a:ext cx="2400298" cy="137159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BD91EEE3-D668-144A-90F6-C94B2F1B2E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8290" y="619980"/>
            <a:ext cx="2440781" cy="1401701"/>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61D260F8-5387-3C42-82E7-398196564C65}"/>
              </a:ext>
            </a:extLst>
          </p:cNvPr>
          <p:cNvSpPr>
            <a:spLocks noGrp="1"/>
          </p:cNvSpPr>
          <p:nvPr>
            <p:ph type="sldNum" sz="quarter" idx="12"/>
          </p:nvPr>
        </p:nvSpPr>
        <p:spPr/>
        <p:txBody>
          <a:bodyPr/>
          <a:lstStyle/>
          <a:p>
            <a:fld id="{257EAB1F-D172-D547-A26A-20815B5FE0F0}" type="slidenum">
              <a:rPr lang="en-US" smtClean="0"/>
              <a:pPr/>
              <a:t>18</a:t>
            </a:fld>
            <a:endParaRPr lang="en-US" dirty="0"/>
          </a:p>
        </p:txBody>
      </p:sp>
      <p:grpSp>
        <p:nvGrpSpPr>
          <p:cNvPr id="10" name="Group 9">
            <a:extLst>
              <a:ext uri="{FF2B5EF4-FFF2-40B4-BE49-F238E27FC236}">
                <a16:creationId xmlns:a16="http://schemas.microsoft.com/office/drawing/2014/main" id="{8E3E52DB-891F-7A49-956C-F43A3DDF3F44}"/>
              </a:ext>
            </a:extLst>
          </p:cNvPr>
          <p:cNvGrpSpPr/>
          <p:nvPr/>
        </p:nvGrpSpPr>
        <p:grpSpPr>
          <a:xfrm>
            <a:off x="316709" y="614365"/>
            <a:ext cx="2955129" cy="1428748"/>
            <a:chOff x="4610100" y="328612"/>
            <a:chExt cx="3676650" cy="1445911"/>
          </a:xfrm>
        </p:grpSpPr>
        <p:pic>
          <p:nvPicPr>
            <p:cNvPr id="5" name="Picture 3" descr="A screenshot of a cell phone&#10;&#10;Description automatically generated">
              <a:extLst>
                <a:ext uri="{FF2B5EF4-FFF2-40B4-BE49-F238E27FC236}">
                  <a16:creationId xmlns:a16="http://schemas.microsoft.com/office/drawing/2014/main" id="{BC8E5440-CF04-514A-B90F-F35BEAAC92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4610100" y="328612"/>
              <a:ext cx="3676650" cy="14459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58DC121-B986-8C48-A55C-81EFD1567E82}"/>
                </a:ext>
              </a:extLst>
            </p:cNvPr>
            <p:cNvSpPr txBox="1"/>
            <p:nvPr/>
          </p:nvSpPr>
          <p:spPr>
            <a:xfrm>
              <a:off x="5675520" y="978835"/>
              <a:ext cx="1690914" cy="276999"/>
            </a:xfrm>
            <a:prstGeom prst="rect">
              <a:avLst/>
            </a:prstGeom>
            <a:solidFill>
              <a:schemeClr val="bg1"/>
            </a:solidFill>
            <a:ln>
              <a:solidFill>
                <a:schemeClr val="bg1">
                  <a:lumMod val="65000"/>
                </a:schemeClr>
              </a:solidFill>
            </a:ln>
          </p:spPr>
          <p:txBody>
            <a:bodyPr wrap="square" rtlCol="0">
              <a:spAutoFit/>
            </a:bodyPr>
            <a:lstStyle/>
            <a:p>
              <a:pPr algn="ctr">
                <a:spcBef>
                  <a:spcPts val="1200"/>
                </a:spcBef>
              </a:pPr>
              <a:r>
                <a:rPr lang="en-US" sz="1200" b="1" dirty="0">
                  <a:solidFill>
                    <a:srgbClr val="C00000"/>
                  </a:solidFill>
                  <a:latin typeface="American Typewriter" panose="02090604020004020304" pitchFamily="18" charset="77"/>
                </a:rPr>
                <a:t>Text for help</a:t>
              </a:r>
            </a:p>
          </p:txBody>
        </p:sp>
      </p:grpSp>
    </p:spTree>
    <p:extLst>
      <p:ext uri="{BB962C8B-B14F-4D97-AF65-F5344CB8AC3E}">
        <p14:creationId xmlns:p14="http://schemas.microsoft.com/office/powerpoint/2010/main" val="1481602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1AEC97-EBC8-FE44-8C48-9D88CBCB0145}"/>
              </a:ext>
            </a:extLst>
          </p:cNvPr>
          <p:cNvSpPr/>
          <p:nvPr/>
        </p:nvSpPr>
        <p:spPr>
          <a:xfrm>
            <a:off x="0" y="6940"/>
            <a:ext cx="9144000" cy="166574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3D8FBA5-55D9-3246-97AB-0E0DA550C1CA}"/>
              </a:ext>
            </a:extLst>
          </p:cNvPr>
          <p:cNvSpPr txBox="1"/>
          <p:nvPr/>
        </p:nvSpPr>
        <p:spPr>
          <a:xfrm>
            <a:off x="377461" y="336454"/>
            <a:ext cx="5358972" cy="1077218"/>
          </a:xfrm>
          <a:prstGeom prst="rect">
            <a:avLst/>
          </a:prstGeom>
          <a:noFill/>
        </p:spPr>
        <p:txBody>
          <a:bodyPr wrap="square" rtlCol="0">
            <a:spAutoFit/>
          </a:bodyPr>
          <a:lstStyle/>
          <a:p>
            <a:r>
              <a:rPr lang="en-US" sz="3200" b="1" dirty="0"/>
              <a:t>It’s time to begin registering voters for the General Election</a:t>
            </a:r>
          </a:p>
        </p:txBody>
      </p:sp>
      <p:sp>
        <p:nvSpPr>
          <p:cNvPr id="3" name="TextBox 2">
            <a:extLst>
              <a:ext uri="{FF2B5EF4-FFF2-40B4-BE49-F238E27FC236}">
                <a16:creationId xmlns:a16="http://schemas.microsoft.com/office/drawing/2014/main" id="{5D5ACE82-72C4-014E-847F-ABDE87639534}"/>
              </a:ext>
            </a:extLst>
          </p:cNvPr>
          <p:cNvSpPr txBox="1"/>
          <p:nvPr/>
        </p:nvSpPr>
        <p:spPr>
          <a:xfrm>
            <a:off x="7347473" y="6336254"/>
            <a:ext cx="1409252" cy="344245"/>
          </a:xfrm>
          <a:prstGeom prst="rect">
            <a:avLst/>
          </a:prstGeom>
          <a:noFill/>
        </p:spPr>
        <p:txBody>
          <a:bodyPr wrap="square" rtlCol="0">
            <a:spAutoFit/>
          </a:bodyPr>
          <a:lstStyle/>
          <a:p>
            <a:pPr algn="r">
              <a:spcBef>
                <a:spcPts val="1200"/>
              </a:spcBef>
            </a:pPr>
            <a:fld id="{95F30B29-7024-AC44-A987-9C5C3AE9A395}" type="slidenum">
              <a:rPr lang="en-US" sz="1600" smtClean="0"/>
              <a:t>19</a:t>
            </a:fld>
            <a:endParaRPr lang="en-US" sz="1600" dirty="0"/>
          </a:p>
        </p:txBody>
      </p:sp>
      <p:pic>
        <p:nvPicPr>
          <p:cNvPr id="20" name="Picture 19">
            <a:extLst>
              <a:ext uri="{FF2B5EF4-FFF2-40B4-BE49-F238E27FC236}">
                <a16:creationId xmlns:a16="http://schemas.microsoft.com/office/drawing/2014/main" id="{EA2F28FA-BEA2-8848-9089-C9C7989354C1}"/>
              </a:ext>
            </a:extLst>
          </p:cNvPr>
          <p:cNvPicPr>
            <a:picLocks noChangeAspect="1"/>
          </p:cNvPicPr>
          <p:nvPr/>
        </p:nvPicPr>
        <p:blipFill rotWithShape="1">
          <a:blip r:embed="rId3"/>
          <a:srcRect l="9895" t="3879" r="11979" b="16109"/>
          <a:stretch/>
        </p:blipFill>
        <p:spPr>
          <a:xfrm>
            <a:off x="2374106" y="3036093"/>
            <a:ext cx="3178969" cy="3496865"/>
          </a:xfrm>
          <a:prstGeom prst="rect">
            <a:avLst/>
          </a:prstGeom>
        </p:spPr>
      </p:pic>
      <p:sp>
        <p:nvSpPr>
          <p:cNvPr id="25" name="TextBox 24">
            <a:extLst>
              <a:ext uri="{FF2B5EF4-FFF2-40B4-BE49-F238E27FC236}">
                <a16:creationId xmlns:a16="http://schemas.microsoft.com/office/drawing/2014/main" id="{3C0E4B44-8FCB-B94D-8AAF-E77CD6182DB3}"/>
              </a:ext>
            </a:extLst>
          </p:cNvPr>
          <p:cNvSpPr txBox="1"/>
          <p:nvPr/>
        </p:nvSpPr>
        <p:spPr>
          <a:xfrm>
            <a:off x="2200276" y="2967335"/>
            <a:ext cx="3336132" cy="461665"/>
          </a:xfrm>
          <a:prstGeom prst="rect">
            <a:avLst/>
          </a:prstGeom>
          <a:noFill/>
        </p:spPr>
        <p:txBody>
          <a:bodyPr wrap="square" rtlCol="0">
            <a:spAutoFit/>
          </a:bodyPr>
          <a:lstStyle/>
          <a:p>
            <a:pPr algn="ctr">
              <a:spcBef>
                <a:spcPts val="1200"/>
              </a:spcBef>
            </a:pPr>
            <a:r>
              <a:rPr lang="en-US" sz="2400" dirty="0"/>
              <a:t>Registration Deadline</a:t>
            </a:r>
          </a:p>
        </p:txBody>
      </p:sp>
      <p:grpSp>
        <p:nvGrpSpPr>
          <p:cNvPr id="30" name="Group 29">
            <a:extLst>
              <a:ext uri="{FF2B5EF4-FFF2-40B4-BE49-F238E27FC236}">
                <a16:creationId xmlns:a16="http://schemas.microsoft.com/office/drawing/2014/main" id="{D4AD5048-3E4D-BC4B-9E99-7EB59897AD8F}"/>
              </a:ext>
            </a:extLst>
          </p:cNvPr>
          <p:cNvGrpSpPr/>
          <p:nvPr/>
        </p:nvGrpSpPr>
        <p:grpSpPr>
          <a:xfrm>
            <a:off x="6265069" y="328612"/>
            <a:ext cx="2736057" cy="3228975"/>
            <a:chOff x="107156" y="1814513"/>
            <a:chExt cx="2736057" cy="3228975"/>
          </a:xfrm>
        </p:grpSpPr>
        <p:sp>
          <p:nvSpPr>
            <p:cNvPr id="31" name="Rectangle 30">
              <a:extLst>
                <a:ext uri="{FF2B5EF4-FFF2-40B4-BE49-F238E27FC236}">
                  <a16:creationId xmlns:a16="http://schemas.microsoft.com/office/drawing/2014/main" id="{43DA7393-43DA-B547-83F1-61F189A6229D}"/>
                </a:ext>
              </a:extLst>
            </p:cNvPr>
            <p:cNvSpPr/>
            <p:nvPr/>
          </p:nvSpPr>
          <p:spPr>
            <a:xfrm>
              <a:off x="107156" y="1814513"/>
              <a:ext cx="2736057" cy="32289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4C359C58-D256-E543-8353-2D937848AFA0}"/>
                </a:ext>
              </a:extLst>
            </p:cNvPr>
            <p:cNvPicPr>
              <a:picLocks noChangeAspect="1"/>
            </p:cNvPicPr>
            <p:nvPr/>
          </p:nvPicPr>
          <p:blipFill>
            <a:blip r:embed="rId4"/>
            <a:stretch>
              <a:fillRect/>
            </a:stretch>
          </p:blipFill>
          <p:spPr>
            <a:xfrm>
              <a:off x="746125" y="3182144"/>
              <a:ext cx="1422400" cy="1422400"/>
            </a:xfrm>
            <a:prstGeom prst="rect">
              <a:avLst/>
            </a:prstGeom>
          </p:spPr>
        </p:pic>
        <p:sp>
          <p:nvSpPr>
            <p:cNvPr id="33" name="TextBox 32">
              <a:extLst>
                <a:ext uri="{FF2B5EF4-FFF2-40B4-BE49-F238E27FC236}">
                  <a16:creationId xmlns:a16="http://schemas.microsoft.com/office/drawing/2014/main" id="{F0881B4B-B050-6F45-9223-AE7BE5DE3A3C}"/>
                </a:ext>
              </a:extLst>
            </p:cNvPr>
            <p:cNvSpPr txBox="1"/>
            <p:nvPr/>
          </p:nvSpPr>
          <p:spPr>
            <a:xfrm>
              <a:off x="592783" y="2005446"/>
              <a:ext cx="1757511" cy="646331"/>
            </a:xfrm>
            <a:prstGeom prst="rect">
              <a:avLst/>
            </a:prstGeom>
            <a:solidFill>
              <a:srgbClr val="C00000"/>
            </a:solidFill>
          </p:spPr>
          <p:txBody>
            <a:bodyPr wrap="square" rtlCol="0">
              <a:spAutoFit/>
            </a:bodyPr>
            <a:lstStyle/>
            <a:p>
              <a:pPr algn="ctr"/>
              <a:r>
                <a:rPr lang="en-US" b="1" dirty="0">
                  <a:solidFill>
                    <a:schemeClr val="bg1"/>
                  </a:solidFill>
                </a:rPr>
                <a:t>PRIMARY</a:t>
              </a:r>
              <a:r>
                <a:rPr lang="en-US" dirty="0">
                  <a:solidFill>
                    <a:schemeClr val="bg1"/>
                  </a:solidFill>
                </a:rPr>
                <a:t> </a:t>
              </a:r>
              <a:br>
                <a:rPr lang="en-US" dirty="0">
                  <a:solidFill>
                    <a:schemeClr val="bg1"/>
                  </a:solidFill>
                </a:rPr>
              </a:br>
              <a:r>
                <a:rPr lang="en-US" dirty="0">
                  <a:solidFill>
                    <a:schemeClr val="bg1"/>
                  </a:solidFill>
                </a:rPr>
                <a:t>July 7, 2020</a:t>
              </a:r>
            </a:p>
          </p:txBody>
        </p:sp>
        <p:cxnSp>
          <p:nvCxnSpPr>
            <p:cNvPr id="34" name="Straight Connector 33">
              <a:extLst>
                <a:ext uri="{FF2B5EF4-FFF2-40B4-BE49-F238E27FC236}">
                  <a16:creationId xmlns:a16="http://schemas.microsoft.com/office/drawing/2014/main" id="{92F98D89-CA7B-754A-9E63-D169C11DD037}"/>
                </a:ext>
              </a:extLst>
            </p:cNvPr>
            <p:cNvCxnSpPr/>
            <p:nvPr/>
          </p:nvCxnSpPr>
          <p:spPr>
            <a:xfrm>
              <a:off x="435768" y="3000376"/>
              <a:ext cx="2057400" cy="1771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F2A1352-AF86-3C4A-864D-965BFF191564}"/>
                </a:ext>
              </a:extLst>
            </p:cNvPr>
            <p:cNvCxnSpPr>
              <a:cxnSpLocks/>
            </p:cNvCxnSpPr>
            <p:nvPr/>
          </p:nvCxnSpPr>
          <p:spPr>
            <a:xfrm flipH="1">
              <a:off x="459581" y="2931320"/>
              <a:ext cx="2057400" cy="1771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67E2511-B6C2-2645-95D4-C1C7E23EA2FA}"/>
                </a:ext>
              </a:extLst>
            </p:cNvPr>
            <p:cNvSpPr txBox="1"/>
            <p:nvPr/>
          </p:nvSpPr>
          <p:spPr>
            <a:xfrm>
              <a:off x="142875" y="2871371"/>
              <a:ext cx="2600325" cy="307777"/>
            </a:xfrm>
            <a:prstGeom prst="rect">
              <a:avLst/>
            </a:prstGeom>
            <a:noFill/>
          </p:spPr>
          <p:txBody>
            <a:bodyPr wrap="square" rtlCol="0">
              <a:spAutoFit/>
            </a:bodyPr>
            <a:lstStyle/>
            <a:p>
              <a:pPr algn="ctr">
                <a:spcBef>
                  <a:spcPts val="1200"/>
                </a:spcBef>
              </a:pPr>
              <a:r>
                <a:rPr lang="en-US" sz="1400" dirty="0"/>
                <a:t>Registration Deadline</a:t>
              </a:r>
            </a:p>
          </p:txBody>
        </p:sp>
      </p:grpSp>
      <p:sp>
        <p:nvSpPr>
          <p:cNvPr id="12" name="TextBox 11">
            <a:extLst>
              <a:ext uri="{FF2B5EF4-FFF2-40B4-BE49-F238E27FC236}">
                <a16:creationId xmlns:a16="http://schemas.microsoft.com/office/drawing/2014/main" id="{9DEA4202-AF72-6D4D-A090-2188A201FF43}"/>
              </a:ext>
            </a:extLst>
          </p:cNvPr>
          <p:cNvSpPr txBox="1"/>
          <p:nvPr/>
        </p:nvSpPr>
        <p:spPr>
          <a:xfrm>
            <a:off x="1873992" y="1945650"/>
            <a:ext cx="3676850" cy="911019"/>
          </a:xfrm>
          <a:prstGeom prst="rect">
            <a:avLst/>
          </a:prstGeom>
          <a:solidFill>
            <a:srgbClr val="C00000"/>
          </a:solidFill>
        </p:spPr>
        <p:txBody>
          <a:bodyPr wrap="square" rtlCol="0">
            <a:spAutoFit/>
          </a:bodyPr>
          <a:lstStyle/>
          <a:p>
            <a:pPr algn="ctr"/>
            <a:r>
              <a:rPr lang="en-US" sz="2800" b="1" dirty="0">
                <a:solidFill>
                  <a:schemeClr val="bg1"/>
                </a:solidFill>
              </a:rPr>
              <a:t>GENERAL</a:t>
            </a:r>
            <a:r>
              <a:rPr lang="en-US" sz="2800" b="1" dirty="0"/>
              <a:t> </a:t>
            </a:r>
            <a:r>
              <a:rPr lang="en-US" sz="2800" b="1" dirty="0">
                <a:solidFill>
                  <a:schemeClr val="bg1"/>
                </a:solidFill>
              </a:rPr>
              <a:t>ELECTION </a:t>
            </a:r>
            <a:r>
              <a:rPr lang="en-US" sz="2520" dirty="0">
                <a:solidFill>
                  <a:schemeClr val="bg1"/>
                </a:solidFill>
              </a:rPr>
              <a:t>November 3, 2020</a:t>
            </a:r>
          </a:p>
        </p:txBody>
      </p:sp>
    </p:spTree>
    <p:extLst>
      <p:ext uri="{BB962C8B-B14F-4D97-AF65-F5344CB8AC3E}">
        <p14:creationId xmlns:p14="http://schemas.microsoft.com/office/powerpoint/2010/main" val="344151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1AEC97-EBC8-FE44-8C48-9D88CBCB0145}"/>
              </a:ext>
            </a:extLst>
          </p:cNvPr>
          <p:cNvSpPr/>
          <p:nvPr/>
        </p:nvSpPr>
        <p:spPr>
          <a:xfrm>
            <a:off x="0" y="6940"/>
            <a:ext cx="9144000" cy="166574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3D8FBA5-55D9-3246-97AB-0E0DA550C1CA}"/>
              </a:ext>
            </a:extLst>
          </p:cNvPr>
          <p:cNvSpPr txBox="1"/>
          <p:nvPr/>
        </p:nvSpPr>
        <p:spPr>
          <a:xfrm>
            <a:off x="263160" y="300734"/>
            <a:ext cx="6249607" cy="1200329"/>
          </a:xfrm>
          <a:prstGeom prst="rect">
            <a:avLst/>
          </a:prstGeom>
          <a:noFill/>
        </p:spPr>
        <p:txBody>
          <a:bodyPr wrap="square" rtlCol="0">
            <a:spAutoFit/>
          </a:bodyPr>
          <a:lstStyle/>
          <a:p>
            <a:r>
              <a:rPr lang="en-US" sz="3600" b="1" dirty="0"/>
              <a:t>The Covid-19 crisis </a:t>
            </a:r>
            <a:br>
              <a:rPr lang="en-US" sz="3600" b="1" dirty="0"/>
            </a:br>
            <a:r>
              <a:rPr lang="en-US" sz="3600" b="1" dirty="0"/>
              <a:t>threatens our 2020 elections </a:t>
            </a:r>
          </a:p>
        </p:txBody>
      </p:sp>
      <p:pic>
        <p:nvPicPr>
          <p:cNvPr id="6" name="Picture 1">
            <a:extLst>
              <a:ext uri="{FF2B5EF4-FFF2-40B4-BE49-F238E27FC236}">
                <a16:creationId xmlns:a16="http://schemas.microsoft.com/office/drawing/2014/main" id="{C1B372AE-F9CC-5A44-A8F5-4F0E56D32881}"/>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foregroundMark x1="24784" y1="19075" x2="13833" y2="35549"/>
                        <a14:foregroundMark x1="13833" y1="35549" x2="13256" y2="55491"/>
                        <a14:foregroundMark x1="13256" y1="55491" x2="15850" y2="35838"/>
                        <a14:foregroundMark x1="15850" y1="35838" x2="13833" y2="56069"/>
                        <a14:foregroundMark x1="13833" y1="56069" x2="16138" y2="62717"/>
                        <a14:foregroundMark x1="67147" y1="13295" x2="67147" y2="13295"/>
                        <a14:foregroundMark x1="74476" y1="21676" x2="76337" y2="23127"/>
                        <a14:foregroundMark x1="62248" y1="12139" x2="74476" y2="21676"/>
                        <a14:foregroundMark x1="78718" y1="25770" x2="88184" y2="41329"/>
                        <a14:foregroundMark x1="88184" y1="41329" x2="89049" y2="49711"/>
                        <a14:foregroundMark x1="79906" y1="24835" x2="82133" y2="26590"/>
                        <a14:foregroundMark x1="75896" y1="21676" x2="76847" y2="22425"/>
                        <a14:foregroundMark x1="65994" y1="13873" x2="75896" y2="21676"/>
                        <a14:foregroundMark x1="82133" y1="26590" x2="87608" y2="35838"/>
                        <a14:foregroundMark x1="58790" y1="25145" x2="75216" y2="38728"/>
                        <a14:foregroundMark x1="75216" y1="38728" x2="77810" y2="47110"/>
                        <a14:foregroundMark x1="63977" y1="25434" x2="74640" y2="37572"/>
                        <a14:foregroundMark x1="64265" y1="24855" x2="75504" y2="32948"/>
                        <a14:foregroundMark x1="59654" y1="31792" x2="59654" y2="31792"/>
                        <a14:foregroundMark x1="60231" y1="30925" x2="63112" y2="34971"/>
                        <a14:foregroundMark x1="65994" y1="38439" x2="64841" y2="37861"/>
                        <a14:foregroundMark x1="14986" y1="32659" x2="14409" y2="52601"/>
                        <a14:foregroundMark x1="14409" y1="52601" x2="19308" y2="67341"/>
                        <a14:foregroundMark x1="79334" y1="21273" x2="80040" y2="21633"/>
                        <a14:foregroundMark x1="63112" y1="13006" x2="77916" y2="20550"/>
                        <a14:foregroundMark x1="81411" y1="23648" x2="88473" y2="40173"/>
                        <a14:foregroundMark x1="88473" y1="40173" x2="89625" y2="50000"/>
                        <a14:foregroundMark x1="65994" y1="13584" x2="65994" y2="13584"/>
                        <a14:foregroundMark x1="64553" y1="13873" x2="66571" y2="15318"/>
                        <a14:backgroundMark x1="78098" y1="21098" x2="77810" y2="19075"/>
                        <a14:backgroundMark x1="79251" y1="22254" x2="80980" y2="23988"/>
                        <a14:backgroundMark x1="78386" y1="21676" x2="78386" y2="21676"/>
                        <a14:backgroundMark x1="77810" y1="21098" x2="79251" y2="21387"/>
                      </a14:backgroundRemoval>
                    </a14:imgEffect>
                  </a14:imgLayer>
                </a14:imgProps>
              </a:ext>
              <a:ext uri="{28A0092B-C50C-407E-A947-70E740481C1C}">
                <a14:useLocalDpi xmlns:a14="http://schemas.microsoft.com/office/drawing/2010/main"/>
              </a:ext>
            </a:extLst>
          </a:blip>
          <a:srcRect/>
          <a:stretch>
            <a:fillRect/>
          </a:stretch>
        </p:blipFill>
        <p:spPr bwMode="auto">
          <a:xfrm>
            <a:off x="6960579" y="122815"/>
            <a:ext cx="1952545" cy="194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9DEA4202-AF72-6D4D-A090-2188A201FF43}"/>
              </a:ext>
            </a:extLst>
          </p:cNvPr>
          <p:cNvSpPr txBox="1"/>
          <p:nvPr/>
        </p:nvSpPr>
        <p:spPr>
          <a:xfrm>
            <a:off x="4674342" y="2081382"/>
            <a:ext cx="3676850" cy="911019"/>
          </a:xfrm>
          <a:prstGeom prst="rect">
            <a:avLst/>
          </a:prstGeom>
          <a:solidFill>
            <a:srgbClr val="C00000"/>
          </a:solidFill>
        </p:spPr>
        <p:txBody>
          <a:bodyPr wrap="square" rtlCol="0">
            <a:spAutoFit/>
          </a:bodyPr>
          <a:lstStyle/>
          <a:p>
            <a:pPr algn="ctr"/>
            <a:r>
              <a:rPr lang="en-US" sz="2800" b="1" dirty="0">
                <a:solidFill>
                  <a:schemeClr val="bg1"/>
                </a:solidFill>
              </a:rPr>
              <a:t>GENERAL</a:t>
            </a:r>
            <a:r>
              <a:rPr lang="en-US" sz="2800" b="1" dirty="0"/>
              <a:t> </a:t>
            </a:r>
            <a:r>
              <a:rPr lang="en-US" sz="2800" b="1" dirty="0">
                <a:solidFill>
                  <a:schemeClr val="bg1"/>
                </a:solidFill>
              </a:rPr>
              <a:t>ELECTION </a:t>
            </a:r>
            <a:r>
              <a:rPr lang="en-US" sz="2520" dirty="0">
                <a:solidFill>
                  <a:schemeClr val="bg1"/>
                </a:solidFill>
              </a:rPr>
              <a:t>November 3, 2020</a:t>
            </a:r>
          </a:p>
        </p:txBody>
      </p:sp>
      <p:sp>
        <p:nvSpPr>
          <p:cNvPr id="5" name="TextBox 4">
            <a:extLst>
              <a:ext uri="{FF2B5EF4-FFF2-40B4-BE49-F238E27FC236}">
                <a16:creationId xmlns:a16="http://schemas.microsoft.com/office/drawing/2014/main" id="{E4082396-3ED8-6644-9EBB-D88CB508AD14}"/>
              </a:ext>
            </a:extLst>
          </p:cNvPr>
          <p:cNvSpPr txBox="1"/>
          <p:nvPr/>
        </p:nvSpPr>
        <p:spPr>
          <a:xfrm>
            <a:off x="554349" y="3797477"/>
            <a:ext cx="4017650" cy="1631216"/>
          </a:xfrm>
          <a:prstGeom prst="rect">
            <a:avLst/>
          </a:prstGeom>
          <a:noFill/>
        </p:spPr>
        <p:txBody>
          <a:bodyPr wrap="square" rtlCol="0">
            <a:spAutoFit/>
          </a:bodyPr>
          <a:lstStyle/>
          <a:p>
            <a:r>
              <a:rPr lang="en-US" dirty="0"/>
              <a:t>President and Vice President</a:t>
            </a:r>
          </a:p>
          <a:p>
            <a:r>
              <a:rPr lang="en-US" dirty="0"/>
              <a:t>Congress—Senate and House</a:t>
            </a:r>
          </a:p>
          <a:p>
            <a:pPr>
              <a:spcBef>
                <a:spcPts val="600"/>
              </a:spcBef>
            </a:pPr>
            <a:r>
              <a:rPr lang="en-US" dirty="0"/>
              <a:t>Freeholder</a:t>
            </a:r>
          </a:p>
          <a:p>
            <a:r>
              <a:rPr lang="en-US" dirty="0"/>
              <a:t>County Clerk and other county officials</a:t>
            </a:r>
          </a:p>
          <a:p>
            <a:pPr>
              <a:spcBef>
                <a:spcPts val="600"/>
              </a:spcBef>
            </a:pPr>
            <a:r>
              <a:rPr lang="en-US" dirty="0"/>
              <a:t>Local town/city officials</a:t>
            </a:r>
          </a:p>
        </p:txBody>
      </p:sp>
      <p:sp>
        <p:nvSpPr>
          <p:cNvPr id="13" name="TextBox 12">
            <a:extLst>
              <a:ext uri="{FF2B5EF4-FFF2-40B4-BE49-F238E27FC236}">
                <a16:creationId xmlns:a16="http://schemas.microsoft.com/office/drawing/2014/main" id="{C6431927-4FCD-F240-AE23-253AB1943A17}"/>
              </a:ext>
            </a:extLst>
          </p:cNvPr>
          <p:cNvSpPr txBox="1"/>
          <p:nvPr/>
        </p:nvSpPr>
        <p:spPr>
          <a:xfrm>
            <a:off x="4575464" y="3158902"/>
            <a:ext cx="2193003" cy="461665"/>
          </a:xfrm>
          <a:prstGeom prst="rect">
            <a:avLst/>
          </a:prstGeom>
          <a:noFill/>
        </p:spPr>
        <p:txBody>
          <a:bodyPr wrap="square" rtlCol="0">
            <a:spAutoFit/>
          </a:bodyPr>
          <a:lstStyle/>
          <a:p>
            <a:r>
              <a:rPr lang="en-US" sz="2400" b="1" dirty="0">
                <a:solidFill>
                  <a:srgbClr val="C00000"/>
                </a:solidFill>
                <a:cs typeface="Apple Chancery" panose="03020702040506060504" pitchFamily="66" charset="-79"/>
              </a:rPr>
              <a:t>Voters decide:</a:t>
            </a:r>
          </a:p>
        </p:txBody>
      </p:sp>
      <p:sp>
        <p:nvSpPr>
          <p:cNvPr id="4" name="TextBox 3">
            <a:extLst>
              <a:ext uri="{FF2B5EF4-FFF2-40B4-BE49-F238E27FC236}">
                <a16:creationId xmlns:a16="http://schemas.microsoft.com/office/drawing/2014/main" id="{FDE8F859-C34C-9B42-A057-1F336AF4FC1A}"/>
              </a:ext>
            </a:extLst>
          </p:cNvPr>
          <p:cNvSpPr txBox="1"/>
          <p:nvPr/>
        </p:nvSpPr>
        <p:spPr>
          <a:xfrm>
            <a:off x="4739074" y="5228955"/>
            <a:ext cx="4017651" cy="1077218"/>
          </a:xfrm>
          <a:prstGeom prst="rect">
            <a:avLst/>
          </a:prstGeom>
          <a:noFill/>
          <a:ln>
            <a:solidFill>
              <a:schemeClr val="tx1">
                <a:lumMod val="50000"/>
                <a:lumOff val="50000"/>
              </a:schemeClr>
            </a:solidFill>
          </a:ln>
        </p:spPr>
        <p:txBody>
          <a:bodyPr wrap="square" rtlCol="0">
            <a:spAutoFit/>
          </a:bodyPr>
          <a:lstStyle/>
          <a:p>
            <a:r>
              <a:rPr lang="en-US" sz="1600" b="1" dirty="0"/>
              <a:t>NJ Constitutional Amendments</a:t>
            </a:r>
          </a:p>
          <a:p>
            <a:pPr marL="342900" indent="-169863">
              <a:buFont typeface="+mj-lt"/>
              <a:buAutoNum type="arabicPeriod"/>
            </a:pPr>
            <a:r>
              <a:rPr lang="en-US" sz="1600" dirty="0"/>
              <a:t> Property Tax Deduction and Exemption for Peacetime Veterans</a:t>
            </a:r>
          </a:p>
          <a:p>
            <a:pPr marL="342900" indent="-169863">
              <a:buFont typeface="+mj-lt"/>
              <a:buAutoNum type="arabicPeriod"/>
            </a:pPr>
            <a:r>
              <a:rPr lang="en-US" sz="1600" dirty="0"/>
              <a:t>  Legalize Marijuana</a:t>
            </a:r>
          </a:p>
        </p:txBody>
      </p:sp>
      <p:sp>
        <p:nvSpPr>
          <p:cNvPr id="14" name="TextBox 13">
            <a:extLst>
              <a:ext uri="{FF2B5EF4-FFF2-40B4-BE49-F238E27FC236}">
                <a16:creationId xmlns:a16="http://schemas.microsoft.com/office/drawing/2014/main" id="{DE61F900-FC32-F641-B92D-84DD9060F064}"/>
              </a:ext>
            </a:extLst>
          </p:cNvPr>
          <p:cNvSpPr txBox="1"/>
          <p:nvPr/>
        </p:nvSpPr>
        <p:spPr>
          <a:xfrm>
            <a:off x="792808" y="2062595"/>
            <a:ext cx="2372330" cy="911019"/>
          </a:xfrm>
          <a:prstGeom prst="rect">
            <a:avLst/>
          </a:prstGeom>
          <a:solidFill>
            <a:srgbClr val="C00000"/>
          </a:solidFill>
        </p:spPr>
        <p:txBody>
          <a:bodyPr wrap="square" rtlCol="0">
            <a:spAutoFit/>
          </a:bodyPr>
          <a:lstStyle/>
          <a:p>
            <a:pPr algn="ctr"/>
            <a:r>
              <a:rPr lang="en-US" sz="2800" b="1" dirty="0">
                <a:solidFill>
                  <a:schemeClr val="bg1"/>
                </a:solidFill>
              </a:rPr>
              <a:t>PRIMARY</a:t>
            </a:r>
            <a:r>
              <a:rPr lang="en-US" sz="2520" dirty="0">
                <a:solidFill>
                  <a:schemeClr val="bg1"/>
                </a:solidFill>
              </a:rPr>
              <a:t> </a:t>
            </a:r>
            <a:br>
              <a:rPr lang="en-US" sz="2520" dirty="0">
                <a:solidFill>
                  <a:schemeClr val="bg1"/>
                </a:solidFill>
              </a:rPr>
            </a:br>
            <a:r>
              <a:rPr lang="en-US" sz="2520" dirty="0">
                <a:solidFill>
                  <a:schemeClr val="bg1"/>
                </a:solidFill>
              </a:rPr>
              <a:t>July 7, 2020</a:t>
            </a:r>
          </a:p>
        </p:txBody>
      </p:sp>
      <p:sp>
        <p:nvSpPr>
          <p:cNvPr id="15" name="TextBox 14">
            <a:extLst>
              <a:ext uri="{FF2B5EF4-FFF2-40B4-BE49-F238E27FC236}">
                <a16:creationId xmlns:a16="http://schemas.microsoft.com/office/drawing/2014/main" id="{A97B3C89-0837-B04D-9332-D0038CA408BA}"/>
              </a:ext>
            </a:extLst>
          </p:cNvPr>
          <p:cNvSpPr txBox="1"/>
          <p:nvPr/>
        </p:nvSpPr>
        <p:spPr>
          <a:xfrm>
            <a:off x="263160" y="3198167"/>
            <a:ext cx="4499782" cy="400110"/>
          </a:xfrm>
          <a:prstGeom prst="rect">
            <a:avLst/>
          </a:prstGeom>
          <a:noFill/>
        </p:spPr>
        <p:txBody>
          <a:bodyPr wrap="square" rtlCol="0">
            <a:spAutoFit/>
          </a:bodyPr>
          <a:lstStyle/>
          <a:p>
            <a:r>
              <a:rPr lang="en-US" sz="2000" b="1" dirty="0">
                <a:solidFill>
                  <a:srgbClr val="C00000"/>
                </a:solidFill>
                <a:cs typeface="Apple Chancery" panose="03020702040506060504" pitchFamily="66" charset="-79"/>
              </a:rPr>
              <a:t>Voters pick the party candidates:</a:t>
            </a:r>
          </a:p>
        </p:txBody>
      </p:sp>
      <p:sp>
        <p:nvSpPr>
          <p:cNvPr id="3" name="TextBox 2">
            <a:extLst>
              <a:ext uri="{FF2B5EF4-FFF2-40B4-BE49-F238E27FC236}">
                <a16:creationId xmlns:a16="http://schemas.microsoft.com/office/drawing/2014/main" id="{5D5ACE82-72C4-014E-847F-ABDE87639534}"/>
              </a:ext>
            </a:extLst>
          </p:cNvPr>
          <p:cNvSpPr txBox="1"/>
          <p:nvPr/>
        </p:nvSpPr>
        <p:spPr>
          <a:xfrm>
            <a:off x="7347473" y="6336254"/>
            <a:ext cx="1409252" cy="344245"/>
          </a:xfrm>
          <a:prstGeom prst="rect">
            <a:avLst/>
          </a:prstGeom>
          <a:noFill/>
        </p:spPr>
        <p:txBody>
          <a:bodyPr wrap="square" rtlCol="0">
            <a:spAutoFit/>
          </a:bodyPr>
          <a:lstStyle/>
          <a:p>
            <a:pPr algn="r">
              <a:spcBef>
                <a:spcPts val="1200"/>
              </a:spcBef>
            </a:pPr>
            <a:fld id="{95F30B29-7024-AC44-A987-9C5C3AE9A395}" type="slidenum">
              <a:rPr lang="en-US" sz="1600" smtClean="0"/>
              <a:t>2</a:t>
            </a:fld>
            <a:endParaRPr lang="en-US" sz="1600" dirty="0"/>
          </a:p>
        </p:txBody>
      </p:sp>
      <p:sp>
        <p:nvSpPr>
          <p:cNvPr id="7" name="Oval 6">
            <a:extLst>
              <a:ext uri="{FF2B5EF4-FFF2-40B4-BE49-F238E27FC236}">
                <a16:creationId xmlns:a16="http://schemas.microsoft.com/office/drawing/2014/main" id="{08D2902F-D0B6-8E45-AAD5-AD1F504F0E03}"/>
              </a:ext>
            </a:extLst>
          </p:cNvPr>
          <p:cNvSpPr/>
          <p:nvPr/>
        </p:nvSpPr>
        <p:spPr>
          <a:xfrm>
            <a:off x="257601" y="3555689"/>
            <a:ext cx="4017651" cy="23605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E9DD71AA-93C2-814E-83BD-54B05B9A4076}"/>
              </a:ext>
            </a:extLst>
          </p:cNvPr>
          <p:cNvCxnSpPr/>
          <p:nvPr/>
        </p:nvCxnSpPr>
        <p:spPr>
          <a:xfrm flipV="1">
            <a:off x="3792682" y="4075279"/>
            <a:ext cx="2098963" cy="2992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24E61DA-147B-1141-8017-743934A97297}"/>
              </a:ext>
            </a:extLst>
          </p:cNvPr>
          <p:cNvSpPr txBox="1"/>
          <p:nvPr/>
        </p:nvSpPr>
        <p:spPr>
          <a:xfrm>
            <a:off x="6010878" y="4659615"/>
            <a:ext cx="501889" cy="646331"/>
          </a:xfrm>
          <a:prstGeom prst="rect">
            <a:avLst/>
          </a:prstGeom>
          <a:noFill/>
        </p:spPr>
        <p:txBody>
          <a:bodyPr wrap="square" rtlCol="0">
            <a:spAutoFit/>
          </a:bodyPr>
          <a:lstStyle/>
          <a:p>
            <a:pPr algn="ctr">
              <a:spcBef>
                <a:spcPts val="1200"/>
              </a:spcBef>
            </a:pPr>
            <a:r>
              <a:rPr lang="en-US" sz="3600" b="1" dirty="0">
                <a:solidFill>
                  <a:srgbClr val="FF0000"/>
                </a:solidFill>
              </a:rPr>
              <a:t>+</a:t>
            </a:r>
          </a:p>
        </p:txBody>
      </p:sp>
    </p:spTree>
    <p:extLst>
      <p:ext uri="{BB962C8B-B14F-4D97-AF65-F5344CB8AC3E}">
        <p14:creationId xmlns:p14="http://schemas.microsoft.com/office/powerpoint/2010/main" val="274546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4" grpId="0" animBg="1"/>
      <p:bldP spid="7" grpId="0" animBg="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8699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313038" y="251619"/>
            <a:ext cx="883096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ea typeface="+mn-ea"/>
                <a:cs typeface="+mn-cs"/>
              </a:rPr>
              <a:t>Are you eligible to register?</a:t>
            </a:r>
          </a:p>
        </p:txBody>
      </p:sp>
      <p:pic>
        <p:nvPicPr>
          <p:cNvPr id="8" name="Picture 7">
            <a:extLst>
              <a:ext uri="{FF2B5EF4-FFF2-40B4-BE49-F238E27FC236}">
                <a16:creationId xmlns:a16="http://schemas.microsoft.com/office/drawing/2014/main" id="{349535AC-B84A-B64F-A825-44499A0FCD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9588" y="496239"/>
            <a:ext cx="2088516" cy="836321"/>
          </a:xfrm>
          <a:prstGeom prst="rect">
            <a:avLst/>
          </a:prstGeom>
        </p:spPr>
      </p:pic>
      <p:sp>
        <p:nvSpPr>
          <p:cNvPr id="9" name="Content Placeholder 1">
            <a:extLst>
              <a:ext uri="{FF2B5EF4-FFF2-40B4-BE49-F238E27FC236}">
                <a16:creationId xmlns:a16="http://schemas.microsoft.com/office/drawing/2014/main" id="{B0C9D1AC-8D37-8846-8805-3FC6E901E6B5}"/>
              </a:ext>
            </a:extLst>
          </p:cNvPr>
          <p:cNvSpPr txBox="1">
            <a:spLocks/>
          </p:cNvSpPr>
          <p:nvPr/>
        </p:nvSpPr>
        <p:spPr>
          <a:xfrm>
            <a:off x="1362242" y="2948464"/>
            <a:ext cx="6317231" cy="18699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SzPct val="90000"/>
              <a:buFont typeface="Wingdings" pitchFamily="2" charset="2"/>
              <a:buChar char="q"/>
              <a:defRPr/>
            </a:pPr>
            <a:r>
              <a:rPr lang="en-US" sz="2000" dirty="0"/>
              <a:t>A U.S. citizen</a:t>
            </a:r>
          </a:p>
          <a:p>
            <a:pPr marL="342900" indent="-342900" algn="l">
              <a:buSzPct val="90000"/>
              <a:buFont typeface="Wingdings" pitchFamily="2" charset="2"/>
              <a:buChar char="q"/>
              <a:defRPr/>
            </a:pPr>
            <a:r>
              <a:rPr lang="en-US" sz="2000" dirty="0"/>
              <a:t>At least 17 years old </a:t>
            </a:r>
            <a:br>
              <a:rPr lang="en-US" sz="2000" dirty="0"/>
            </a:br>
            <a:r>
              <a:rPr lang="en-US" sz="1600" i="1" dirty="0"/>
              <a:t>(But you can not vote until you turn 18)</a:t>
            </a:r>
          </a:p>
          <a:p>
            <a:pPr marL="342900" indent="-342900" algn="l">
              <a:buSzPct val="90000"/>
              <a:buFont typeface="Wingdings" pitchFamily="2" charset="2"/>
              <a:buChar char="q"/>
              <a:defRPr/>
            </a:pPr>
            <a:r>
              <a:rPr lang="en-US" sz="2000" dirty="0"/>
              <a:t>A resident of the county for 30 days before the election</a:t>
            </a:r>
          </a:p>
          <a:p>
            <a:pPr marL="342900" indent="-342900" algn="l">
              <a:buSzPct val="90000"/>
              <a:buFont typeface="Wingdings" pitchFamily="2" charset="2"/>
              <a:buChar char="q"/>
              <a:defRPr/>
            </a:pPr>
            <a:r>
              <a:rPr lang="en-US" sz="2000" dirty="0"/>
              <a:t>Not serving a prison sentence for a felony</a:t>
            </a:r>
            <a:endParaRPr lang="en-US" sz="1600" dirty="0"/>
          </a:p>
        </p:txBody>
      </p:sp>
      <p:sp>
        <p:nvSpPr>
          <p:cNvPr id="3" name="TextBox 2">
            <a:extLst>
              <a:ext uri="{FF2B5EF4-FFF2-40B4-BE49-F238E27FC236}">
                <a16:creationId xmlns:a16="http://schemas.microsoft.com/office/drawing/2014/main" id="{C84BCE1F-9226-A849-B5AC-B736E2205C64}"/>
              </a:ext>
            </a:extLst>
          </p:cNvPr>
          <p:cNvSpPr txBox="1"/>
          <p:nvPr/>
        </p:nvSpPr>
        <p:spPr>
          <a:xfrm>
            <a:off x="394814" y="2319454"/>
            <a:ext cx="2493631" cy="461665"/>
          </a:xfrm>
          <a:prstGeom prst="rect">
            <a:avLst/>
          </a:prstGeom>
          <a:noFill/>
        </p:spPr>
        <p:txBody>
          <a:bodyPr wrap="none" rtlCol="0">
            <a:spAutoFit/>
          </a:bodyPr>
          <a:lstStyle/>
          <a:p>
            <a:r>
              <a:rPr lang="en-US" sz="2400" b="1" dirty="0"/>
              <a:t>Yes! If you are . . . </a:t>
            </a:r>
          </a:p>
        </p:txBody>
      </p:sp>
      <p:pic>
        <p:nvPicPr>
          <p:cNvPr id="12" name="Picture 11">
            <a:extLst>
              <a:ext uri="{FF2B5EF4-FFF2-40B4-BE49-F238E27FC236}">
                <a16:creationId xmlns:a16="http://schemas.microsoft.com/office/drawing/2014/main" id="{980944A7-BD01-214D-9BE2-2FEDCA6FFF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33019" y="1544992"/>
            <a:ext cx="2088516" cy="2088516"/>
          </a:xfrm>
          <a:prstGeom prst="rect">
            <a:avLst/>
          </a:prstGeom>
        </p:spPr>
      </p:pic>
      <p:sp>
        <p:nvSpPr>
          <p:cNvPr id="2" name="TextBox 1">
            <a:extLst>
              <a:ext uri="{FF2B5EF4-FFF2-40B4-BE49-F238E27FC236}">
                <a16:creationId xmlns:a16="http://schemas.microsoft.com/office/drawing/2014/main" id="{DE03783E-13BD-994B-A866-5792C93C798C}"/>
              </a:ext>
            </a:extLst>
          </p:cNvPr>
          <p:cNvSpPr txBox="1"/>
          <p:nvPr/>
        </p:nvSpPr>
        <p:spPr>
          <a:xfrm>
            <a:off x="6809591" y="6196405"/>
            <a:ext cx="1731981" cy="338554"/>
          </a:xfrm>
          <a:prstGeom prst="rect">
            <a:avLst/>
          </a:prstGeom>
          <a:noFill/>
        </p:spPr>
        <p:txBody>
          <a:bodyPr wrap="square" rtlCol="0">
            <a:spAutoFit/>
          </a:bodyPr>
          <a:lstStyle/>
          <a:p>
            <a:pPr algn="r">
              <a:spcBef>
                <a:spcPts val="1200"/>
              </a:spcBef>
            </a:pPr>
            <a:fld id="{3EC675AD-845A-2345-AADF-070F8B762AD5}" type="slidenum">
              <a:rPr lang="en-US" sz="1600" smtClean="0"/>
              <a:t>20</a:t>
            </a:fld>
            <a:endParaRPr lang="en-US" sz="1600" dirty="0"/>
          </a:p>
        </p:txBody>
      </p:sp>
      <p:sp>
        <p:nvSpPr>
          <p:cNvPr id="11" name="TextBox 10">
            <a:extLst>
              <a:ext uri="{FF2B5EF4-FFF2-40B4-BE49-F238E27FC236}">
                <a16:creationId xmlns:a16="http://schemas.microsoft.com/office/drawing/2014/main" id="{A111EDDA-4683-3345-AE94-28320183681D}"/>
              </a:ext>
            </a:extLst>
          </p:cNvPr>
          <p:cNvSpPr txBox="1"/>
          <p:nvPr/>
        </p:nvSpPr>
        <p:spPr>
          <a:xfrm>
            <a:off x="1664036" y="4958839"/>
            <a:ext cx="5868989" cy="646331"/>
          </a:xfrm>
          <a:prstGeom prst="rect">
            <a:avLst/>
          </a:prstGeom>
          <a:solidFill>
            <a:srgbClr val="C00000"/>
          </a:solidFill>
          <a:ln>
            <a:solidFill>
              <a:schemeClr val="bg1">
                <a:lumMod val="85000"/>
              </a:schemeClr>
            </a:solidFill>
          </a:ln>
        </p:spPr>
        <p:txBody>
          <a:bodyPr wrap="square" rtlCol="0">
            <a:spAutoFit/>
          </a:bodyPr>
          <a:lstStyle/>
          <a:p>
            <a:r>
              <a:rPr lang="en-US" b="1" dirty="0">
                <a:ln w="6600">
                  <a:solidFill>
                    <a:schemeClr val="accent2"/>
                  </a:solidFill>
                  <a:prstDash val="solid"/>
                </a:ln>
                <a:solidFill>
                  <a:schemeClr val="bg1"/>
                </a:solidFill>
                <a:effectLst>
                  <a:outerShdw dist="38100" dir="2700000" algn="tl" rotWithShape="0">
                    <a:schemeClr val="accent2"/>
                  </a:outerShdw>
                </a:effectLst>
              </a:rPr>
              <a:t>NEW !</a:t>
            </a:r>
            <a:r>
              <a:rPr lang="en-US" dirty="0">
                <a:solidFill>
                  <a:schemeClr val="bg1"/>
                </a:solidFill>
              </a:rPr>
              <a:t>  You can vote if you are on parole or probation but you need to register—even if you were registered before.</a:t>
            </a:r>
          </a:p>
        </p:txBody>
      </p:sp>
    </p:spTree>
    <p:extLst>
      <p:ext uri="{BB962C8B-B14F-4D97-AF65-F5344CB8AC3E}">
        <p14:creationId xmlns:p14="http://schemas.microsoft.com/office/powerpoint/2010/main" val="3009686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57718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313038" y="251619"/>
            <a:ext cx="883096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ea typeface="+mn-ea"/>
                <a:cs typeface="+mn-cs"/>
              </a:rPr>
              <a:t>Are you already registered?</a:t>
            </a:r>
          </a:p>
        </p:txBody>
      </p:sp>
      <p:pic>
        <p:nvPicPr>
          <p:cNvPr id="8" name="Picture 7">
            <a:extLst>
              <a:ext uri="{FF2B5EF4-FFF2-40B4-BE49-F238E27FC236}">
                <a16:creationId xmlns:a16="http://schemas.microsoft.com/office/drawing/2014/main" id="{349535AC-B84A-B64F-A825-44499A0FCD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33809" y="496239"/>
            <a:ext cx="2088516" cy="836321"/>
          </a:xfrm>
          <a:prstGeom prst="rect">
            <a:avLst/>
          </a:prstGeom>
        </p:spPr>
      </p:pic>
      <p:sp>
        <p:nvSpPr>
          <p:cNvPr id="17" name="Content Placeholder 1">
            <a:extLst>
              <a:ext uri="{FF2B5EF4-FFF2-40B4-BE49-F238E27FC236}">
                <a16:creationId xmlns:a16="http://schemas.microsoft.com/office/drawing/2014/main" id="{7E03E64A-D906-3B47-945A-BC493737C261}"/>
              </a:ext>
            </a:extLst>
          </p:cNvPr>
          <p:cNvSpPr txBox="1">
            <a:spLocks/>
          </p:cNvSpPr>
          <p:nvPr/>
        </p:nvSpPr>
        <p:spPr>
          <a:xfrm>
            <a:off x="313038" y="1957065"/>
            <a:ext cx="7988750" cy="8101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SzPct val="90000"/>
              <a:buFont typeface="Arial" panose="020B0604020202020204" pitchFamily="34" charset="0"/>
              <a:buChar char="•"/>
              <a:defRPr/>
            </a:pPr>
            <a:r>
              <a:rPr lang="en-US" sz="2000" dirty="0"/>
              <a:t>If you got your NJ driver’s license since 2018, you were registered to vote—unless you chose to OPT OUT (not to be registered).</a:t>
            </a:r>
          </a:p>
        </p:txBody>
      </p:sp>
      <p:sp>
        <p:nvSpPr>
          <p:cNvPr id="18" name="Content Placeholder 1">
            <a:extLst>
              <a:ext uri="{FF2B5EF4-FFF2-40B4-BE49-F238E27FC236}">
                <a16:creationId xmlns:a16="http://schemas.microsoft.com/office/drawing/2014/main" id="{B805F6F3-5CFD-F04D-A9A2-05686AD8A34A}"/>
              </a:ext>
            </a:extLst>
          </p:cNvPr>
          <p:cNvSpPr txBox="1">
            <a:spLocks/>
          </p:cNvSpPr>
          <p:nvPr/>
        </p:nvSpPr>
        <p:spPr>
          <a:xfrm>
            <a:off x="473581" y="4097930"/>
            <a:ext cx="7647953" cy="6184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defTabSz="457200">
              <a:buSzPct val="90000"/>
              <a:buFont typeface="Arial" panose="020B0604020202020204" pitchFamily="34" charset="0"/>
              <a:buChar char="•"/>
              <a:defRPr/>
            </a:pPr>
            <a:r>
              <a:rPr lang="en-US" sz="2000" dirty="0"/>
              <a:t>If you are 18 years old or older, you can check at </a:t>
            </a:r>
            <a:r>
              <a:rPr lang="en-US" sz="2000" dirty="0">
                <a:hlinkClick r:id="rId4"/>
              </a:rPr>
              <a:t>vote411.org</a:t>
            </a:r>
            <a:r>
              <a:rPr lang="en-US" sz="2000" dirty="0"/>
              <a:t>.</a:t>
            </a:r>
            <a:br>
              <a:rPr lang="en-US" sz="2000" dirty="0"/>
            </a:br>
            <a:endParaRPr lang="en-US" sz="1600" dirty="0"/>
          </a:p>
        </p:txBody>
      </p:sp>
      <p:sp>
        <p:nvSpPr>
          <p:cNvPr id="20" name="TextBox 19">
            <a:extLst>
              <a:ext uri="{FF2B5EF4-FFF2-40B4-BE49-F238E27FC236}">
                <a16:creationId xmlns:a16="http://schemas.microsoft.com/office/drawing/2014/main" id="{DBDFE68E-2630-CD49-8F3A-D3FB3202193B}"/>
              </a:ext>
            </a:extLst>
          </p:cNvPr>
          <p:cNvSpPr txBox="1"/>
          <p:nvPr/>
        </p:nvSpPr>
        <p:spPr>
          <a:xfrm>
            <a:off x="353265" y="2774491"/>
            <a:ext cx="7948523"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If you registered recently, you received a  voter acknowledgment card in the mail.  If you registered in the past, you may have received a voter id card.  (Neither of these cards is required to actually vote.)</a:t>
            </a:r>
          </a:p>
        </p:txBody>
      </p:sp>
      <p:pic>
        <p:nvPicPr>
          <p:cNvPr id="21" name="Picture 20">
            <a:extLst>
              <a:ext uri="{FF2B5EF4-FFF2-40B4-BE49-F238E27FC236}">
                <a16:creationId xmlns:a16="http://schemas.microsoft.com/office/drawing/2014/main" id="{0472B021-BC0B-AE48-BF38-45A76A0B5B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8855" y="4527691"/>
            <a:ext cx="2509174" cy="1311246"/>
          </a:xfrm>
          <a:prstGeom prst="rect">
            <a:avLst/>
          </a:prstGeom>
        </p:spPr>
      </p:pic>
      <p:sp>
        <p:nvSpPr>
          <p:cNvPr id="2" name="TextBox 1">
            <a:extLst>
              <a:ext uri="{FF2B5EF4-FFF2-40B4-BE49-F238E27FC236}">
                <a16:creationId xmlns:a16="http://schemas.microsoft.com/office/drawing/2014/main" id="{0D0EB0F8-0E03-6F46-9333-1FA5D8BB8C62}"/>
              </a:ext>
            </a:extLst>
          </p:cNvPr>
          <p:cNvSpPr txBox="1"/>
          <p:nvPr/>
        </p:nvSpPr>
        <p:spPr>
          <a:xfrm>
            <a:off x="7100047" y="6185647"/>
            <a:ext cx="1447982" cy="338554"/>
          </a:xfrm>
          <a:prstGeom prst="rect">
            <a:avLst/>
          </a:prstGeom>
          <a:noFill/>
        </p:spPr>
        <p:txBody>
          <a:bodyPr wrap="square" rtlCol="0">
            <a:spAutoFit/>
          </a:bodyPr>
          <a:lstStyle/>
          <a:p>
            <a:pPr algn="r">
              <a:spcBef>
                <a:spcPts val="1200"/>
              </a:spcBef>
            </a:pPr>
            <a:fld id="{34841DDA-8148-5548-8B92-1F1E53B935D0}" type="slidenum">
              <a:rPr lang="en-US" sz="1600" smtClean="0"/>
              <a:t>21</a:t>
            </a:fld>
            <a:endParaRPr lang="en-US" sz="1600" dirty="0"/>
          </a:p>
        </p:txBody>
      </p:sp>
      <p:sp>
        <p:nvSpPr>
          <p:cNvPr id="11" name="TextBox 10">
            <a:extLst>
              <a:ext uri="{FF2B5EF4-FFF2-40B4-BE49-F238E27FC236}">
                <a16:creationId xmlns:a16="http://schemas.microsoft.com/office/drawing/2014/main" id="{02F4B5AE-7831-1340-8AAD-57AC8F2946F3}"/>
              </a:ext>
            </a:extLst>
          </p:cNvPr>
          <p:cNvSpPr txBox="1"/>
          <p:nvPr/>
        </p:nvSpPr>
        <p:spPr>
          <a:xfrm>
            <a:off x="1275137" y="4869884"/>
            <a:ext cx="4197905" cy="6268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a:t>If in doubt, REGISTER </a:t>
            </a:r>
          </a:p>
        </p:txBody>
      </p:sp>
    </p:spTree>
    <p:extLst>
      <p:ext uri="{BB962C8B-B14F-4D97-AF65-F5344CB8AC3E}">
        <p14:creationId xmlns:p14="http://schemas.microsoft.com/office/powerpoint/2010/main" val="510282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12043" y="3795"/>
            <a:ext cx="9144000" cy="18699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679078" y="455929"/>
            <a:ext cx="418159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rPr>
              <a:t>How do you register to vote?</a:t>
            </a:r>
          </a:p>
        </p:txBody>
      </p:sp>
      <p:pic>
        <p:nvPicPr>
          <p:cNvPr id="8" name="Picture 7">
            <a:extLst>
              <a:ext uri="{FF2B5EF4-FFF2-40B4-BE49-F238E27FC236}">
                <a16:creationId xmlns:a16="http://schemas.microsoft.com/office/drawing/2014/main" id="{349535AC-B84A-B64F-A825-44499A0FCD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3019" y="554782"/>
            <a:ext cx="2088516" cy="836321"/>
          </a:xfrm>
          <a:prstGeom prst="rect">
            <a:avLst/>
          </a:prstGeom>
        </p:spPr>
      </p:pic>
      <p:sp>
        <p:nvSpPr>
          <p:cNvPr id="9" name="Content Placeholder 1">
            <a:extLst>
              <a:ext uri="{FF2B5EF4-FFF2-40B4-BE49-F238E27FC236}">
                <a16:creationId xmlns:a16="http://schemas.microsoft.com/office/drawing/2014/main" id="{B0C9D1AC-8D37-8846-8805-3FC6E901E6B5}"/>
              </a:ext>
            </a:extLst>
          </p:cNvPr>
          <p:cNvSpPr txBox="1">
            <a:spLocks/>
          </p:cNvSpPr>
          <p:nvPr/>
        </p:nvSpPr>
        <p:spPr>
          <a:xfrm>
            <a:off x="759595" y="2304055"/>
            <a:ext cx="4020560" cy="15347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SzPct val="90000"/>
              <a:buFont typeface="+mj-lt"/>
              <a:buAutoNum type="arabicPeriod"/>
              <a:defRPr/>
            </a:pPr>
            <a:r>
              <a:rPr lang="en-US" sz="2800" dirty="0"/>
              <a:t>Get a registration form</a:t>
            </a:r>
          </a:p>
          <a:p>
            <a:pPr marL="457200" indent="-457200" algn="l">
              <a:buSzPct val="90000"/>
              <a:buFont typeface="+mj-lt"/>
              <a:buAutoNum type="arabicPeriod"/>
              <a:defRPr/>
            </a:pPr>
            <a:r>
              <a:rPr lang="en-US" sz="2800" dirty="0"/>
              <a:t>Fill it out</a:t>
            </a:r>
          </a:p>
          <a:p>
            <a:pPr marL="457200" indent="-457200" algn="l">
              <a:buSzPct val="90000"/>
              <a:buFont typeface="+mj-lt"/>
              <a:buAutoNum type="arabicPeriod"/>
              <a:defRPr/>
            </a:pPr>
            <a:r>
              <a:rPr lang="en-US" sz="2800" dirty="0"/>
              <a:t>Mail it in</a:t>
            </a:r>
            <a:endParaRPr lang="en-US" sz="2000" dirty="0"/>
          </a:p>
        </p:txBody>
      </p:sp>
      <p:pic>
        <p:nvPicPr>
          <p:cNvPr id="12" name="Picture 11" descr="68-voter-registration-english-monmouth.pdf - Mozilla Firefox">
            <a:extLst>
              <a:ext uri="{FF2B5EF4-FFF2-40B4-BE49-F238E27FC236}">
                <a16:creationId xmlns:a16="http://schemas.microsoft.com/office/drawing/2014/main" id="{6B79A678-76E3-D447-BA52-7A1AD03B77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98778" y="4022631"/>
            <a:ext cx="1565356" cy="1696296"/>
          </a:xfrm>
          <a:prstGeom prst="rect">
            <a:avLst/>
          </a:prstGeom>
          <a:ln>
            <a:solidFill>
              <a:schemeClr val="bg1">
                <a:lumMod val="75000"/>
              </a:schemeClr>
            </a:solidFill>
          </a:ln>
        </p:spPr>
      </p:pic>
      <p:pic>
        <p:nvPicPr>
          <p:cNvPr id="7" name="Picture 6">
            <a:extLst>
              <a:ext uri="{FF2B5EF4-FFF2-40B4-BE49-F238E27FC236}">
                <a16:creationId xmlns:a16="http://schemas.microsoft.com/office/drawing/2014/main" id="{20D65DA2-C780-C046-B1CD-1DCA1ADAFE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96337" y="3838850"/>
            <a:ext cx="1304360" cy="2063861"/>
          </a:xfrm>
          <a:prstGeom prst="rect">
            <a:avLst/>
          </a:prstGeom>
        </p:spPr>
      </p:pic>
      <p:sp>
        <p:nvSpPr>
          <p:cNvPr id="13" name="Right Arrow 12">
            <a:extLst>
              <a:ext uri="{FF2B5EF4-FFF2-40B4-BE49-F238E27FC236}">
                <a16:creationId xmlns:a16="http://schemas.microsoft.com/office/drawing/2014/main" id="{2D6CD9A4-9420-1645-A2DB-AE0CFAE8CAB9}"/>
              </a:ext>
            </a:extLst>
          </p:cNvPr>
          <p:cNvSpPr/>
          <p:nvPr/>
        </p:nvSpPr>
        <p:spPr>
          <a:xfrm>
            <a:off x="2888694" y="4677165"/>
            <a:ext cx="371708" cy="3872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A2700A6D-C3A7-0848-854E-F6A8B036DBDD}"/>
              </a:ext>
            </a:extLst>
          </p:cNvPr>
          <p:cNvSpPr/>
          <p:nvPr/>
        </p:nvSpPr>
        <p:spPr>
          <a:xfrm>
            <a:off x="5924423" y="4616725"/>
            <a:ext cx="371708" cy="3872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9B6751D-B7AB-8D47-B4B2-6AF512371FC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075"/>
          <a:stretch/>
        </p:blipFill>
        <p:spPr>
          <a:xfrm>
            <a:off x="3462838" y="4359540"/>
            <a:ext cx="2389239" cy="1185854"/>
          </a:xfrm>
          <a:prstGeom prst="rect">
            <a:avLst/>
          </a:prstGeom>
        </p:spPr>
      </p:pic>
      <p:sp>
        <p:nvSpPr>
          <p:cNvPr id="11" name="Explosion 2 10">
            <a:extLst>
              <a:ext uri="{FF2B5EF4-FFF2-40B4-BE49-F238E27FC236}">
                <a16:creationId xmlns:a16="http://schemas.microsoft.com/office/drawing/2014/main" id="{1A971159-6C27-9242-BA42-BFE35316A883}"/>
              </a:ext>
            </a:extLst>
          </p:cNvPr>
          <p:cNvSpPr/>
          <p:nvPr/>
        </p:nvSpPr>
        <p:spPr>
          <a:xfrm rot="2900237">
            <a:off x="5618444" y="937810"/>
            <a:ext cx="2917104" cy="2905738"/>
          </a:xfrm>
          <a:prstGeom prst="irregularSeal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Curved Connector 2">
            <a:extLst>
              <a:ext uri="{FF2B5EF4-FFF2-40B4-BE49-F238E27FC236}">
                <a16:creationId xmlns:a16="http://schemas.microsoft.com/office/drawing/2014/main" id="{474EAB8A-14B3-DB42-B29A-955D505138AB}"/>
              </a:ext>
            </a:extLst>
          </p:cNvPr>
          <p:cNvCxnSpPr>
            <a:cxnSpLocks/>
          </p:cNvCxnSpPr>
          <p:nvPr/>
        </p:nvCxnSpPr>
        <p:spPr>
          <a:xfrm rot="10800000" flipV="1">
            <a:off x="4657459" y="2161033"/>
            <a:ext cx="1194618" cy="41026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1638520-CB3F-4545-9F4D-1799EFA484D3}"/>
              </a:ext>
            </a:extLst>
          </p:cNvPr>
          <p:cNvSpPr txBox="1"/>
          <p:nvPr/>
        </p:nvSpPr>
        <p:spPr>
          <a:xfrm>
            <a:off x="4939349" y="2227668"/>
            <a:ext cx="900953" cy="276999"/>
          </a:xfrm>
          <a:prstGeom prst="rect">
            <a:avLst/>
          </a:prstGeom>
          <a:noFill/>
        </p:spPr>
        <p:txBody>
          <a:bodyPr wrap="square" rtlCol="0">
            <a:spAutoFit/>
          </a:bodyPr>
          <a:lstStyle/>
          <a:p>
            <a:pPr algn="l">
              <a:spcBef>
                <a:spcPts val="1200"/>
              </a:spcBef>
            </a:pPr>
            <a:r>
              <a:rPr lang="en-US" sz="1200" dirty="0">
                <a:solidFill>
                  <a:schemeClr val="tx2"/>
                </a:solidFill>
              </a:rPr>
              <a:t>For now</a:t>
            </a:r>
          </a:p>
        </p:txBody>
      </p:sp>
      <p:sp>
        <p:nvSpPr>
          <p:cNvPr id="2" name="TextBox 1"/>
          <p:cNvSpPr txBox="1"/>
          <p:nvPr/>
        </p:nvSpPr>
        <p:spPr>
          <a:xfrm>
            <a:off x="7800697" y="6278880"/>
            <a:ext cx="758087" cy="338554"/>
          </a:xfrm>
          <a:prstGeom prst="rect">
            <a:avLst/>
          </a:prstGeom>
          <a:noFill/>
        </p:spPr>
        <p:txBody>
          <a:bodyPr wrap="square" rtlCol="0">
            <a:spAutoFit/>
          </a:bodyPr>
          <a:lstStyle/>
          <a:p>
            <a:pPr algn="r">
              <a:spcBef>
                <a:spcPts val="1200"/>
              </a:spcBef>
            </a:pPr>
            <a:fld id="{670FBF37-A09B-E14F-B38C-857142B4EA74}" type="slidenum">
              <a:rPr lang="en-US" sz="1600" smtClean="0"/>
              <a:t>22</a:t>
            </a:fld>
            <a:endParaRPr lang="en-US" sz="1600" dirty="0"/>
          </a:p>
        </p:txBody>
      </p:sp>
      <p:sp>
        <p:nvSpPr>
          <p:cNvPr id="4" name="Rectangle 3">
            <a:extLst>
              <a:ext uri="{FF2B5EF4-FFF2-40B4-BE49-F238E27FC236}">
                <a16:creationId xmlns:a16="http://schemas.microsoft.com/office/drawing/2014/main" id="{CB50A4B5-9386-4B49-A6B6-96C6EEC6C3BF}"/>
              </a:ext>
            </a:extLst>
          </p:cNvPr>
          <p:cNvSpPr/>
          <p:nvPr/>
        </p:nvSpPr>
        <p:spPr>
          <a:xfrm>
            <a:off x="5997389" y="1825675"/>
            <a:ext cx="2027816" cy="1200329"/>
          </a:xfrm>
          <a:prstGeom prst="rect">
            <a:avLst/>
          </a:prstGeom>
        </p:spPr>
        <p:txBody>
          <a:bodyPr wrap="square">
            <a:spAutoFit/>
          </a:bodyPr>
          <a:lstStyle/>
          <a:p>
            <a:pPr algn="ctr"/>
            <a:r>
              <a:rPr lang="en-US" dirty="0">
                <a:solidFill>
                  <a:schemeClr val="bg1"/>
                </a:solidFill>
              </a:rPr>
              <a:t>Online registration is coming to NJ, possibly in July 2020</a:t>
            </a:r>
          </a:p>
        </p:txBody>
      </p:sp>
    </p:spTree>
    <p:extLst>
      <p:ext uri="{BB962C8B-B14F-4D97-AF65-F5344CB8AC3E}">
        <p14:creationId xmlns:p14="http://schemas.microsoft.com/office/powerpoint/2010/main" val="4280119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227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491024" y="872928"/>
            <a:ext cx="5309701"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800" b="1" dirty="0">
                <a:latin typeface="+mn-lt"/>
              </a:rPr>
              <a:t>How to get the Voter Registration Application From Home</a:t>
            </a:r>
          </a:p>
        </p:txBody>
      </p:sp>
      <p:pic>
        <p:nvPicPr>
          <p:cNvPr id="8" name="Picture 7">
            <a:extLst>
              <a:ext uri="{FF2B5EF4-FFF2-40B4-BE49-F238E27FC236}">
                <a16:creationId xmlns:a16="http://schemas.microsoft.com/office/drawing/2014/main" id="{349535AC-B84A-B64F-A825-44499A0FCD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318" y="136620"/>
            <a:ext cx="2088516" cy="836321"/>
          </a:xfrm>
          <a:prstGeom prst="rect">
            <a:avLst/>
          </a:prstGeom>
        </p:spPr>
      </p:pic>
      <p:pic>
        <p:nvPicPr>
          <p:cNvPr id="12" name="Picture 11" descr="68-voter-registration-english-monmouth.pdf - Mozilla Firefox">
            <a:extLst>
              <a:ext uri="{FF2B5EF4-FFF2-40B4-BE49-F238E27FC236}">
                <a16:creationId xmlns:a16="http://schemas.microsoft.com/office/drawing/2014/main" id="{6B79A678-76E3-D447-BA52-7A1AD03B77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32386" y="202799"/>
            <a:ext cx="2494388" cy="270304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4356F2A6-1E49-A24F-873F-5264952AE684}"/>
              </a:ext>
            </a:extLst>
          </p:cNvPr>
          <p:cNvSpPr txBox="1"/>
          <p:nvPr/>
        </p:nvSpPr>
        <p:spPr>
          <a:xfrm>
            <a:off x="598562" y="2443780"/>
            <a:ext cx="8420584" cy="3371692"/>
          </a:xfrm>
          <a:prstGeom prst="rect">
            <a:avLst/>
          </a:prstGeom>
          <a:noFill/>
        </p:spPr>
        <p:txBody>
          <a:bodyPr wrap="square" rtlCol="0">
            <a:spAutoFit/>
          </a:bodyPr>
          <a:lstStyle/>
          <a:p>
            <a:pPr marL="342900" indent="-342900">
              <a:lnSpc>
                <a:spcPct val="110000"/>
              </a:lnSpc>
              <a:spcBef>
                <a:spcPts val="600"/>
              </a:spcBef>
              <a:buSzPct val="90000"/>
              <a:buFont typeface="Arial" panose="020B0604020202020204" pitchFamily="34" charset="0"/>
              <a:buChar char="•"/>
              <a:defRPr/>
            </a:pPr>
            <a:r>
              <a:rPr lang="en-US" sz="2000" b="1" dirty="0"/>
              <a:t>Print from this website:</a:t>
            </a:r>
          </a:p>
          <a:p>
            <a:pPr marL="457200" lvl="2">
              <a:lnSpc>
                <a:spcPct val="110000"/>
              </a:lnSpc>
              <a:spcBef>
                <a:spcPts val="600"/>
              </a:spcBef>
              <a:buSzPct val="90000"/>
              <a:defRPr/>
            </a:pPr>
            <a:r>
              <a:rPr lang="en-US" sz="2000" dirty="0">
                <a:hlinkClick r:id="rId5"/>
              </a:rPr>
              <a:t>https://www.state.nj.us/state/elections/voter-registration.shtml</a:t>
            </a:r>
            <a:endParaRPr lang="en-US" sz="700" b="1" dirty="0"/>
          </a:p>
          <a:p>
            <a:pPr marL="800100" lvl="1" indent="-342900">
              <a:lnSpc>
                <a:spcPct val="110000"/>
              </a:lnSpc>
              <a:spcBef>
                <a:spcPts val="600"/>
              </a:spcBef>
              <a:buSzPct val="90000"/>
              <a:buFont typeface="Courier New" panose="02070309020205020404" pitchFamily="49" charset="0"/>
              <a:buChar char="o"/>
              <a:defRPr/>
            </a:pPr>
            <a:r>
              <a:rPr lang="en-US" dirty="0"/>
              <a:t>For English or Spanish: Select “</a:t>
            </a:r>
            <a:r>
              <a:rPr lang="en-US" i="1" dirty="0"/>
              <a:t>Monmouth County” </a:t>
            </a:r>
            <a:r>
              <a:rPr lang="en-US" dirty="0"/>
              <a:t>(or your county)</a:t>
            </a:r>
          </a:p>
          <a:p>
            <a:pPr marL="800100" lvl="1" indent="-342900">
              <a:lnSpc>
                <a:spcPct val="110000"/>
              </a:lnSpc>
              <a:spcBef>
                <a:spcPts val="600"/>
              </a:spcBef>
              <a:buSzPct val="90000"/>
              <a:buFont typeface="Courier New" panose="02070309020205020404" pitchFamily="49" charset="0"/>
              <a:buChar char="o"/>
              <a:defRPr/>
            </a:pPr>
            <a:r>
              <a:rPr lang="en-US" dirty="0"/>
              <a:t>For other languages:</a:t>
            </a:r>
            <a:br>
              <a:rPr lang="en-US" dirty="0"/>
            </a:br>
            <a:r>
              <a:rPr lang="en-US" dirty="0"/>
              <a:t>Scroll to the bottom of the County List and </a:t>
            </a:r>
            <a:br>
              <a:rPr lang="en-US" dirty="0"/>
            </a:br>
            <a:r>
              <a:rPr lang="en-US" dirty="0"/>
              <a:t>click on </a:t>
            </a:r>
            <a:r>
              <a:rPr lang="en-US" i="1" dirty="0"/>
              <a:t>“Statewide Voter Registration Forms”</a:t>
            </a:r>
          </a:p>
          <a:p>
            <a:pPr lvl="3">
              <a:lnSpc>
                <a:spcPct val="110000"/>
              </a:lnSpc>
              <a:spcBef>
                <a:spcPts val="600"/>
              </a:spcBef>
              <a:buSzPct val="90000"/>
              <a:defRPr/>
            </a:pPr>
            <a:r>
              <a:rPr lang="en-US" sz="2000" b="1" dirty="0"/>
              <a:t>- OR -</a:t>
            </a:r>
          </a:p>
          <a:p>
            <a:pPr marL="457200" indent="-457200">
              <a:lnSpc>
                <a:spcPct val="110000"/>
              </a:lnSpc>
              <a:spcBef>
                <a:spcPts val="600"/>
              </a:spcBef>
              <a:buSzPct val="90000"/>
              <a:buFont typeface="Arial" panose="020B0604020202020204" pitchFamily="34" charset="0"/>
              <a:buChar char="•"/>
              <a:defRPr/>
            </a:pPr>
            <a:r>
              <a:rPr lang="en-US" sz="2000" b="1" dirty="0"/>
              <a:t>Text “REGISTRATION FORM” </a:t>
            </a:r>
            <a:r>
              <a:rPr lang="en-US" sz="2000" dirty="0"/>
              <a:t>to the League of Women Voters </a:t>
            </a:r>
            <a:br>
              <a:rPr lang="en-US" sz="2000" dirty="0"/>
            </a:br>
            <a:r>
              <a:rPr lang="en-US" sz="2000" dirty="0"/>
              <a:t>(</a:t>
            </a:r>
            <a:r>
              <a:rPr lang="en-US" sz="2000" b="1" dirty="0">
                <a:solidFill>
                  <a:srgbClr val="C00000"/>
                </a:solidFill>
              </a:rPr>
              <a:t>732-927-1131</a:t>
            </a:r>
            <a:r>
              <a:rPr lang="en-US" sz="2000" dirty="0"/>
              <a:t>)</a:t>
            </a:r>
            <a:r>
              <a:rPr lang="en-US" sz="2000" b="1" dirty="0">
                <a:solidFill>
                  <a:srgbClr val="C00000"/>
                </a:solidFill>
              </a:rPr>
              <a:t> </a:t>
            </a:r>
            <a:r>
              <a:rPr lang="en-US" sz="2000" dirty="0"/>
              <a:t>and they’ll be in touch and mail one to you</a:t>
            </a:r>
          </a:p>
        </p:txBody>
      </p:sp>
      <p:sp>
        <p:nvSpPr>
          <p:cNvPr id="3" name="TextBox 2">
            <a:extLst>
              <a:ext uri="{FF2B5EF4-FFF2-40B4-BE49-F238E27FC236}">
                <a16:creationId xmlns:a16="http://schemas.microsoft.com/office/drawing/2014/main" id="{2EF11943-EF68-9C4F-B706-23BA36473710}"/>
              </a:ext>
            </a:extLst>
          </p:cNvPr>
          <p:cNvSpPr txBox="1"/>
          <p:nvPr/>
        </p:nvSpPr>
        <p:spPr>
          <a:xfrm>
            <a:off x="6938682" y="6250193"/>
            <a:ext cx="1677255" cy="338554"/>
          </a:xfrm>
          <a:prstGeom prst="rect">
            <a:avLst/>
          </a:prstGeom>
          <a:noFill/>
        </p:spPr>
        <p:txBody>
          <a:bodyPr wrap="square" rtlCol="0">
            <a:spAutoFit/>
          </a:bodyPr>
          <a:lstStyle/>
          <a:p>
            <a:pPr algn="r">
              <a:spcBef>
                <a:spcPts val="1200"/>
              </a:spcBef>
            </a:pPr>
            <a:fld id="{C52B70B6-9DEA-6A41-A349-A7209F9D01FC}" type="slidenum">
              <a:rPr lang="en-US" sz="1600" smtClean="0"/>
              <a:t>23</a:t>
            </a:fld>
            <a:endParaRPr lang="en-US" sz="1600" dirty="0"/>
          </a:p>
        </p:txBody>
      </p:sp>
    </p:spTree>
    <p:extLst>
      <p:ext uri="{BB962C8B-B14F-4D97-AF65-F5344CB8AC3E}">
        <p14:creationId xmlns:p14="http://schemas.microsoft.com/office/powerpoint/2010/main" val="3360516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BDCB6E09-CC94-6546-8D96-EADFB59BA957}"/>
              </a:ext>
            </a:extLst>
          </p:cNvPr>
          <p:cNvSpPr/>
          <p:nvPr/>
        </p:nvSpPr>
        <p:spPr>
          <a:xfrm>
            <a:off x="724946" y="5046398"/>
            <a:ext cx="1405217" cy="78490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0A46CF3-2344-EA4F-97BF-B56A10258412}"/>
              </a:ext>
            </a:extLst>
          </p:cNvPr>
          <p:cNvSpPr/>
          <p:nvPr/>
        </p:nvSpPr>
        <p:spPr>
          <a:xfrm>
            <a:off x="690410" y="4035866"/>
            <a:ext cx="1405217" cy="78490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4A5B6E1-1812-AA4A-8300-F1597F162A9B}"/>
              </a:ext>
            </a:extLst>
          </p:cNvPr>
          <p:cNvSpPr/>
          <p:nvPr/>
        </p:nvSpPr>
        <p:spPr>
          <a:xfrm>
            <a:off x="0" y="1137"/>
            <a:ext cx="9144000" cy="13668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49535AC-B84A-B64F-A825-44499A0FCD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873" y="257497"/>
            <a:ext cx="2097161" cy="839783"/>
          </a:xfrm>
          <a:prstGeom prst="rect">
            <a:avLst/>
          </a:prstGeom>
        </p:spPr>
      </p:pic>
      <p:sp>
        <p:nvSpPr>
          <p:cNvPr id="3" name="TextBox 2">
            <a:extLst>
              <a:ext uri="{FF2B5EF4-FFF2-40B4-BE49-F238E27FC236}">
                <a16:creationId xmlns:a16="http://schemas.microsoft.com/office/drawing/2014/main" id="{B7B5F243-BE50-A04C-98A8-0805A0F85CA8}"/>
              </a:ext>
            </a:extLst>
          </p:cNvPr>
          <p:cNvSpPr txBox="1"/>
          <p:nvPr/>
        </p:nvSpPr>
        <p:spPr>
          <a:xfrm>
            <a:off x="653141" y="5254185"/>
            <a:ext cx="1479754" cy="369332"/>
          </a:xfrm>
          <a:prstGeom prst="rect">
            <a:avLst/>
          </a:prstGeom>
          <a:noFill/>
        </p:spPr>
        <p:txBody>
          <a:bodyPr wrap="square" rtlCol="0">
            <a:spAutoFit/>
          </a:bodyPr>
          <a:lstStyle/>
          <a:p>
            <a:pPr algn="ctr">
              <a:spcBef>
                <a:spcPts val="1200"/>
              </a:spcBef>
            </a:pPr>
            <a:r>
              <a:rPr lang="en-US" b="1" dirty="0">
                <a:hlinkClick r:id="rId4"/>
              </a:rPr>
              <a:t>VIDEO</a:t>
            </a:r>
            <a:endParaRPr lang="en-US" sz="4400" b="1" dirty="0"/>
          </a:p>
        </p:txBody>
      </p:sp>
      <p:sp>
        <p:nvSpPr>
          <p:cNvPr id="7" name="TextBox 6">
            <a:extLst>
              <a:ext uri="{FF2B5EF4-FFF2-40B4-BE49-F238E27FC236}">
                <a16:creationId xmlns:a16="http://schemas.microsoft.com/office/drawing/2014/main" id="{48D640F7-9AC1-A049-80BD-0352576C1BD1}"/>
              </a:ext>
            </a:extLst>
          </p:cNvPr>
          <p:cNvSpPr txBox="1"/>
          <p:nvPr/>
        </p:nvSpPr>
        <p:spPr>
          <a:xfrm>
            <a:off x="839615" y="4215022"/>
            <a:ext cx="1256012" cy="338554"/>
          </a:xfrm>
          <a:prstGeom prst="rect">
            <a:avLst/>
          </a:prstGeom>
          <a:noFill/>
        </p:spPr>
        <p:txBody>
          <a:bodyPr wrap="square" rtlCol="0">
            <a:spAutoFit/>
          </a:bodyPr>
          <a:lstStyle/>
          <a:p>
            <a:r>
              <a:rPr lang="en-US" sz="1600" dirty="0">
                <a:hlinkClick r:id="rId5"/>
              </a:rPr>
              <a:t>Online form</a:t>
            </a:r>
            <a:endParaRPr lang="en-US" sz="1600" dirty="0"/>
          </a:p>
        </p:txBody>
      </p:sp>
      <p:sp>
        <p:nvSpPr>
          <p:cNvPr id="12" name="TextBox 11">
            <a:extLst>
              <a:ext uri="{FF2B5EF4-FFF2-40B4-BE49-F238E27FC236}">
                <a16:creationId xmlns:a16="http://schemas.microsoft.com/office/drawing/2014/main" id="{105AD353-27D4-8842-90D2-0B601DA26DF3}"/>
              </a:ext>
            </a:extLst>
          </p:cNvPr>
          <p:cNvSpPr txBox="1"/>
          <p:nvPr/>
        </p:nvSpPr>
        <p:spPr>
          <a:xfrm>
            <a:off x="370012" y="1883198"/>
            <a:ext cx="2280022" cy="1569660"/>
          </a:xfrm>
          <a:prstGeom prst="rect">
            <a:avLst/>
          </a:prstGeom>
          <a:noFill/>
        </p:spPr>
        <p:txBody>
          <a:bodyPr wrap="square" rtlCol="0">
            <a:spAutoFit/>
          </a:bodyPr>
          <a:lstStyle/>
          <a:p>
            <a:r>
              <a:rPr lang="en-US" altLang="en-US" sz="2400" b="1" dirty="0"/>
              <a:t>How to fill out the Voter Registration form</a:t>
            </a:r>
            <a:endParaRPr lang="en-US" sz="2400" dirty="0"/>
          </a:p>
        </p:txBody>
      </p:sp>
      <p:sp>
        <p:nvSpPr>
          <p:cNvPr id="2" name="Footer Placeholder 1">
            <a:extLst>
              <a:ext uri="{FF2B5EF4-FFF2-40B4-BE49-F238E27FC236}">
                <a16:creationId xmlns:a16="http://schemas.microsoft.com/office/drawing/2014/main" id="{DBCF3814-1C5F-004F-9006-05B7944963A4}"/>
              </a:ext>
            </a:extLst>
          </p:cNvPr>
          <p:cNvSpPr>
            <a:spLocks noGrp="1"/>
          </p:cNvSpPr>
          <p:nvPr>
            <p:ph type="ftr" sz="quarter" idx="11"/>
          </p:nvPr>
        </p:nvSpPr>
        <p:spPr>
          <a:xfrm>
            <a:off x="5372100" y="6173787"/>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47C82CB-FACA-FF4D-BCD3-D18434957AF0}" type="slidenum">
              <a:rPr lang="en-US" smtClean="0"/>
              <a:pPr algn="r"/>
              <a:t>24</a:t>
            </a:fld>
            <a:endParaRPr lang="en-US" dirty="0"/>
          </a:p>
        </p:txBody>
      </p:sp>
      <p:pic>
        <p:nvPicPr>
          <p:cNvPr id="15" name="Picture 14">
            <a:extLst>
              <a:ext uri="{FF2B5EF4-FFF2-40B4-BE49-F238E27FC236}">
                <a16:creationId xmlns:a16="http://schemas.microsoft.com/office/drawing/2014/main" id="{BB4358A3-81A6-6142-8BB5-02CAD6450991}"/>
              </a:ext>
            </a:extLst>
          </p:cNvPr>
          <p:cNvPicPr>
            <a:picLocks noChangeAspect="1"/>
          </p:cNvPicPr>
          <p:nvPr/>
        </p:nvPicPr>
        <p:blipFill rotWithShape="1">
          <a:blip r:embed="rId6"/>
          <a:srcRect t="5291" r="5082" b="16085"/>
          <a:stretch/>
        </p:blipFill>
        <p:spPr>
          <a:xfrm>
            <a:off x="2835040" y="170497"/>
            <a:ext cx="6123954" cy="6564722"/>
          </a:xfrm>
          <a:prstGeom prst="rect">
            <a:avLst/>
          </a:prstGeom>
          <a:solidFill>
            <a:schemeClr val="bg1"/>
          </a:solidFill>
          <a:ln>
            <a:solidFill>
              <a:schemeClr val="bg1">
                <a:lumMod val="50000"/>
              </a:schemeClr>
            </a:solidFill>
          </a:ln>
        </p:spPr>
      </p:pic>
      <p:sp>
        <p:nvSpPr>
          <p:cNvPr id="16" name="TextBox 15">
            <a:extLst>
              <a:ext uri="{FF2B5EF4-FFF2-40B4-BE49-F238E27FC236}">
                <a16:creationId xmlns:a16="http://schemas.microsoft.com/office/drawing/2014/main" id="{4170417F-0809-3F4F-B8BA-672A4D54FBA3}"/>
              </a:ext>
            </a:extLst>
          </p:cNvPr>
          <p:cNvSpPr txBox="1"/>
          <p:nvPr/>
        </p:nvSpPr>
        <p:spPr>
          <a:xfrm rot="20363955">
            <a:off x="2176472" y="880805"/>
            <a:ext cx="1872445" cy="276999"/>
          </a:xfrm>
          <a:prstGeom prst="rect">
            <a:avLst/>
          </a:prstGeom>
          <a:noFill/>
        </p:spPr>
        <p:txBody>
          <a:bodyPr wrap="square" rtlCol="0">
            <a:spAutoFit/>
          </a:bodyPr>
          <a:lstStyle/>
          <a:p>
            <a:pPr algn="l">
              <a:spcBef>
                <a:spcPts val="1200"/>
              </a:spcBef>
            </a:pPr>
            <a:r>
              <a:rPr lang="en-US" sz="1200" i="1" dirty="0">
                <a:solidFill>
                  <a:srgbClr val="FF0000"/>
                </a:solidFill>
              </a:rPr>
              <a:t>Use pen, not pencil!</a:t>
            </a:r>
          </a:p>
        </p:txBody>
      </p:sp>
    </p:spTree>
    <p:extLst>
      <p:ext uri="{BB962C8B-B14F-4D97-AF65-F5344CB8AC3E}">
        <p14:creationId xmlns:p14="http://schemas.microsoft.com/office/powerpoint/2010/main" val="382152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5929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841158" y="378575"/>
            <a:ext cx="494683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ea typeface="+mn-ea"/>
                <a:cs typeface="+mn-cs"/>
              </a:rPr>
              <a:t>Mail it!</a:t>
            </a:r>
          </a:p>
        </p:txBody>
      </p:sp>
      <p:pic>
        <p:nvPicPr>
          <p:cNvPr id="8" name="Picture 7">
            <a:extLst>
              <a:ext uri="{FF2B5EF4-FFF2-40B4-BE49-F238E27FC236}">
                <a16:creationId xmlns:a16="http://schemas.microsoft.com/office/drawing/2014/main" id="{349535AC-B84A-B64F-A825-44499A0FCD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94438" y="376944"/>
            <a:ext cx="2088516" cy="836321"/>
          </a:xfrm>
          <a:prstGeom prst="rect">
            <a:avLst/>
          </a:prstGeom>
        </p:spPr>
      </p:pic>
      <p:pic>
        <p:nvPicPr>
          <p:cNvPr id="6" name="Picture 5">
            <a:extLst>
              <a:ext uri="{FF2B5EF4-FFF2-40B4-BE49-F238E27FC236}">
                <a16:creationId xmlns:a16="http://schemas.microsoft.com/office/drawing/2014/main" id="{91AE784D-2EB7-BF46-9F31-B630269183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1170" y="2024415"/>
            <a:ext cx="1454179" cy="2300916"/>
          </a:xfrm>
          <a:prstGeom prst="rect">
            <a:avLst/>
          </a:prstGeom>
        </p:spPr>
      </p:pic>
      <p:sp>
        <p:nvSpPr>
          <p:cNvPr id="2" name="TextBox 1">
            <a:extLst>
              <a:ext uri="{FF2B5EF4-FFF2-40B4-BE49-F238E27FC236}">
                <a16:creationId xmlns:a16="http://schemas.microsoft.com/office/drawing/2014/main" id="{6F0BE19D-BF0B-BF42-9E68-D8A0E479DB0E}"/>
              </a:ext>
            </a:extLst>
          </p:cNvPr>
          <p:cNvSpPr txBox="1"/>
          <p:nvPr/>
        </p:nvSpPr>
        <p:spPr>
          <a:xfrm>
            <a:off x="621368" y="1897811"/>
            <a:ext cx="5723580" cy="306237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Fold and tape (not staple) your form </a:t>
            </a:r>
            <a:br>
              <a:rPr lang="en-US" sz="2000" dirty="0"/>
            </a:br>
            <a:r>
              <a:rPr lang="en-US" sz="2000" dirty="0"/>
              <a:t>and drop it in a mailbox.</a:t>
            </a:r>
            <a:br>
              <a:rPr lang="en-US" sz="2000" dirty="0"/>
            </a:br>
            <a:r>
              <a:rPr lang="en-US" i="1" dirty="0"/>
              <a:t>Your form is already addressed and stamped.</a:t>
            </a:r>
          </a:p>
          <a:p>
            <a:pPr>
              <a:spcBef>
                <a:spcPts val="600"/>
              </a:spcBef>
            </a:pPr>
            <a:endParaRPr lang="en-US" sz="2000" dirty="0"/>
          </a:p>
          <a:p>
            <a:pPr marL="285750" indent="-285750">
              <a:spcBef>
                <a:spcPts val="600"/>
              </a:spcBef>
              <a:buFont typeface="Arial" panose="020B0604020202020204" pitchFamily="34" charset="0"/>
              <a:buChar char="•"/>
            </a:pPr>
            <a:r>
              <a:rPr lang="en-US" sz="2000" dirty="0"/>
              <a:t>Once registered, you stay registered and do </a:t>
            </a:r>
            <a:br>
              <a:rPr lang="en-US" sz="2000" dirty="0"/>
            </a:br>
            <a:r>
              <a:rPr lang="en-US" sz="2000" dirty="0"/>
              <a:t>not need to submit another form unless you change your </a:t>
            </a:r>
            <a:r>
              <a:rPr lang="en-US" sz="2000" i="1" dirty="0"/>
              <a:t>address</a:t>
            </a:r>
            <a:r>
              <a:rPr lang="en-US" sz="2000" dirty="0"/>
              <a:t>, </a:t>
            </a:r>
            <a:r>
              <a:rPr lang="en-US" sz="2000" i="1" dirty="0"/>
              <a:t>name, signature</a:t>
            </a:r>
            <a:r>
              <a:rPr lang="en-US" sz="2000" dirty="0"/>
              <a:t>, or </a:t>
            </a:r>
            <a:r>
              <a:rPr lang="en-US" sz="2000" i="1" dirty="0"/>
              <a:t>party affiliation.</a:t>
            </a:r>
          </a:p>
          <a:p>
            <a:pPr marL="285750" indent="-285750">
              <a:spcBef>
                <a:spcPts val="600"/>
              </a:spcBef>
              <a:buFont typeface="Arial" panose="020B0604020202020204" pitchFamily="34" charset="0"/>
              <a:buChar char="•"/>
            </a:pPr>
            <a:endParaRPr lang="en-US" sz="2000" dirty="0"/>
          </a:p>
        </p:txBody>
      </p:sp>
      <p:sp>
        <p:nvSpPr>
          <p:cNvPr id="4" name="TextBox 3">
            <a:extLst>
              <a:ext uri="{FF2B5EF4-FFF2-40B4-BE49-F238E27FC236}">
                <a16:creationId xmlns:a16="http://schemas.microsoft.com/office/drawing/2014/main" id="{100A8B05-77A2-BB44-90AA-68629D0D0987}"/>
              </a:ext>
            </a:extLst>
          </p:cNvPr>
          <p:cNvSpPr txBox="1"/>
          <p:nvPr/>
        </p:nvSpPr>
        <p:spPr>
          <a:xfrm>
            <a:off x="6594438" y="6239435"/>
            <a:ext cx="1947134" cy="338554"/>
          </a:xfrm>
          <a:prstGeom prst="rect">
            <a:avLst/>
          </a:prstGeom>
          <a:noFill/>
        </p:spPr>
        <p:txBody>
          <a:bodyPr wrap="square" rtlCol="0">
            <a:spAutoFit/>
          </a:bodyPr>
          <a:lstStyle/>
          <a:p>
            <a:pPr algn="r">
              <a:spcBef>
                <a:spcPts val="1200"/>
              </a:spcBef>
            </a:pPr>
            <a:fld id="{54E84935-93BD-A947-A3F5-E593C1065DCC}" type="slidenum">
              <a:rPr lang="en-US" sz="1600" smtClean="0"/>
              <a:t>25</a:t>
            </a:fld>
            <a:endParaRPr lang="en-US" sz="1600" dirty="0"/>
          </a:p>
        </p:txBody>
      </p:sp>
      <p:pic>
        <p:nvPicPr>
          <p:cNvPr id="9" name="Picture 8" descr="68-voter-registration-english-monmouth.pdf - Mozilla Firefox">
            <a:extLst>
              <a:ext uri="{FF2B5EF4-FFF2-40B4-BE49-F238E27FC236}">
                <a16:creationId xmlns:a16="http://schemas.microsoft.com/office/drawing/2014/main" id="{98057FA3-85B5-6F4A-ADD6-2D53CCD62AD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0933901">
            <a:off x="4898755" y="375505"/>
            <a:ext cx="1561746" cy="1903493"/>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A screenshot of a cell phone&#10;&#10;Description automatically generated">
            <a:extLst>
              <a:ext uri="{FF2B5EF4-FFF2-40B4-BE49-F238E27FC236}">
                <a16:creationId xmlns:a16="http://schemas.microsoft.com/office/drawing/2014/main" id="{928D786E-BA3E-E244-A09E-14B2F242D8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70482" y="1321042"/>
            <a:ext cx="1847460" cy="812047"/>
          </a:xfrm>
          <a:prstGeom prst="rect">
            <a:avLst/>
          </a:prstGeom>
          <a:ln w="6350">
            <a:solidFill>
              <a:schemeClr val="bg1">
                <a:lumMod val="75000"/>
              </a:schemeClr>
            </a:solidFill>
          </a:ln>
        </p:spPr>
      </p:pic>
      <p:sp>
        <p:nvSpPr>
          <p:cNvPr id="12" name="TextBox 11">
            <a:extLst>
              <a:ext uri="{FF2B5EF4-FFF2-40B4-BE49-F238E27FC236}">
                <a16:creationId xmlns:a16="http://schemas.microsoft.com/office/drawing/2014/main" id="{2E80723D-37C2-084F-A430-B1F39218830E}"/>
              </a:ext>
            </a:extLst>
          </p:cNvPr>
          <p:cNvSpPr txBox="1"/>
          <p:nvPr/>
        </p:nvSpPr>
        <p:spPr>
          <a:xfrm>
            <a:off x="1522291" y="4752183"/>
            <a:ext cx="5723581" cy="646331"/>
          </a:xfrm>
          <a:prstGeom prst="rect">
            <a:avLst/>
          </a:prstGeom>
          <a:solidFill>
            <a:srgbClr val="C00000"/>
          </a:solidFill>
        </p:spPr>
        <p:txBody>
          <a:bodyPr wrap="square" rtlCol="0">
            <a:spAutoFit/>
          </a:bodyPr>
          <a:lstStyle/>
          <a:p>
            <a:pPr algn="ctr"/>
            <a:r>
              <a:rPr lang="en-US" sz="2000" b="1" dirty="0">
                <a:solidFill>
                  <a:schemeClr val="bg1"/>
                </a:solidFill>
              </a:rPr>
              <a:t>DEADLINE: 21 days before Election Day</a:t>
            </a:r>
          </a:p>
          <a:p>
            <a:pPr algn="ctr"/>
            <a:r>
              <a:rPr lang="en-US" sz="1600" u="sng" dirty="0">
                <a:solidFill>
                  <a:schemeClr val="bg1"/>
                </a:solidFill>
              </a:rPr>
              <a:t>October 13</a:t>
            </a:r>
            <a:r>
              <a:rPr lang="en-US" sz="1600" dirty="0">
                <a:solidFill>
                  <a:schemeClr val="bg1"/>
                </a:solidFill>
              </a:rPr>
              <a:t>, 2020 for the General Election</a:t>
            </a:r>
          </a:p>
        </p:txBody>
      </p:sp>
    </p:spTree>
    <p:extLst>
      <p:ext uri="{BB962C8B-B14F-4D97-AF65-F5344CB8AC3E}">
        <p14:creationId xmlns:p14="http://schemas.microsoft.com/office/powerpoint/2010/main" val="479979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8699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313038" y="251619"/>
            <a:ext cx="779413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defTabSz="457200">
              <a:lnSpc>
                <a:spcPct val="100000"/>
              </a:lnSpc>
              <a:spcBef>
                <a:spcPts val="0"/>
              </a:spcBef>
            </a:pPr>
            <a:r>
              <a:rPr lang="en-US" sz="4000" b="1" dirty="0">
                <a:latin typeface="+mn-lt"/>
                <a:ea typeface="+mn-ea"/>
                <a:cs typeface="+mn-cs"/>
              </a:rPr>
              <a:t>We need to protect voters, poll workers, and the election itself</a:t>
            </a:r>
          </a:p>
        </p:txBody>
      </p:sp>
      <p:graphicFrame>
        <p:nvGraphicFramePr>
          <p:cNvPr id="11" name="Content Placeholder 1">
            <a:extLst>
              <a:ext uri="{FF2B5EF4-FFF2-40B4-BE49-F238E27FC236}">
                <a16:creationId xmlns:a16="http://schemas.microsoft.com/office/drawing/2014/main" id="{A093EB9B-A5CA-EB43-83CB-D327F6311F46}"/>
              </a:ext>
            </a:extLst>
          </p:cNvPr>
          <p:cNvGraphicFramePr>
            <a:graphicFrameLocks/>
          </p:cNvGraphicFramePr>
          <p:nvPr/>
        </p:nvGraphicFramePr>
        <p:xfrm>
          <a:off x="945891" y="2102346"/>
          <a:ext cx="7794133"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D1A149BA-9E75-EF45-90C5-8349A8E6289F}"/>
              </a:ext>
            </a:extLst>
          </p:cNvPr>
          <p:cNvSpPr txBox="1"/>
          <p:nvPr/>
        </p:nvSpPr>
        <p:spPr>
          <a:xfrm>
            <a:off x="797058" y="2979575"/>
            <a:ext cx="631798" cy="923330"/>
          </a:xfrm>
          <a:prstGeom prst="rect">
            <a:avLst/>
          </a:prstGeom>
          <a:solidFill>
            <a:srgbClr val="C00000"/>
          </a:solidFill>
        </p:spPr>
        <p:txBody>
          <a:bodyPr wrap="square" rtlCol="0">
            <a:spAutoFit/>
          </a:bodyPr>
          <a:lstStyle/>
          <a:p>
            <a:pPr algn="ctr"/>
            <a:r>
              <a:rPr lang="en-US" sz="5400" dirty="0">
                <a:solidFill>
                  <a:schemeClr val="bg1"/>
                </a:solidFill>
              </a:rPr>
              <a:t>1</a:t>
            </a:r>
          </a:p>
        </p:txBody>
      </p:sp>
      <p:sp>
        <p:nvSpPr>
          <p:cNvPr id="6" name="TextBox 5">
            <a:extLst>
              <a:ext uri="{FF2B5EF4-FFF2-40B4-BE49-F238E27FC236}">
                <a16:creationId xmlns:a16="http://schemas.microsoft.com/office/drawing/2014/main" id="{C9E62050-2DE7-8B44-9469-2257E26FE26C}"/>
              </a:ext>
            </a:extLst>
          </p:cNvPr>
          <p:cNvSpPr txBox="1"/>
          <p:nvPr/>
        </p:nvSpPr>
        <p:spPr>
          <a:xfrm>
            <a:off x="3525180" y="2979575"/>
            <a:ext cx="631798" cy="923330"/>
          </a:xfrm>
          <a:prstGeom prst="rect">
            <a:avLst/>
          </a:prstGeom>
          <a:solidFill>
            <a:srgbClr val="C00000"/>
          </a:solidFill>
        </p:spPr>
        <p:txBody>
          <a:bodyPr wrap="square" rtlCol="0">
            <a:spAutoFit/>
          </a:bodyPr>
          <a:lstStyle/>
          <a:p>
            <a:pPr algn="ctr"/>
            <a:r>
              <a:rPr lang="en-US" sz="5400" dirty="0">
                <a:solidFill>
                  <a:schemeClr val="bg1"/>
                </a:solidFill>
              </a:rPr>
              <a:t>2</a:t>
            </a:r>
          </a:p>
        </p:txBody>
      </p:sp>
      <p:sp>
        <p:nvSpPr>
          <p:cNvPr id="7" name="TextBox 6">
            <a:extLst>
              <a:ext uri="{FF2B5EF4-FFF2-40B4-BE49-F238E27FC236}">
                <a16:creationId xmlns:a16="http://schemas.microsoft.com/office/drawing/2014/main" id="{3187DE27-01A1-B846-821D-D395EB2EA5F9}"/>
              </a:ext>
            </a:extLst>
          </p:cNvPr>
          <p:cNvSpPr txBox="1"/>
          <p:nvPr/>
        </p:nvSpPr>
        <p:spPr>
          <a:xfrm>
            <a:off x="5878087" y="2979575"/>
            <a:ext cx="631798" cy="923330"/>
          </a:xfrm>
          <a:prstGeom prst="rect">
            <a:avLst/>
          </a:prstGeom>
          <a:solidFill>
            <a:srgbClr val="C00000"/>
          </a:solidFill>
        </p:spPr>
        <p:txBody>
          <a:bodyPr wrap="square" rtlCol="0">
            <a:spAutoFit/>
          </a:bodyPr>
          <a:lstStyle/>
          <a:p>
            <a:pPr algn="ctr"/>
            <a:r>
              <a:rPr lang="en-US" sz="5400" dirty="0">
                <a:solidFill>
                  <a:schemeClr val="bg1"/>
                </a:solidFill>
              </a:rPr>
              <a:t>3</a:t>
            </a:r>
          </a:p>
        </p:txBody>
      </p:sp>
      <p:sp>
        <p:nvSpPr>
          <p:cNvPr id="3" name="TextBox 2">
            <a:extLst>
              <a:ext uri="{FF2B5EF4-FFF2-40B4-BE49-F238E27FC236}">
                <a16:creationId xmlns:a16="http://schemas.microsoft.com/office/drawing/2014/main" id="{EF661159-F328-B54A-AE04-82C1AA92CF54}"/>
              </a:ext>
            </a:extLst>
          </p:cNvPr>
          <p:cNvSpPr txBox="1"/>
          <p:nvPr/>
        </p:nvSpPr>
        <p:spPr>
          <a:xfrm>
            <a:off x="6774635" y="6181344"/>
            <a:ext cx="1850315" cy="338554"/>
          </a:xfrm>
          <a:prstGeom prst="rect">
            <a:avLst/>
          </a:prstGeom>
          <a:noFill/>
        </p:spPr>
        <p:txBody>
          <a:bodyPr wrap="square" rtlCol="0">
            <a:spAutoFit/>
          </a:bodyPr>
          <a:lstStyle/>
          <a:p>
            <a:pPr algn="r">
              <a:spcBef>
                <a:spcPts val="1200"/>
              </a:spcBef>
            </a:pPr>
            <a:fld id="{2FF84E6A-D934-784E-914D-8853530BDD2A}" type="slidenum">
              <a:rPr lang="en-US" sz="1600" smtClean="0"/>
              <a:t>3</a:t>
            </a:fld>
            <a:endParaRPr lang="en-US" sz="1600" dirty="0"/>
          </a:p>
        </p:txBody>
      </p:sp>
      <p:sp>
        <p:nvSpPr>
          <p:cNvPr id="4" name="TextBox 3">
            <a:extLst>
              <a:ext uri="{FF2B5EF4-FFF2-40B4-BE49-F238E27FC236}">
                <a16:creationId xmlns:a16="http://schemas.microsoft.com/office/drawing/2014/main" id="{ABE5E263-B1E0-8744-8AC9-3DA5C9830B1D}"/>
              </a:ext>
            </a:extLst>
          </p:cNvPr>
          <p:cNvSpPr txBox="1"/>
          <p:nvPr/>
        </p:nvSpPr>
        <p:spPr>
          <a:xfrm>
            <a:off x="403976" y="2081645"/>
            <a:ext cx="3149791" cy="523220"/>
          </a:xfrm>
          <a:prstGeom prst="rect">
            <a:avLst/>
          </a:prstGeom>
          <a:noFill/>
        </p:spPr>
        <p:txBody>
          <a:bodyPr wrap="square" rtlCol="0">
            <a:spAutoFit/>
          </a:bodyPr>
          <a:lstStyle/>
          <a:p>
            <a:pPr>
              <a:spcBef>
                <a:spcPts val="1200"/>
              </a:spcBef>
            </a:pPr>
            <a:r>
              <a:rPr lang="en-US" sz="2800" b="1" dirty="0">
                <a:solidFill>
                  <a:srgbClr val="C00000"/>
                </a:solidFill>
              </a:rPr>
              <a:t>Here’s how . . .</a:t>
            </a:r>
            <a:endParaRPr lang="en-US" sz="2800" dirty="0">
              <a:solidFill>
                <a:srgbClr val="C00000"/>
              </a:solidFill>
            </a:endParaRPr>
          </a:p>
        </p:txBody>
      </p:sp>
      <p:sp>
        <p:nvSpPr>
          <p:cNvPr id="12" name="TextBox 11">
            <a:extLst>
              <a:ext uri="{FF2B5EF4-FFF2-40B4-BE49-F238E27FC236}">
                <a16:creationId xmlns:a16="http://schemas.microsoft.com/office/drawing/2014/main" id="{D26F7CB7-873D-9440-B300-DFB2C6B6434B}"/>
              </a:ext>
            </a:extLst>
          </p:cNvPr>
          <p:cNvSpPr txBox="1"/>
          <p:nvPr/>
        </p:nvSpPr>
        <p:spPr>
          <a:xfrm>
            <a:off x="3035204" y="5028598"/>
            <a:ext cx="3149791" cy="707886"/>
          </a:xfrm>
          <a:prstGeom prst="rect">
            <a:avLst/>
          </a:prstGeom>
          <a:noFill/>
        </p:spPr>
        <p:txBody>
          <a:bodyPr wrap="square" rtlCol="0">
            <a:spAutoFit/>
          </a:bodyPr>
          <a:lstStyle/>
          <a:p>
            <a:pPr>
              <a:spcBef>
                <a:spcPts val="1200"/>
              </a:spcBef>
            </a:pPr>
            <a:r>
              <a:rPr lang="en-US" sz="4000" b="1" dirty="0">
                <a:solidFill>
                  <a:srgbClr val="C00000"/>
                </a:solidFill>
              </a:rPr>
              <a:t>FROM HOME!</a:t>
            </a:r>
            <a:endParaRPr lang="en-US" sz="4000" dirty="0">
              <a:solidFill>
                <a:srgbClr val="C00000"/>
              </a:solidFill>
            </a:endParaRPr>
          </a:p>
        </p:txBody>
      </p:sp>
    </p:spTree>
    <p:extLst>
      <p:ext uri="{BB962C8B-B14F-4D97-AF65-F5344CB8AC3E}">
        <p14:creationId xmlns:p14="http://schemas.microsoft.com/office/powerpoint/2010/main" val="2678855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Excuses!</a:t>
            </a:r>
          </a:p>
        </p:txBody>
      </p:sp>
      <p:sp>
        <p:nvSpPr>
          <p:cNvPr id="5" name="Slide Number Placeholder 4"/>
          <p:cNvSpPr>
            <a:spLocks noGrp="1"/>
          </p:cNvSpPr>
          <p:nvPr>
            <p:ph type="sldNum" sz="quarter" idx="12"/>
          </p:nvPr>
        </p:nvSpPr>
        <p:spPr>
          <a:xfrm>
            <a:off x="7924800" y="6356351"/>
            <a:ext cx="590550" cy="365125"/>
          </a:xfrm>
          <a:prstGeom prst="rect">
            <a:avLst/>
          </a:prstGeom>
        </p:spPr>
        <p:txBody>
          <a:bodyPr/>
          <a:lstStyle/>
          <a:p>
            <a:fld id="{257EAB1F-D172-D547-A26A-20815B5FE0F0}" type="slidenum">
              <a:rPr lang="en-US" smtClean="0"/>
              <a:t>4</a:t>
            </a:fld>
            <a:endParaRPr lang="en-US"/>
          </a:p>
        </p:txBody>
      </p:sp>
      <p:sp>
        <p:nvSpPr>
          <p:cNvPr id="7" name="Rectangle 6">
            <a:extLst>
              <a:ext uri="{FF2B5EF4-FFF2-40B4-BE49-F238E27FC236}">
                <a16:creationId xmlns:a16="http://schemas.microsoft.com/office/drawing/2014/main" id="{C4A5B6E1-1812-AA4A-8300-F1597F162A9B}"/>
              </a:ext>
            </a:extLst>
          </p:cNvPr>
          <p:cNvSpPr/>
          <p:nvPr/>
        </p:nvSpPr>
        <p:spPr>
          <a:xfrm>
            <a:off x="0" y="0"/>
            <a:ext cx="9144000" cy="15641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C4A5B6E1-1812-AA4A-8300-F1597F162A9B}"/>
              </a:ext>
            </a:extLst>
          </p:cNvPr>
          <p:cNvSpPr/>
          <p:nvPr/>
        </p:nvSpPr>
        <p:spPr>
          <a:xfrm>
            <a:off x="180322" y="144126"/>
            <a:ext cx="4075698" cy="129138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No Excuses !!   </a:t>
            </a:r>
          </a:p>
        </p:txBody>
      </p:sp>
      <p:pic>
        <p:nvPicPr>
          <p:cNvPr id="13" name="Picture 12">
            <a:extLst>
              <a:ext uri="{FF2B5EF4-FFF2-40B4-BE49-F238E27FC236}">
                <a16:creationId xmlns:a16="http://schemas.microsoft.com/office/drawing/2014/main" id="{FD59AA38-9B8C-7C48-9A83-7E5BFB69F4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1365" y="412698"/>
            <a:ext cx="1844743" cy="738705"/>
          </a:xfrm>
          <a:prstGeom prst="rect">
            <a:avLst/>
          </a:prstGeom>
        </p:spPr>
      </p:pic>
      <p:sp>
        <p:nvSpPr>
          <p:cNvPr id="6" name="Rectangular Callout 5"/>
          <p:cNvSpPr/>
          <p:nvPr/>
        </p:nvSpPr>
        <p:spPr>
          <a:xfrm>
            <a:off x="6457950" y="2235116"/>
            <a:ext cx="1792705" cy="938463"/>
          </a:xfrm>
          <a:prstGeom prst="wedgeRectCallout">
            <a:avLst>
              <a:gd name="adj1" fmla="val -20162"/>
              <a:gd name="adj2" fmla="val 8173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Voting by mail is hard.</a:t>
            </a:r>
          </a:p>
          <a:p>
            <a:endParaRPr lang="en-US" dirty="0"/>
          </a:p>
        </p:txBody>
      </p:sp>
      <p:sp>
        <p:nvSpPr>
          <p:cNvPr id="9" name="Rectangular Callout 8"/>
          <p:cNvSpPr/>
          <p:nvPr/>
        </p:nvSpPr>
        <p:spPr>
          <a:xfrm>
            <a:off x="1274694" y="4649187"/>
            <a:ext cx="1804737" cy="1058779"/>
          </a:xfrm>
          <a:prstGeom prst="wedgeRectCallout">
            <a:avLst>
              <a:gd name="adj1" fmla="val -20833"/>
              <a:gd name="adj2" fmla="val 891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a:p>
            <a:pPr algn="ctr"/>
            <a:r>
              <a:rPr lang="en-US" dirty="0"/>
              <a:t>My mail-in ballot won’t be counted.</a:t>
            </a:r>
          </a:p>
          <a:p>
            <a:pPr algn="ctr"/>
            <a:endParaRPr lang="en-US" dirty="0"/>
          </a:p>
        </p:txBody>
      </p:sp>
      <p:sp>
        <p:nvSpPr>
          <p:cNvPr id="10" name="Rectangular Callout 9"/>
          <p:cNvSpPr/>
          <p:nvPr/>
        </p:nvSpPr>
        <p:spPr>
          <a:xfrm>
            <a:off x="4055108" y="2676826"/>
            <a:ext cx="1876926" cy="1191128"/>
          </a:xfrm>
          <a:prstGeom prst="wedgeRectCallout">
            <a:avLst>
              <a:gd name="adj1" fmla="val -20833"/>
              <a:gd name="adj2" fmla="val 7058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a:p>
            <a:pPr algn="ctr"/>
            <a:r>
              <a:rPr lang="en-US" dirty="0"/>
              <a:t>This is such a crazy time.  I’m too preoccupied to vote.</a:t>
            </a:r>
          </a:p>
          <a:p>
            <a:pPr algn="ctr"/>
            <a:endParaRPr lang="en-US" dirty="0"/>
          </a:p>
        </p:txBody>
      </p:sp>
      <p:sp>
        <p:nvSpPr>
          <p:cNvPr id="11" name="Rectangular Callout 10"/>
          <p:cNvSpPr/>
          <p:nvPr/>
        </p:nvSpPr>
        <p:spPr>
          <a:xfrm>
            <a:off x="584517" y="2676826"/>
            <a:ext cx="2490537" cy="1407696"/>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It doesn’t matter who is elected.  They all act the same once they are in office.</a:t>
            </a:r>
          </a:p>
          <a:p>
            <a:pPr algn="ctr"/>
            <a:endParaRPr lang="en-US" dirty="0"/>
          </a:p>
        </p:txBody>
      </p:sp>
      <p:sp>
        <p:nvSpPr>
          <p:cNvPr id="12" name="Rectangular Callout 11"/>
          <p:cNvSpPr/>
          <p:nvPr/>
        </p:nvSpPr>
        <p:spPr>
          <a:xfrm>
            <a:off x="6281365" y="3943759"/>
            <a:ext cx="2526632" cy="1191126"/>
          </a:xfrm>
          <a:prstGeom prst="wedge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My faith in the system and fairness in voting is utterly crushed. </a:t>
            </a:r>
          </a:p>
          <a:p>
            <a:pPr algn="ctr"/>
            <a:endParaRPr lang="en-US" dirty="0"/>
          </a:p>
        </p:txBody>
      </p:sp>
      <p:sp>
        <p:nvSpPr>
          <p:cNvPr id="14" name="Rectangular Callout 13"/>
          <p:cNvSpPr/>
          <p:nvPr/>
        </p:nvSpPr>
        <p:spPr>
          <a:xfrm>
            <a:off x="3501188" y="4649187"/>
            <a:ext cx="2487530" cy="1489577"/>
          </a:xfrm>
          <a:prstGeom prst="wedgeRectCallou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en-US" dirty="0"/>
          </a:p>
          <a:p>
            <a:pPr algn="ctr"/>
            <a:r>
              <a:rPr lang="en-US" dirty="0"/>
              <a:t>Politicians don’t care about us.  They only come around when they want our vote.</a:t>
            </a:r>
          </a:p>
          <a:p>
            <a:endParaRPr lang="en-US" b="1" dirty="0">
              <a:solidFill>
                <a:srgbClr val="FF0000"/>
              </a:solidFill>
            </a:endParaRPr>
          </a:p>
          <a:p>
            <a:pPr algn="ctr"/>
            <a:endParaRPr lang="en-US" dirty="0"/>
          </a:p>
        </p:txBody>
      </p:sp>
      <p:sp>
        <p:nvSpPr>
          <p:cNvPr id="17" name="Rectangle 16">
            <a:extLst>
              <a:ext uri="{FF2B5EF4-FFF2-40B4-BE49-F238E27FC236}">
                <a16:creationId xmlns:a16="http://schemas.microsoft.com/office/drawing/2014/main" id="{644FB3A5-04C8-1949-BA3F-C4226801E1B5}"/>
              </a:ext>
            </a:extLst>
          </p:cNvPr>
          <p:cNvSpPr/>
          <p:nvPr/>
        </p:nvSpPr>
        <p:spPr>
          <a:xfrm>
            <a:off x="194609" y="1835523"/>
            <a:ext cx="4747857" cy="829971"/>
          </a:xfrm>
          <a:prstGeom prst="rect">
            <a:avLst/>
          </a:prstGeom>
        </p:spPr>
        <p:txBody>
          <a:bodyPr wrap="square">
            <a:spAutoFit/>
          </a:bodyPr>
          <a:lstStyle/>
          <a:p>
            <a:pPr lvl="0" algn="ctr" defTabSz="914400">
              <a:lnSpc>
                <a:spcPct val="90000"/>
              </a:lnSpc>
              <a:spcBef>
                <a:spcPts val="1000"/>
              </a:spcBef>
            </a:pPr>
            <a:r>
              <a:rPr lang="en-US" sz="2800" b="1" dirty="0">
                <a:solidFill>
                  <a:srgbClr val="FF0000"/>
                </a:solidFill>
              </a:rPr>
              <a:t>What some non-voters say . . .</a:t>
            </a:r>
          </a:p>
          <a:p>
            <a:pPr lvl="0" defTabSz="914400">
              <a:lnSpc>
                <a:spcPct val="90000"/>
              </a:lnSpc>
              <a:spcBef>
                <a:spcPts val="1000"/>
              </a:spcBef>
            </a:pPr>
            <a:endParaRPr lang="en-US" sz="1600" dirty="0">
              <a:solidFill>
                <a:prstClr val="black"/>
              </a:solidFill>
            </a:endParaRPr>
          </a:p>
        </p:txBody>
      </p:sp>
    </p:spTree>
    <p:extLst>
      <p:ext uri="{BB962C8B-B14F-4D97-AF65-F5344CB8AC3E}">
        <p14:creationId xmlns:p14="http://schemas.microsoft.com/office/powerpoint/2010/main" val="28502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1" y="3438"/>
            <a:ext cx="9144000" cy="14486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551239" y="91429"/>
            <a:ext cx="5743244"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30000"/>
              </a:lnSpc>
            </a:pPr>
            <a:r>
              <a:rPr lang="en-US" altLang="en-US" sz="4000" b="1" dirty="0">
                <a:latin typeface="+mn-lt"/>
              </a:rPr>
              <a:t>Can I vote in the Primary?</a:t>
            </a:r>
          </a:p>
        </p:txBody>
      </p:sp>
      <p:pic>
        <p:nvPicPr>
          <p:cNvPr id="7" name="Picture 6">
            <a:extLst>
              <a:ext uri="{FF2B5EF4-FFF2-40B4-BE49-F238E27FC236}">
                <a16:creationId xmlns:a16="http://schemas.microsoft.com/office/drawing/2014/main" id="{FD59AA38-9B8C-7C48-9A83-7E5BFB69F4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0007" y="384857"/>
            <a:ext cx="1844743" cy="738705"/>
          </a:xfrm>
          <a:prstGeom prst="rect">
            <a:avLst/>
          </a:prstGeom>
        </p:spPr>
      </p:pic>
      <p:sp>
        <p:nvSpPr>
          <p:cNvPr id="8" name="TextBox 7">
            <a:extLst>
              <a:ext uri="{FF2B5EF4-FFF2-40B4-BE49-F238E27FC236}">
                <a16:creationId xmlns:a16="http://schemas.microsoft.com/office/drawing/2014/main" id="{8C3226F2-0C2A-7843-906A-67F0AFF22B03}"/>
              </a:ext>
            </a:extLst>
          </p:cNvPr>
          <p:cNvSpPr txBox="1"/>
          <p:nvPr/>
        </p:nvSpPr>
        <p:spPr>
          <a:xfrm>
            <a:off x="1287656" y="4001750"/>
            <a:ext cx="7106250" cy="1877437"/>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000" dirty="0"/>
              <a:t>You must be registered</a:t>
            </a:r>
          </a:p>
          <a:p>
            <a:pPr marL="285750" indent="-285750">
              <a:spcBef>
                <a:spcPts val="1200"/>
              </a:spcBef>
              <a:buFont typeface="Arial" panose="020B0604020202020204" pitchFamily="34" charset="0"/>
              <a:buChar char="•"/>
            </a:pPr>
            <a:r>
              <a:rPr lang="en-US" sz="2000" dirty="0"/>
              <a:t>You must declare as either a </a:t>
            </a:r>
            <a:r>
              <a:rPr lang="en-US" sz="2000" b="1" dirty="0"/>
              <a:t>Democrat</a:t>
            </a:r>
            <a:r>
              <a:rPr lang="en-US" sz="2000" dirty="0"/>
              <a:t> or </a:t>
            </a:r>
            <a:r>
              <a:rPr lang="en-US" sz="2000" b="1" dirty="0"/>
              <a:t>Republican</a:t>
            </a:r>
            <a:endParaRPr lang="en-US" sz="2000" dirty="0"/>
          </a:p>
          <a:p>
            <a:pPr marL="285750" indent="-285750">
              <a:spcBef>
                <a:spcPts val="1200"/>
              </a:spcBef>
              <a:buFont typeface="Arial" panose="020B0604020202020204" pitchFamily="34" charset="0"/>
              <a:buChar char="•"/>
            </a:pPr>
            <a:r>
              <a:rPr lang="en-US" sz="2000" dirty="0"/>
              <a:t>You stay affiliated with that party until you submit paperwork to change to </a:t>
            </a:r>
            <a:r>
              <a:rPr lang="en-US" sz="2000" u="sng" dirty="0"/>
              <a:t>“</a:t>
            </a:r>
            <a:r>
              <a:rPr lang="en-US" sz="2000" b="1" u="sng" dirty="0"/>
              <a:t>unaffiliated</a:t>
            </a:r>
            <a:r>
              <a:rPr lang="en-US" sz="2000" u="sng" dirty="0"/>
              <a:t>” </a:t>
            </a:r>
            <a:r>
              <a:rPr lang="en-US" sz="2000" dirty="0"/>
              <a:t>or to a different party</a:t>
            </a:r>
            <a:br>
              <a:rPr lang="en-US" sz="2000" dirty="0"/>
            </a:br>
            <a:r>
              <a:rPr lang="en-US" sz="1600" i="1" dirty="0"/>
              <a:t>(due at least 55 days before the Primary)</a:t>
            </a:r>
            <a:endParaRPr lang="en-US" sz="2000" i="1" dirty="0"/>
          </a:p>
        </p:txBody>
      </p:sp>
      <p:pic>
        <p:nvPicPr>
          <p:cNvPr id="2" name="Picture 1">
            <a:extLst>
              <a:ext uri="{FF2B5EF4-FFF2-40B4-BE49-F238E27FC236}">
                <a16:creationId xmlns:a16="http://schemas.microsoft.com/office/drawing/2014/main" id="{D6EF2757-0A75-8F4A-B278-2B96053C9F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1459" y="1512832"/>
            <a:ext cx="2677281" cy="1266470"/>
          </a:xfrm>
          <a:prstGeom prst="rect">
            <a:avLst/>
          </a:prstGeom>
        </p:spPr>
      </p:pic>
      <p:sp>
        <p:nvSpPr>
          <p:cNvPr id="4" name="TextBox 3">
            <a:extLst>
              <a:ext uri="{FF2B5EF4-FFF2-40B4-BE49-F238E27FC236}">
                <a16:creationId xmlns:a16="http://schemas.microsoft.com/office/drawing/2014/main" id="{75D2F7D0-9EEC-124C-957F-63237C900B0B}"/>
              </a:ext>
            </a:extLst>
          </p:cNvPr>
          <p:cNvSpPr txBox="1"/>
          <p:nvPr/>
        </p:nvSpPr>
        <p:spPr>
          <a:xfrm>
            <a:off x="3398533" y="2859613"/>
            <a:ext cx="2423134" cy="1138773"/>
          </a:xfrm>
          <a:prstGeom prst="rect">
            <a:avLst/>
          </a:prstGeom>
          <a:noFill/>
        </p:spPr>
        <p:txBody>
          <a:bodyPr wrap="square" rtlCol="0">
            <a:spAutoFit/>
          </a:bodyPr>
          <a:lstStyle/>
          <a:p>
            <a:pPr lvl="0" algn="ctr"/>
            <a:r>
              <a:rPr lang="en-US" sz="4000" b="1" dirty="0">
                <a:solidFill>
                  <a:srgbClr val="C00000"/>
                </a:solidFill>
              </a:rPr>
              <a:t>PRIMARY</a:t>
            </a:r>
            <a:r>
              <a:rPr lang="en-US" sz="3600" dirty="0">
                <a:solidFill>
                  <a:prstClr val="black"/>
                </a:solidFill>
              </a:rPr>
              <a:t> </a:t>
            </a:r>
            <a:br>
              <a:rPr lang="en-US" sz="3600" dirty="0">
                <a:solidFill>
                  <a:prstClr val="black"/>
                </a:solidFill>
              </a:rPr>
            </a:br>
            <a:r>
              <a:rPr lang="en-US" sz="2800" dirty="0">
                <a:solidFill>
                  <a:prstClr val="black"/>
                </a:solidFill>
              </a:rPr>
              <a:t>July 7, 2020</a:t>
            </a:r>
            <a:endParaRPr lang="en-US" sz="3600" dirty="0">
              <a:solidFill>
                <a:prstClr val="black"/>
              </a:solidFill>
            </a:endParaRPr>
          </a:p>
        </p:txBody>
      </p:sp>
      <p:sp>
        <p:nvSpPr>
          <p:cNvPr id="3" name="Footer Placeholder 2">
            <a:extLst>
              <a:ext uri="{FF2B5EF4-FFF2-40B4-BE49-F238E27FC236}">
                <a16:creationId xmlns:a16="http://schemas.microsoft.com/office/drawing/2014/main" id="{4658FA02-E2E5-124C-92DC-7FABD4443F9E}"/>
              </a:ext>
            </a:extLst>
          </p:cNvPr>
          <p:cNvSpPr>
            <a:spLocks noGrp="1"/>
          </p:cNvSpPr>
          <p:nvPr>
            <p:ph type="ftr" sz="quarter" idx="11"/>
          </p:nvPr>
        </p:nvSpPr>
        <p:spPr>
          <a:xfrm>
            <a:off x="5372100" y="6173787"/>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47C82CB-FACA-FF4D-BCD3-D18434957AF0}" type="slidenum">
              <a:rPr lang="en-US" smtClean="0"/>
              <a:pPr algn="r"/>
              <a:t>5</a:t>
            </a:fld>
            <a:endParaRPr lang="en-US" dirty="0"/>
          </a:p>
        </p:txBody>
      </p:sp>
      <p:sp>
        <p:nvSpPr>
          <p:cNvPr id="9" name="Explosion 2 8">
            <a:extLst>
              <a:ext uri="{FF2B5EF4-FFF2-40B4-BE49-F238E27FC236}">
                <a16:creationId xmlns:a16="http://schemas.microsoft.com/office/drawing/2014/main" id="{E35075A1-9C25-2F41-A6D3-4DEAE3316999}"/>
              </a:ext>
            </a:extLst>
          </p:cNvPr>
          <p:cNvSpPr/>
          <p:nvPr/>
        </p:nvSpPr>
        <p:spPr>
          <a:xfrm rot="2900237">
            <a:off x="503866" y="1185669"/>
            <a:ext cx="3182139" cy="3098175"/>
          </a:xfrm>
          <a:prstGeom prst="irregularSeal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1616C84-4823-844D-8482-747846F8FB0D}"/>
              </a:ext>
            </a:extLst>
          </p:cNvPr>
          <p:cNvSpPr txBox="1"/>
          <p:nvPr/>
        </p:nvSpPr>
        <p:spPr>
          <a:xfrm>
            <a:off x="4183200" y="6088256"/>
            <a:ext cx="2959200" cy="276999"/>
          </a:xfrm>
          <a:prstGeom prst="rect">
            <a:avLst/>
          </a:prstGeom>
          <a:noFill/>
          <a:ln>
            <a:solidFill>
              <a:schemeClr val="accent1"/>
            </a:solidFill>
          </a:ln>
        </p:spPr>
        <p:txBody>
          <a:bodyPr wrap="square" rtlCol="0">
            <a:spAutoFit/>
          </a:bodyPr>
          <a:lstStyle/>
          <a:p>
            <a:pPr>
              <a:spcBef>
                <a:spcPts val="1200"/>
              </a:spcBef>
            </a:pPr>
            <a:r>
              <a:rPr lang="en-US" sz="1200" dirty="0"/>
              <a:t>Unaffiliated is not the same as Independent!</a:t>
            </a:r>
          </a:p>
        </p:txBody>
      </p:sp>
      <p:cxnSp>
        <p:nvCxnSpPr>
          <p:cNvPr id="13" name="Straight Connector 12">
            <a:extLst>
              <a:ext uri="{FF2B5EF4-FFF2-40B4-BE49-F238E27FC236}">
                <a16:creationId xmlns:a16="http://schemas.microsoft.com/office/drawing/2014/main" id="{16ED5972-3872-0C47-8C34-84D03C5BA64D}"/>
              </a:ext>
            </a:extLst>
          </p:cNvPr>
          <p:cNvCxnSpPr>
            <a:cxnSpLocks/>
          </p:cNvCxnSpPr>
          <p:nvPr/>
        </p:nvCxnSpPr>
        <p:spPr>
          <a:xfrm>
            <a:off x="4093077" y="5438142"/>
            <a:ext cx="736098" cy="6483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A44E422-D33E-E442-BCE6-06C3DB07FECE}"/>
              </a:ext>
            </a:extLst>
          </p:cNvPr>
          <p:cNvSpPr txBox="1"/>
          <p:nvPr/>
        </p:nvSpPr>
        <p:spPr>
          <a:xfrm>
            <a:off x="817385" y="2044005"/>
            <a:ext cx="2225049" cy="1384995"/>
          </a:xfrm>
          <a:prstGeom prst="rect">
            <a:avLst/>
          </a:prstGeom>
          <a:noFill/>
        </p:spPr>
        <p:txBody>
          <a:bodyPr wrap="square" rtlCol="0">
            <a:spAutoFit/>
          </a:bodyPr>
          <a:lstStyle/>
          <a:p>
            <a:pPr algn="ctr">
              <a:spcBef>
                <a:spcPts val="1200"/>
              </a:spcBef>
            </a:pPr>
            <a:r>
              <a:rPr lang="en-US" sz="1200" dirty="0">
                <a:solidFill>
                  <a:schemeClr val="bg1"/>
                </a:solidFill>
              </a:rPr>
              <a:t>For the 2020 Primary ONLY, unaffiliated voters will automatically receive an application for a mail-in ballot with e a place to declare your party if choose to vote in the Primary. </a:t>
            </a:r>
          </a:p>
        </p:txBody>
      </p:sp>
    </p:spTree>
    <p:extLst>
      <p:ext uri="{BB962C8B-B14F-4D97-AF65-F5344CB8AC3E}">
        <p14:creationId xmlns:p14="http://schemas.microsoft.com/office/powerpoint/2010/main" val="253877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99A50FD-F02F-2340-BC8E-1FF6C7905ACE}"/>
              </a:ext>
            </a:extLst>
          </p:cNvPr>
          <p:cNvSpPr/>
          <p:nvPr/>
        </p:nvSpPr>
        <p:spPr>
          <a:xfrm>
            <a:off x="5007291" y="2347452"/>
            <a:ext cx="3730310" cy="3507795"/>
          </a:xfrm>
          <a:prstGeom prst="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79A63B5-D6C7-794F-84FC-23E322B96532}"/>
              </a:ext>
            </a:extLst>
          </p:cNvPr>
          <p:cNvSpPr/>
          <p:nvPr/>
        </p:nvSpPr>
        <p:spPr>
          <a:xfrm>
            <a:off x="406400" y="2347452"/>
            <a:ext cx="4328160" cy="3500474"/>
          </a:xfrm>
          <a:prstGeom prst="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4A5B6E1-1812-AA4A-8300-F1597F162A9B}"/>
              </a:ext>
            </a:extLst>
          </p:cNvPr>
          <p:cNvSpPr/>
          <p:nvPr/>
        </p:nvSpPr>
        <p:spPr>
          <a:xfrm>
            <a:off x="0" y="0"/>
            <a:ext cx="9144000" cy="14486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406400" y="205811"/>
            <a:ext cx="5743244"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30000"/>
              </a:lnSpc>
            </a:pPr>
            <a:r>
              <a:rPr lang="en-US" altLang="en-US" sz="4000" b="1" dirty="0">
                <a:latin typeface="+mn-lt"/>
              </a:rPr>
              <a:t>In person or by mail?</a:t>
            </a:r>
          </a:p>
        </p:txBody>
      </p:sp>
      <p:pic>
        <p:nvPicPr>
          <p:cNvPr id="7" name="Picture 6">
            <a:extLst>
              <a:ext uri="{FF2B5EF4-FFF2-40B4-BE49-F238E27FC236}">
                <a16:creationId xmlns:a16="http://schemas.microsoft.com/office/drawing/2014/main" id="{FD59AA38-9B8C-7C48-9A83-7E5BFB69F4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0007" y="384857"/>
            <a:ext cx="1844743" cy="738705"/>
          </a:xfrm>
          <a:prstGeom prst="rect">
            <a:avLst/>
          </a:prstGeom>
        </p:spPr>
      </p:pic>
      <p:sp>
        <p:nvSpPr>
          <p:cNvPr id="8" name="TextBox 7">
            <a:extLst>
              <a:ext uri="{FF2B5EF4-FFF2-40B4-BE49-F238E27FC236}">
                <a16:creationId xmlns:a16="http://schemas.microsoft.com/office/drawing/2014/main" id="{8C3226F2-0C2A-7843-906A-67F0AFF22B03}"/>
              </a:ext>
            </a:extLst>
          </p:cNvPr>
          <p:cNvSpPr txBox="1"/>
          <p:nvPr/>
        </p:nvSpPr>
        <p:spPr>
          <a:xfrm>
            <a:off x="5139729" y="3408967"/>
            <a:ext cx="3520177" cy="2400657"/>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000" u="sng" dirty="0"/>
              <a:t>Ballots</a:t>
            </a:r>
            <a:r>
              <a:rPr lang="en-US" sz="2000" dirty="0"/>
              <a:t> mailed automatically to registered </a:t>
            </a:r>
            <a:r>
              <a:rPr lang="en-US" sz="2000" b="1" dirty="0"/>
              <a:t>Dem</a:t>
            </a:r>
            <a:r>
              <a:rPr lang="en-US" sz="2000" dirty="0"/>
              <a:t> and </a:t>
            </a:r>
            <a:r>
              <a:rPr lang="en-US" sz="2000" b="1" dirty="0"/>
              <a:t>Reps</a:t>
            </a:r>
          </a:p>
          <a:p>
            <a:pPr marL="285750" indent="-285750">
              <a:spcBef>
                <a:spcPts val="1200"/>
              </a:spcBef>
              <a:buFont typeface="Arial" panose="020B0604020202020204" pitchFamily="34" charset="0"/>
              <a:buChar char="•"/>
            </a:pPr>
            <a:r>
              <a:rPr lang="en-US" sz="2000" dirty="0"/>
              <a:t>Special </a:t>
            </a:r>
            <a:r>
              <a:rPr lang="en-US" sz="2000" u="sng" dirty="0"/>
              <a:t>vote-by-mail applications</a:t>
            </a:r>
            <a:r>
              <a:rPr lang="en-US" sz="2000" dirty="0"/>
              <a:t> mailed automatically to </a:t>
            </a:r>
            <a:r>
              <a:rPr lang="en-US" sz="2000" b="1" dirty="0"/>
              <a:t>unaffiliated</a:t>
            </a:r>
            <a:r>
              <a:rPr lang="en-US" sz="2000" dirty="0"/>
              <a:t> and </a:t>
            </a:r>
            <a:r>
              <a:rPr lang="en-US" sz="2000" b="1" dirty="0"/>
              <a:t>inactive*</a:t>
            </a:r>
            <a:r>
              <a:rPr lang="en-US" sz="2000" dirty="0"/>
              <a:t> registered voters </a:t>
            </a:r>
            <a:endParaRPr lang="en-US" sz="2000" i="1" dirty="0"/>
          </a:p>
        </p:txBody>
      </p:sp>
      <p:sp>
        <p:nvSpPr>
          <p:cNvPr id="4" name="TextBox 3">
            <a:extLst>
              <a:ext uri="{FF2B5EF4-FFF2-40B4-BE49-F238E27FC236}">
                <a16:creationId xmlns:a16="http://schemas.microsoft.com/office/drawing/2014/main" id="{75D2F7D0-9EEC-124C-957F-63237C900B0B}"/>
              </a:ext>
            </a:extLst>
          </p:cNvPr>
          <p:cNvSpPr txBox="1"/>
          <p:nvPr/>
        </p:nvSpPr>
        <p:spPr>
          <a:xfrm>
            <a:off x="1179194" y="2532155"/>
            <a:ext cx="2423134" cy="707886"/>
          </a:xfrm>
          <a:prstGeom prst="rect">
            <a:avLst/>
          </a:prstGeom>
          <a:noFill/>
        </p:spPr>
        <p:txBody>
          <a:bodyPr wrap="square" rtlCol="0">
            <a:spAutoFit/>
          </a:bodyPr>
          <a:lstStyle/>
          <a:p>
            <a:pPr lvl="0" algn="ctr"/>
            <a:r>
              <a:rPr lang="en-US" sz="4000" b="1" dirty="0">
                <a:solidFill>
                  <a:prstClr val="black"/>
                </a:solidFill>
              </a:rPr>
              <a:t>In Person</a:t>
            </a:r>
            <a:r>
              <a:rPr lang="en-US" sz="3600" dirty="0">
                <a:solidFill>
                  <a:prstClr val="black"/>
                </a:solidFill>
              </a:rPr>
              <a:t> </a:t>
            </a:r>
            <a:endParaRPr lang="en-US" sz="3600" b="1" dirty="0">
              <a:solidFill>
                <a:srgbClr val="FF0000"/>
              </a:solidFill>
            </a:endParaRPr>
          </a:p>
        </p:txBody>
      </p:sp>
      <p:sp>
        <p:nvSpPr>
          <p:cNvPr id="3" name="Footer Placeholder 2">
            <a:extLst>
              <a:ext uri="{FF2B5EF4-FFF2-40B4-BE49-F238E27FC236}">
                <a16:creationId xmlns:a16="http://schemas.microsoft.com/office/drawing/2014/main" id="{4658FA02-E2E5-124C-92DC-7FABD4443F9E}"/>
              </a:ext>
            </a:extLst>
          </p:cNvPr>
          <p:cNvSpPr>
            <a:spLocks noGrp="1"/>
          </p:cNvSpPr>
          <p:nvPr>
            <p:ph type="ftr" sz="quarter" idx="11"/>
          </p:nvPr>
        </p:nvSpPr>
        <p:spPr>
          <a:xfrm>
            <a:off x="5372100" y="6173787"/>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47C82CB-FACA-FF4D-BCD3-D18434957AF0}" type="slidenum">
              <a:rPr lang="en-US" smtClean="0"/>
              <a:pPr algn="r"/>
              <a:t>6</a:t>
            </a:fld>
            <a:endParaRPr lang="en-US" dirty="0"/>
          </a:p>
        </p:txBody>
      </p:sp>
      <p:sp>
        <p:nvSpPr>
          <p:cNvPr id="2" name="Notched Right Arrow 1">
            <a:extLst>
              <a:ext uri="{FF2B5EF4-FFF2-40B4-BE49-F238E27FC236}">
                <a16:creationId xmlns:a16="http://schemas.microsoft.com/office/drawing/2014/main" id="{286821D1-BD6A-B543-A7EF-9D28771855C5}"/>
              </a:ext>
            </a:extLst>
          </p:cNvPr>
          <p:cNvSpPr/>
          <p:nvPr/>
        </p:nvSpPr>
        <p:spPr>
          <a:xfrm rot="3148037">
            <a:off x="4337162" y="1152469"/>
            <a:ext cx="1958878" cy="1717372"/>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D2330F7-CAEB-B54E-AB5F-EE9DFE206D55}"/>
              </a:ext>
            </a:extLst>
          </p:cNvPr>
          <p:cNvSpPr txBox="1"/>
          <p:nvPr/>
        </p:nvSpPr>
        <p:spPr>
          <a:xfrm rot="19385178">
            <a:off x="4286954" y="1699757"/>
            <a:ext cx="1945476" cy="400110"/>
          </a:xfrm>
          <a:prstGeom prst="rect">
            <a:avLst/>
          </a:prstGeom>
          <a:noFill/>
        </p:spPr>
        <p:txBody>
          <a:bodyPr wrap="square" rtlCol="0">
            <a:spAutoFit/>
          </a:bodyPr>
          <a:lstStyle/>
          <a:p>
            <a:pPr algn="l">
              <a:spcBef>
                <a:spcPts val="1200"/>
              </a:spcBef>
            </a:pPr>
            <a:r>
              <a:rPr lang="en-US" sz="2000" b="1" dirty="0"/>
              <a:t>RECOMMENDED</a:t>
            </a:r>
          </a:p>
        </p:txBody>
      </p:sp>
      <p:sp>
        <p:nvSpPr>
          <p:cNvPr id="13" name="TextBox 12">
            <a:extLst>
              <a:ext uri="{FF2B5EF4-FFF2-40B4-BE49-F238E27FC236}">
                <a16:creationId xmlns:a16="http://schemas.microsoft.com/office/drawing/2014/main" id="{07A5D0D7-7E76-FC4C-B830-12FFD2AC3EA6}"/>
              </a:ext>
            </a:extLst>
          </p:cNvPr>
          <p:cNvSpPr txBox="1"/>
          <p:nvPr/>
        </p:nvSpPr>
        <p:spPr>
          <a:xfrm>
            <a:off x="640783" y="3594568"/>
            <a:ext cx="3988263" cy="196977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Fewer polling places</a:t>
            </a:r>
            <a:br>
              <a:rPr lang="en-US" sz="2000" dirty="0"/>
            </a:br>
            <a:r>
              <a:rPr lang="en-US" sz="1600" i="1" dirty="0"/>
              <a:t>A least one in each town</a:t>
            </a:r>
          </a:p>
          <a:p>
            <a:pPr marL="285750" lvl="0" indent="-285750">
              <a:spcBef>
                <a:spcPts val="600"/>
              </a:spcBef>
              <a:buFont typeface="Arial" panose="020B0604020202020204" pitchFamily="34" charset="0"/>
              <a:buChar char="•"/>
            </a:pPr>
            <a:r>
              <a:rPr lang="en-US" sz="2000" dirty="0"/>
              <a:t>Paper (provisional) ballots</a:t>
            </a:r>
            <a:br>
              <a:rPr lang="en-US" sz="2000" dirty="0"/>
            </a:br>
            <a:r>
              <a:rPr lang="en-US" sz="1600" i="1" dirty="0">
                <a:solidFill>
                  <a:prstClr val="black"/>
                </a:solidFill>
              </a:rPr>
              <a:t>Machine for voters with special needs</a:t>
            </a:r>
          </a:p>
          <a:p>
            <a:pPr marL="285750" lvl="0" indent="-285750">
              <a:spcBef>
                <a:spcPts val="600"/>
              </a:spcBef>
              <a:buFont typeface="Arial" panose="020B0604020202020204" pitchFamily="34" charset="0"/>
              <a:buChar char="•"/>
            </a:pPr>
            <a:r>
              <a:rPr lang="en-US" sz="2000" dirty="0">
                <a:solidFill>
                  <a:prstClr val="black"/>
                </a:solidFill>
              </a:rPr>
              <a:t>All standard Covid-19 precautions</a:t>
            </a:r>
            <a:br>
              <a:rPr lang="en-US" sz="2000" dirty="0">
                <a:solidFill>
                  <a:prstClr val="black"/>
                </a:solidFill>
              </a:rPr>
            </a:br>
            <a:r>
              <a:rPr lang="en-US" sz="2000" dirty="0"/>
              <a:t> </a:t>
            </a:r>
          </a:p>
        </p:txBody>
      </p:sp>
      <p:sp>
        <p:nvSpPr>
          <p:cNvPr id="14" name="TextBox 13">
            <a:extLst>
              <a:ext uri="{FF2B5EF4-FFF2-40B4-BE49-F238E27FC236}">
                <a16:creationId xmlns:a16="http://schemas.microsoft.com/office/drawing/2014/main" id="{190D6B6C-EDA7-634A-89C9-DB6E0D1705B0}"/>
              </a:ext>
            </a:extLst>
          </p:cNvPr>
          <p:cNvSpPr txBox="1"/>
          <p:nvPr/>
        </p:nvSpPr>
        <p:spPr>
          <a:xfrm>
            <a:off x="1021136" y="3094178"/>
            <a:ext cx="3017833" cy="338554"/>
          </a:xfrm>
          <a:prstGeom prst="rect">
            <a:avLst/>
          </a:prstGeom>
          <a:solidFill>
            <a:schemeClr val="bg2"/>
          </a:solidFill>
        </p:spPr>
        <p:txBody>
          <a:bodyPr wrap="square" rtlCol="0">
            <a:spAutoFit/>
          </a:bodyPr>
          <a:lstStyle/>
          <a:p>
            <a:pPr algn="ctr">
              <a:spcBef>
                <a:spcPts val="1200"/>
              </a:spcBef>
            </a:pPr>
            <a:r>
              <a:rPr lang="en-US" sz="1600" b="1" dirty="0">
                <a:solidFill>
                  <a:srgbClr val="FF0000"/>
                </a:solidFill>
              </a:rPr>
              <a:t>Special process for this Primary</a:t>
            </a:r>
          </a:p>
        </p:txBody>
      </p:sp>
      <p:sp>
        <p:nvSpPr>
          <p:cNvPr id="17" name="TextBox 16">
            <a:extLst>
              <a:ext uri="{FF2B5EF4-FFF2-40B4-BE49-F238E27FC236}">
                <a16:creationId xmlns:a16="http://schemas.microsoft.com/office/drawing/2014/main" id="{379063EF-4827-1740-9029-462DFC907D0A}"/>
              </a:ext>
            </a:extLst>
          </p:cNvPr>
          <p:cNvSpPr txBox="1"/>
          <p:nvPr/>
        </p:nvSpPr>
        <p:spPr>
          <a:xfrm>
            <a:off x="5349296" y="3088294"/>
            <a:ext cx="2961704" cy="338554"/>
          </a:xfrm>
          <a:prstGeom prst="rect">
            <a:avLst/>
          </a:prstGeom>
          <a:solidFill>
            <a:schemeClr val="bg2"/>
          </a:solidFill>
        </p:spPr>
        <p:txBody>
          <a:bodyPr wrap="square" rtlCol="0">
            <a:spAutoFit/>
          </a:bodyPr>
          <a:lstStyle/>
          <a:p>
            <a:pPr algn="ctr">
              <a:spcBef>
                <a:spcPts val="1200"/>
              </a:spcBef>
            </a:pPr>
            <a:r>
              <a:rPr lang="en-US" sz="1600" b="1" dirty="0">
                <a:solidFill>
                  <a:srgbClr val="FF0000"/>
                </a:solidFill>
              </a:rPr>
              <a:t>Special process for this Primary</a:t>
            </a:r>
          </a:p>
        </p:txBody>
      </p:sp>
      <p:sp>
        <p:nvSpPr>
          <p:cNvPr id="11" name="TextBox 10">
            <a:extLst>
              <a:ext uri="{FF2B5EF4-FFF2-40B4-BE49-F238E27FC236}">
                <a16:creationId xmlns:a16="http://schemas.microsoft.com/office/drawing/2014/main" id="{1338DB11-5D69-6A44-8F25-2E25E1319DFA}"/>
              </a:ext>
            </a:extLst>
          </p:cNvPr>
          <p:cNvSpPr txBox="1"/>
          <p:nvPr/>
        </p:nvSpPr>
        <p:spPr>
          <a:xfrm>
            <a:off x="5592233" y="2489703"/>
            <a:ext cx="2423134" cy="707886"/>
          </a:xfrm>
          <a:prstGeom prst="rect">
            <a:avLst/>
          </a:prstGeom>
          <a:noFill/>
        </p:spPr>
        <p:txBody>
          <a:bodyPr wrap="square" rtlCol="0">
            <a:spAutoFit/>
          </a:bodyPr>
          <a:lstStyle/>
          <a:p>
            <a:pPr lvl="0" algn="ctr"/>
            <a:r>
              <a:rPr lang="en-US" sz="4000" b="1" dirty="0">
                <a:solidFill>
                  <a:prstClr val="black"/>
                </a:solidFill>
              </a:rPr>
              <a:t>By Mail</a:t>
            </a:r>
            <a:endParaRPr lang="en-US" sz="3600" dirty="0">
              <a:solidFill>
                <a:prstClr val="black"/>
              </a:solidFill>
            </a:endParaRPr>
          </a:p>
        </p:txBody>
      </p:sp>
      <p:sp>
        <p:nvSpPr>
          <p:cNvPr id="19" name="TextBox 18">
            <a:extLst>
              <a:ext uri="{FF2B5EF4-FFF2-40B4-BE49-F238E27FC236}">
                <a16:creationId xmlns:a16="http://schemas.microsoft.com/office/drawing/2014/main" id="{7CA0E6A6-E550-0E48-88C5-5F7C66CE8AAF}"/>
              </a:ext>
            </a:extLst>
          </p:cNvPr>
          <p:cNvSpPr txBox="1"/>
          <p:nvPr/>
        </p:nvSpPr>
        <p:spPr>
          <a:xfrm>
            <a:off x="223897" y="188110"/>
            <a:ext cx="3841451" cy="523220"/>
          </a:xfrm>
          <a:prstGeom prst="rect">
            <a:avLst/>
          </a:prstGeom>
          <a:noFill/>
        </p:spPr>
        <p:txBody>
          <a:bodyPr wrap="square" rtlCol="0">
            <a:spAutoFit/>
          </a:bodyPr>
          <a:lstStyle/>
          <a:p>
            <a:pPr lvl="0" algn="ctr"/>
            <a:r>
              <a:rPr lang="en-US" sz="2800" b="1" dirty="0">
                <a:solidFill>
                  <a:srgbClr val="FF0000"/>
                </a:solidFill>
              </a:rPr>
              <a:t>July 7, 2020 PRIMARY</a:t>
            </a:r>
            <a:endParaRPr lang="en-US" sz="3600" b="1" dirty="0">
              <a:solidFill>
                <a:srgbClr val="FF0000"/>
              </a:solidFill>
            </a:endParaRPr>
          </a:p>
        </p:txBody>
      </p:sp>
      <p:sp>
        <p:nvSpPr>
          <p:cNvPr id="9" name="TextBox 8">
            <a:extLst>
              <a:ext uri="{FF2B5EF4-FFF2-40B4-BE49-F238E27FC236}">
                <a16:creationId xmlns:a16="http://schemas.microsoft.com/office/drawing/2014/main" id="{7309D058-26DA-4B4D-99BB-FED04C1801C4}"/>
              </a:ext>
            </a:extLst>
          </p:cNvPr>
          <p:cNvSpPr txBox="1"/>
          <p:nvPr/>
        </p:nvSpPr>
        <p:spPr>
          <a:xfrm>
            <a:off x="5139729" y="6146670"/>
            <a:ext cx="2767142" cy="461665"/>
          </a:xfrm>
          <a:prstGeom prst="rect">
            <a:avLst/>
          </a:prstGeom>
          <a:noFill/>
        </p:spPr>
        <p:txBody>
          <a:bodyPr wrap="square" rtlCol="0">
            <a:spAutoFit/>
          </a:bodyPr>
          <a:lstStyle/>
          <a:p>
            <a:pPr marL="180975" indent="-180975" algn="l">
              <a:spcBef>
                <a:spcPts val="1200"/>
              </a:spcBef>
            </a:pPr>
            <a:r>
              <a:rPr lang="en-US" sz="1200" i="1" dirty="0"/>
              <a:t>*  Inactive</a:t>
            </a:r>
            <a:r>
              <a:rPr lang="en-US" sz="1200" dirty="0"/>
              <a:t> voters are those who have not voted in the last two federal elections.</a:t>
            </a:r>
          </a:p>
        </p:txBody>
      </p:sp>
    </p:spTree>
    <p:extLst>
      <p:ext uri="{BB962C8B-B14F-4D97-AF65-F5344CB8AC3E}">
        <p14:creationId xmlns:p14="http://schemas.microsoft.com/office/powerpoint/2010/main" val="3784739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9A63B5-D6C7-794F-84FC-23E322B96532}"/>
              </a:ext>
            </a:extLst>
          </p:cNvPr>
          <p:cNvSpPr/>
          <p:nvPr/>
        </p:nvSpPr>
        <p:spPr>
          <a:xfrm>
            <a:off x="406400" y="2347452"/>
            <a:ext cx="4359238" cy="3500474"/>
          </a:xfrm>
          <a:prstGeom prst="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4A5B6E1-1812-AA4A-8300-F1597F162A9B}"/>
              </a:ext>
            </a:extLst>
          </p:cNvPr>
          <p:cNvSpPr/>
          <p:nvPr/>
        </p:nvSpPr>
        <p:spPr>
          <a:xfrm>
            <a:off x="0" y="0"/>
            <a:ext cx="9144000" cy="14486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406400" y="205811"/>
            <a:ext cx="5743244"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30000"/>
              </a:lnSpc>
            </a:pPr>
            <a:r>
              <a:rPr lang="en-US" altLang="en-US" sz="4000" b="1" dirty="0">
                <a:latin typeface="+mn-lt"/>
              </a:rPr>
              <a:t>Neptune Polling Places</a:t>
            </a:r>
          </a:p>
        </p:txBody>
      </p:sp>
      <p:pic>
        <p:nvPicPr>
          <p:cNvPr id="7" name="Picture 6">
            <a:extLst>
              <a:ext uri="{FF2B5EF4-FFF2-40B4-BE49-F238E27FC236}">
                <a16:creationId xmlns:a16="http://schemas.microsoft.com/office/drawing/2014/main" id="{FD59AA38-9B8C-7C48-9A83-7E5BFB69F4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0042" y="277282"/>
            <a:ext cx="1545917" cy="619044"/>
          </a:xfrm>
          <a:prstGeom prst="rect">
            <a:avLst/>
          </a:prstGeom>
        </p:spPr>
      </p:pic>
      <p:sp>
        <p:nvSpPr>
          <p:cNvPr id="4" name="TextBox 3">
            <a:extLst>
              <a:ext uri="{FF2B5EF4-FFF2-40B4-BE49-F238E27FC236}">
                <a16:creationId xmlns:a16="http://schemas.microsoft.com/office/drawing/2014/main" id="{75D2F7D0-9EEC-124C-957F-63237C900B0B}"/>
              </a:ext>
            </a:extLst>
          </p:cNvPr>
          <p:cNvSpPr txBox="1"/>
          <p:nvPr/>
        </p:nvSpPr>
        <p:spPr>
          <a:xfrm>
            <a:off x="1179194" y="2532155"/>
            <a:ext cx="2423134" cy="707886"/>
          </a:xfrm>
          <a:prstGeom prst="rect">
            <a:avLst/>
          </a:prstGeom>
          <a:noFill/>
        </p:spPr>
        <p:txBody>
          <a:bodyPr wrap="square" rtlCol="0">
            <a:spAutoFit/>
          </a:bodyPr>
          <a:lstStyle/>
          <a:p>
            <a:pPr lvl="0" algn="ctr"/>
            <a:r>
              <a:rPr lang="en-US" sz="4000" b="1" dirty="0">
                <a:solidFill>
                  <a:prstClr val="black"/>
                </a:solidFill>
              </a:rPr>
              <a:t>In Person</a:t>
            </a:r>
            <a:r>
              <a:rPr lang="en-US" sz="3600" dirty="0">
                <a:solidFill>
                  <a:prstClr val="black"/>
                </a:solidFill>
              </a:rPr>
              <a:t> </a:t>
            </a:r>
            <a:endParaRPr lang="en-US" sz="3600" b="1" dirty="0">
              <a:solidFill>
                <a:srgbClr val="FF0000"/>
              </a:solidFill>
            </a:endParaRPr>
          </a:p>
        </p:txBody>
      </p:sp>
      <p:sp>
        <p:nvSpPr>
          <p:cNvPr id="13" name="TextBox 12">
            <a:extLst>
              <a:ext uri="{FF2B5EF4-FFF2-40B4-BE49-F238E27FC236}">
                <a16:creationId xmlns:a16="http://schemas.microsoft.com/office/drawing/2014/main" id="{07A5D0D7-7E76-FC4C-B830-12FFD2AC3EA6}"/>
              </a:ext>
            </a:extLst>
          </p:cNvPr>
          <p:cNvSpPr txBox="1"/>
          <p:nvPr/>
        </p:nvSpPr>
        <p:spPr>
          <a:xfrm>
            <a:off x="640783" y="3594568"/>
            <a:ext cx="3988263" cy="196977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Fewer polling places</a:t>
            </a:r>
            <a:br>
              <a:rPr lang="en-US" sz="2000" dirty="0"/>
            </a:br>
            <a:r>
              <a:rPr lang="en-US" sz="1600" i="1" dirty="0"/>
              <a:t>A least one in each town</a:t>
            </a:r>
          </a:p>
          <a:p>
            <a:pPr marL="285750" lvl="0" indent="-285750">
              <a:spcBef>
                <a:spcPts val="600"/>
              </a:spcBef>
              <a:buFont typeface="Arial" panose="020B0604020202020204" pitchFamily="34" charset="0"/>
              <a:buChar char="•"/>
            </a:pPr>
            <a:r>
              <a:rPr lang="en-US" sz="2000" dirty="0"/>
              <a:t>Paper (provisional) ballots</a:t>
            </a:r>
            <a:br>
              <a:rPr lang="en-US" sz="2000" dirty="0"/>
            </a:br>
            <a:r>
              <a:rPr lang="en-US" sz="1600" i="1" dirty="0">
                <a:solidFill>
                  <a:prstClr val="black"/>
                </a:solidFill>
              </a:rPr>
              <a:t>Machine for voters with special needs</a:t>
            </a:r>
          </a:p>
          <a:p>
            <a:pPr marL="285750" lvl="0" indent="-285750">
              <a:spcBef>
                <a:spcPts val="600"/>
              </a:spcBef>
              <a:buFont typeface="Arial" panose="020B0604020202020204" pitchFamily="34" charset="0"/>
              <a:buChar char="•"/>
            </a:pPr>
            <a:r>
              <a:rPr lang="en-US" sz="2000" dirty="0">
                <a:solidFill>
                  <a:prstClr val="black"/>
                </a:solidFill>
              </a:rPr>
              <a:t>All standard Covid-19 precautions</a:t>
            </a:r>
            <a:br>
              <a:rPr lang="en-US" sz="2000" dirty="0">
                <a:solidFill>
                  <a:prstClr val="black"/>
                </a:solidFill>
              </a:rPr>
            </a:br>
            <a:r>
              <a:rPr lang="en-US" sz="2000" dirty="0"/>
              <a:t> </a:t>
            </a:r>
          </a:p>
        </p:txBody>
      </p:sp>
      <p:sp>
        <p:nvSpPr>
          <p:cNvPr id="14" name="TextBox 13">
            <a:extLst>
              <a:ext uri="{FF2B5EF4-FFF2-40B4-BE49-F238E27FC236}">
                <a16:creationId xmlns:a16="http://schemas.microsoft.com/office/drawing/2014/main" id="{190D6B6C-EDA7-634A-89C9-DB6E0D1705B0}"/>
              </a:ext>
            </a:extLst>
          </p:cNvPr>
          <p:cNvSpPr txBox="1"/>
          <p:nvPr/>
        </p:nvSpPr>
        <p:spPr>
          <a:xfrm>
            <a:off x="1021136" y="3094178"/>
            <a:ext cx="3017833" cy="338554"/>
          </a:xfrm>
          <a:prstGeom prst="rect">
            <a:avLst/>
          </a:prstGeom>
          <a:solidFill>
            <a:schemeClr val="bg2"/>
          </a:solidFill>
        </p:spPr>
        <p:txBody>
          <a:bodyPr wrap="square" rtlCol="0">
            <a:spAutoFit/>
          </a:bodyPr>
          <a:lstStyle/>
          <a:p>
            <a:pPr algn="ctr">
              <a:spcBef>
                <a:spcPts val="1200"/>
              </a:spcBef>
            </a:pPr>
            <a:r>
              <a:rPr lang="en-US" sz="1600" b="1" dirty="0">
                <a:solidFill>
                  <a:srgbClr val="FF0000"/>
                </a:solidFill>
              </a:rPr>
              <a:t>Special process for this Primary</a:t>
            </a:r>
          </a:p>
        </p:txBody>
      </p:sp>
      <p:sp>
        <p:nvSpPr>
          <p:cNvPr id="19" name="TextBox 18">
            <a:extLst>
              <a:ext uri="{FF2B5EF4-FFF2-40B4-BE49-F238E27FC236}">
                <a16:creationId xmlns:a16="http://schemas.microsoft.com/office/drawing/2014/main" id="{7CA0E6A6-E550-0E48-88C5-5F7C66CE8AAF}"/>
              </a:ext>
            </a:extLst>
          </p:cNvPr>
          <p:cNvSpPr txBox="1"/>
          <p:nvPr/>
        </p:nvSpPr>
        <p:spPr>
          <a:xfrm>
            <a:off x="223897" y="188110"/>
            <a:ext cx="3841451" cy="523220"/>
          </a:xfrm>
          <a:prstGeom prst="rect">
            <a:avLst/>
          </a:prstGeom>
          <a:noFill/>
        </p:spPr>
        <p:txBody>
          <a:bodyPr wrap="square" rtlCol="0">
            <a:spAutoFit/>
          </a:bodyPr>
          <a:lstStyle/>
          <a:p>
            <a:pPr lvl="0" algn="ctr"/>
            <a:r>
              <a:rPr lang="en-US" sz="2800" b="1" dirty="0">
                <a:solidFill>
                  <a:srgbClr val="FF0000"/>
                </a:solidFill>
              </a:rPr>
              <a:t>July 7, 2020 PRIMARY</a:t>
            </a:r>
            <a:endParaRPr lang="en-US" sz="3600" b="1" dirty="0">
              <a:solidFill>
                <a:srgbClr val="FF0000"/>
              </a:solidFill>
            </a:endParaRPr>
          </a:p>
        </p:txBody>
      </p:sp>
      <p:sp>
        <p:nvSpPr>
          <p:cNvPr id="12" name="TextBox 11">
            <a:extLst>
              <a:ext uri="{FF2B5EF4-FFF2-40B4-BE49-F238E27FC236}">
                <a16:creationId xmlns:a16="http://schemas.microsoft.com/office/drawing/2014/main" id="{6457B3F2-2DDF-454F-AD32-4B153BA8A2D3}"/>
              </a:ext>
            </a:extLst>
          </p:cNvPr>
          <p:cNvSpPr txBox="1"/>
          <p:nvPr/>
        </p:nvSpPr>
        <p:spPr>
          <a:xfrm>
            <a:off x="4921190" y="3138543"/>
            <a:ext cx="3577351" cy="3239348"/>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b="1" dirty="0"/>
              <a:t>Washington Fire House</a:t>
            </a:r>
            <a:br>
              <a:rPr lang="en-US" dirty="0"/>
            </a:br>
            <a:r>
              <a:rPr lang="en-US" sz="1400" i="1" dirty="0"/>
              <a:t>Olin and Central in Ocean Grove</a:t>
            </a:r>
            <a:br>
              <a:rPr lang="en-US" sz="1400" i="1" dirty="0"/>
            </a:br>
            <a:r>
              <a:rPr lang="en-US" sz="1400" dirty="0"/>
              <a:t>1, 2, &amp; 3</a:t>
            </a:r>
            <a:r>
              <a:rPr lang="en-US" sz="1100" dirty="0"/>
              <a:t> </a:t>
            </a:r>
            <a:endParaRPr lang="en-US" sz="1400" i="1" dirty="0"/>
          </a:p>
          <a:p>
            <a:pPr marL="342900" indent="-342900">
              <a:spcBef>
                <a:spcPts val="600"/>
              </a:spcBef>
              <a:buFont typeface="Arial" panose="020B0604020202020204" pitchFamily="34" charset="0"/>
              <a:buChar char="•"/>
            </a:pPr>
            <a:r>
              <a:rPr lang="en-US" sz="2000" b="1" dirty="0"/>
              <a:t>Neptune Senior Center</a:t>
            </a:r>
            <a:br>
              <a:rPr lang="en-US" sz="2000" b="1" dirty="0"/>
            </a:br>
            <a:r>
              <a:rPr lang="en-US" sz="1400" i="1" dirty="0">
                <a:solidFill>
                  <a:prstClr val="black"/>
                </a:solidFill>
              </a:rPr>
              <a:t>1607 </a:t>
            </a:r>
            <a:r>
              <a:rPr lang="en-US" sz="1400" i="1" dirty="0" err="1">
                <a:solidFill>
                  <a:prstClr val="black"/>
                </a:solidFill>
              </a:rPr>
              <a:t>Corlies</a:t>
            </a:r>
            <a:r>
              <a:rPr lang="en-US" sz="1400" i="1" dirty="0">
                <a:solidFill>
                  <a:prstClr val="black"/>
                </a:solidFill>
              </a:rPr>
              <a:t> Ave.</a:t>
            </a:r>
          </a:p>
          <a:p>
            <a:pPr>
              <a:spcBef>
                <a:spcPts val="600"/>
              </a:spcBef>
            </a:pPr>
            <a:r>
              <a:rPr lang="en-US" sz="1000" dirty="0"/>
              <a:t>	</a:t>
            </a:r>
            <a:r>
              <a:rPr lang="en-US" sz="1050" dirty="0"/>
              <a:t>7, 8, 9, 11 &amp; 12 </a:t>
            </a:r>
          </a:p>
          <a:p>
            <a:pPr marL="342900" lvl="0" indent="-342900">
              <a:spcBef>
                <a:spcPts val="600"/>
              </a:spcBef>
              <a:buFont typeface="Arial" panose="020B0604020202020204" pitchFamily="34" charset="0"/>
              <a:buChar char="•"/>
            </a:pPr>
            <a:r>
              <a:rPr lang="en-US" sz="2000" b="1" dirty="0"/>
              <a:t>Shark River Hills Fire House</a:t>
            </a:r>
            <a:br>
              <a:rPr lang="en-US" sz="2000" b="1" dirty="0"/>
            </a:br>
            <a:r>
              <a:rPr lang="en-US" sz="1400" i="1" dirty="0">
                <a:solidFill>
                  <a:prstClr val="black"/>
                </a:solidFill>
              </a:rPr>
              <a:t>200 Brighton Ave</a:t>
            </a:r>
            <a:br>
              <a:rPr lang="en-US" sz="1400" i="1" dirty="0">
                <a:solidFill>
                  <a:prstClr val="black"/>
                </a:solidFill>
              </a:rPr>
            </a:br>
            <a:r>
              <a:rPr lang="en-US" sz="1200" dirty="0"/>
              <a:t>4, 5, 13 &amp; 16 </a:t>
            </a:r>
            <a:endParaRPr lang="en-US" dirty="0"/>
          </a:p>
          <a:p>
            <a:pPr marL="342900" indent="-342900">
              <a:spcBef>
                <a:spcPts val="600"/>
              </a:spcBef>
              <a:buFont typeface="Arial" panose="020B0604020202020204" pitchFamily="34" charset="0"/>
              <a:buChar char="•"/>
            </a:pPr>
            <a:r>
              <a:rPr lang="en-US" sz="2000" b="1" dirty="0"/>
              <a:t>Summerfield School</a:t>
            </a:r>
            <a:br>
              <a:rPr lang="en-US" sz="2000" b="1" dirty="0"/>
            </a:br>
            <a:r>
              <a:rPr lang="en-US" sz="1400" i="1" dirty="0">
                <a:solidFill>
                  <a:prstClr val="black"/>
                </a:solidFill>
              </a:rPr>
              <a:t>1 Summerfield Ln. (on Green Grove Rd.)</a:t>
            </a:r>
            <a:br>
              <a:rPr lang="en-US" sz="1400" i="1" dirty="0">
                <a:solidFill>
                  <a:prstClr val="black"/>
                </a:solidFill>
              </a:rPr>
            </a:br>
            <a:r>
              <a:rPr lang="en-US" sz="1200" dirty="0"/>
              <a:t>6, 10, 14, 15, 17, 18, 19 &amp; 20 </a:t>
            </a:r>
            <a:endParaRPr lang="en-US" sz="1200" b="1" dirty="0"/>
          </a:p>
        </p:txBody>
      </p:sp>
      <p:sp>
        <p:nvSpPr>
          <p:cNvPr id="18" name="Left Brace 17">
            <a:extLst>
              <a:ext uri="{FF2B5EF4-FFF2-40B4-BE49-F238E27FC236}">
                <a16:creationId xmlns:a16="http://schemas.microsoft.com/office/drawing/2014/main" id="{FFB9E18E-B67A-D849-B9C3-0423B8C70A2A}"/>
              </a:ext>
            </a:extLst>
          </p:cNvPr>
          <p:cNvSpPr/>
          <p:nvPr/>
        </p:nvSpPr>
        <p:spPr>
          <a:xfrm>
            <a:off x="3527732" y="3098203"/>
            <a:ext cx="2164735" cy="3345628"/>
          </a:xfrm>
          <a:prstGeom prst="leftBrace">
            <a:avLst>
              <a:gd name="adj1" fmla="val 5848"/>
              <a:gd name="adj2" fmla="val 1951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Explosion 2 15">
            <a:extLst>
              <a:ext uri="{FF2B5EF4-FFF2-40B4-BE49-F238E27FC236}">
                <a16:creationId xmlns:a16="http://schemas.microsoft.com/office/drawing/2014/main" id="{5FC3B7B7-4A2F-7C4D-8A87-3AD5A4E49592}"/>
              </a:ext>
            </a:extLst>
          </p:cNvPr>
          <p:cNvSpPr/>
          <p:nvPr/>
        </p:nvSpPr>
        <p:spPr>
          <a:xfrm rot="2900237">
            <a:off x="5494674" y="651891"/>
            <a:ext cx="2693434" cy="2626430"/>
          </a:xfrm>
          <a:prstGeom prst="irregularSeal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5002452-38FB-9746-A96D-B136EE3C8D56}"/>
              </a:ext>
            </a:extLst>
          </p:cNvPr>
          <p:cNvSpPr txBox="1"/>
          <p:nvPr/>
        </p:nvSpPr>
        <p:spPr>
          <a:xfrm>
            <a:off x="5793124" y="1522702"/>
            <a:ext cx="1894756" cy="954107"/>
          </a:xfrm>
          <a:prstGeom prst="rect">
            <a:avLst/>
          </a:prstGeom>
          <a:noFill/>
        </p:spPr>
        <p:txBody>
          <a:bodyPr wrap="square" rtlCol="0">
            <a:spAutoFit/>
          </a:bodyPr>
          <a:lstStyle/>
          <a:p>
            <a:pPr algn="ctr">
              <a:spcBef>
                <a:spcPts val="1200"/>
              </a:spcBef>
            </a:pPr>
            <a:r>
              <a:rPr lang="en-US" sz="1400" dirty="0">
                <a:solidFill>
                  <a:schemeClr val="bg1"/>
                </a:solidFill>
              </a:rPr>
              <a:t>Registered voters will receive a postcard identifying their polling place.</a:t>
            </a:r>
          </a:p>
        </p:txBody>
      </p:sp>
    </p:spTree>
    <p:extLst>
      <p:ext uri="{BB962C8B-B14F-4D97-AF65-F5344CB8AC3E}">
        <p14:creationId xmlns:p14="http://schemas.microsoft.com/office/powerpoint/2010/main" val="302657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6357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241116" y="1924853"/>
            <a:ext cx="2856645"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en-US" altLang="en-US" sz="2800" b="1" dirty="0">
                <a:latin typeface="+mn-lt"/>
              </a:rPr>
              <a:t>How do you fill out the Vote-by-Mail application?</a:t>
            </a:r>
          </a:p>
        </p:txBody>
      </p:sp>
      <p:pic>
        <p:nvPicPr>
          <p:cNvPr id="7" name="Picture 6">
            <a:extLst>
              <a:ext uri="{FF2B5EF4-FFF2-40B4-BE49-F238E27FC236}">
                <a16:creationId xmlns:a16="http://schemas.microsoft.com/office/drawing/2014/main" id="{FEBDEDA9-BA7F-354A-AAE9-472D0F8AE9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088" y="448508"/>
            <a:ext cx="1844743" cy="738705"/>
          </a:xfrm>
          <a:prstGeom prst="rect">
            <a:avLst/>
          </a:prstGeom>
        </p:spPr>
      </p:pic>
      <p:sp>
        <p:nvSpPr>
          <p:cNvPr id="8" name="Rectangle 7">
            <a:extLst>
              <a:ext uri="{FF2B5EF4-FFF2-40B4-BE49-F238E27FC236}">
                <a16:creationId xmlns:a16="http://schemas.microsoft.com/office/drawing/2014/main" id="{9AD572A2-7692-264E-BB50-FFBBB6FC0C86}"/>
              </a:ext>
            </a:extLst>
          </p:cNvPr>
          <p:cNvSpPr/>
          <p:nvPr/>
        </p:nvSpPr>
        <p:spPr>
          <a:xfrm>
            <a:off x="7242324" y="6201235"/>
            <a:ext cx="1822830" cy="481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xplosion 2 8">
            <a:extLst>
              <a:ext uri="{FF2B5EF4-FFF2-40B4-BE49-F238E27FC236}">
                <a16:creationId xmlns:a16="http://schemas.microsoft.com/office/drawing/2014/main" id="{C1E20460-74D1-1342-B930-1132306CB456}"/>
              </a:ext>
            </a:extLst>
          </p:cNvPr>
          <p:cNvSpPr/>
          <p:nvPr/>
        </p:nvSpPr>
        <p:spPr>
          <a:xfrm rot="2900237">
            <a:off x="185213" y="3416591"/>
            <a:ext cx="2693434" cy="2626430"/>
          </a:xfrm>
          <a:prstGeom prst="irregularSeal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09F6EE6-E9D9-BC43-A9B0-1505F61D1B8A}"/>
              </a:ext>
            </a:extLst>
          </p:cNvPr>
          <p:cNvSpPr txBox="1"/>
          <p:nvPr/>
        </p:nvSpPr>
        <p:spPr>
          <a:xfrm>
            <a:off x="515936" y="4244369"/>
            <a:ext cx="1894756" cy="954107"/>
          </a:xfrm>
          <a:prstGeom prst="rect">
            <a:avLst/>
          </a:prstGeom>
          <a:noFill/>
        </p:spPr>
        <p:txBody>
          <a:bodyPr wrap="square" rtlCol="0">
            <a:spAutoFit/>
          </a:bodyPr>
          <a:lstStyle/>
          <a:p>
            <a:pPr algn="ctr">
              <a:spcBef>
                <a:spcPts val="1200"/>
              </a:spcBef>
            </a:pPr>
            <a:r>
              <a:rPr lang="en-US" sz="1400" dirty="0">
                <a:solidFill>
                  <a:schemeClr val="bg1"/>
                </a:solidFill>
              </a:rPr>
              <a:t>The VBM application for the 2020 NJ Primary has been customized for this election.</a:t>
            </a:r>
          </a:p>
        </p:txBody>
      </p:sp>
      <p:pic>
        <p:nvPicPr>
          <p:cNvPr id="6" name="Picture 5">
            <a:extLst>
              <a:ext uri="{FF2B5EF4-FFF2-40B4-BE49-F238E27FC236}">
                <a16:creationId xmlns:a16="http://schemas.microsoft.com/office/drawing/2014/main" id="{B49DC83F-B474-E14B-8ABA-DA7264F4965A}"/>
              </a:ext>
            </a:extLst>
          </p:cNvPr>
          <p:cNvPicPr>
            <a:picLocks noChangeAspect="1"/>
          </p:cNvPicPr>
          <p:nvPr/>
        </p:nvPicPr>
        <p:blipFill rotWithShape="1">
          <a:blip r:embed="rId4"/>
          <a:srcRect l="16643" t="2020" b="28555"/>
          <a:stretch/>
        </p:blipFill>
        <p:spPr>
          <a:xfrm>
            <a:off x="3002973" y="238991"/>
            <a:ext cx="6141027" cy="6619009"/>
          </a:xfrm>
          <a:prstGeom prst="rect">
            <a:avLst/>
          </a:prstGeom>
        </p:spPr>
      </p:pic>
    </p:spTree>
    <p:extLst>
      <p:ext uri="{BB962C8B-B14F-4D97-AF65-F5344CB8AC3E}">
        <p14:creationId xmlns:p14="http://schemas.microsoft.com/office/powerpoint/2010/main" val="3762356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A92EEB-3BF8-414A-A8BA-1905EFE03351}"/>
              </a:ext>
            </a:extLst>
          </p:cNvPr>
          <p:cNvSpPr>
            <a:spLocks noGrp="1"/>
          </p:cNvSpPr>
          <p:nvPr>
            <p:ph type="sldNum" sz="quarter" idx="12"/>
          </p:nvPr>
        </p:nvSpPr>
        <p:spPr/>
        <p:txBody>
          <a:bodyPr/>
          <a:lstStyle/>
          <a:p>
            <a:fld id="{257EAB1F-D172-D547-A26A-20815B5FE0F0}" type="slidenum">
              <a:rPr lang="en-US" smtClean="0"/>
              <a:pPr/>
              <a:t>9</a:t>
            </a:fld>
            <a:endParaRPr lang="en-US" dirty="0"/>
          </a:p>
        </p:txBody>
      </p:sp>
      <p:sp>
        <p:nvSpPr>
          <p:cNvPr id="5" name="Rectangle 4">
            <a:extLst>
              <a:ext uri="{FF2B5EF4-FFF2-40B4-BE49-F238E27FC236}">
                <a16:creationId xmlns:a16="http://schemas.microsoft.com/office/drawing/2014/main" id="{7112C421-D950-9042-B543-9E3DE02CEEF7}"/>
              </a:ext>
            </a:extLst>
          </p:cNvPr>
          <p:cNvSpPr/>
          <p:nvPr/>
        </p:nvSpPr>
        <p:spPr>
          <a:xfrm>
            <a:off x="0" y="-8599"/>
            <a:ext cx="9144000" cy="16357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03D83C1-A5FE-DF42-9809-DF4177E996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3014" y="315932"/>
            <a:ext cx="1844743" cy="738705"/>
          </a:xfrm>
          <a:prstGeom prst="rect">
            <a:avLst/>
          </a:prstGeom>
        </p:spPr>
      </p:pic>
      <p:sp>
        <p:nvSpPr>
          <p:cNvPr id="7" name="Title 2">
            <a:extLst>
              <a:ext uri="{FF2B5EF4-FFF2-40B4-BE49-F238E27FC236}">
                <a16:creationId xmlns:a16="http://schemas.microsoft.com/office/drawing/2014/main" id="{3FEB6632-33AB-1048-AB96-EFF64BC4E725}"/>
              </a:ext>
            </a:extLst>
          </p:cNvPr>
          <p:cNvSpPr txBox="1">
            <a:spLocks noChangeArrowheads="1"/>
          </p:cNvSpPr>
          <p:nvPr/>
        </p:nvSpPr>
        <p:spPr>
          <a:xfrm>
            <a:off x="598562" y="310160"/>
            <a:ext cx="546086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latin typeface="+mn-lt"/>
              </a:rPr>
              <a:t>Mail the application for a vote-by-mail ballot</a:t>
            </a:r>
          </a:p>
        </p:txBody>
      </p:sp>
      <p:pic>
        <p:nvPicPr>
          <p:cNvPr id="8" name="Picture 7">
            <a:extLst>
              <a:ext uri="{FF2B5EF4-FFF2-40B4-BE49-F238E27FC236}">
                <a16:creationId xmlns:a16="http://schemas.microsoft.com/office/drawing/2014/main" id="{221D8184-8C23-9C42-9888-D84ADE5E39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73397" y="2237529"/>
            <a:ext cx="1304360" cy="2063861"/>
          </a:xfrm>
          <a:prstGeom prst="rect">
            <a:avLst/>
          </a:prstGeom>
        </p:spPr>
      </p:pic>
      <p:sp>
        <p:nvSpPr>
          <p:cNvPr id="9" name="TextBox 8">
            <a:extLst>
              <a:ext uri="{FF2B5EF4-FFF2-40B4-BE49-F238E27FC236}">
                <a16:creationId xmlns:a16="http://schemas.microsoft.com/office/drawing/2014/main" id="{9A18F778-DE93-6147-9298-EA216B93D024}"/>
              </a:ext>
            </a:extLst>
          </p:cNvPr>
          <p:cNvSpPr txBox="1"/>
          <p:nvPr/>
        </p:nvSpPr>
        <p:spPr>
          <a:xfrm>
            <a:off x="553582" y="2108932"/>
            <a:ext cx="5156753" cy="244682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Fold and tape your form and drop it in a mailbox</a:t>
            </a:r>
            <a:br>
              <a:rPr lang="en-US" sz="2000" dirty="0"/>
            </a:br>
            <a:r>
              <a:rPr lang="en-US" i="1" dirty="0"/>
              <a:t>Your form is already addressed and stamped</a:t>
            </a:r>
          </a:p>
          <a:p>
            <a:pPr>
              <a:spcBef>
                <a:spcPts val="600"/>
              </a:spcBef>
            </a:pPr>
            <a:endParaRPr lang="en-US" sz="2000" dirty="0"/>
          </a:p>
          <a:p>
            <a:pPr marL="285750" indent="-285750">
              <a:spcBef>
                <a:spcPts val="600"/>
              </a:spcBef>
              <a:buFont typeface="Arial" panose="020B0604020202020204" pitchFamily="34" charset="0"/>
              <a:buChar char="•"/>
            </a:pPr>
            <a:r>
              <a:rPr lang="en-US" sz="2000" dirty="0"/>
              <a:t>You will receive your mail-in ballot by mail in time to cast your ballot in the election</a:t>
            </a:r>
            <a:endParaRPr lang="en-US" sz="2000" i="1" dirty="0"/>
          </a:p>
          <a:p>
            <a:pPr marL="285750" indent="-285750">
              <a:spcBef>
                <a:spcPts val="600"/>
              </a:spcBef>
              <a:buFont typeface="Arial" panose="020B0604020202020204" pitchFamily="34" charset="0"/>
              <a:buChar char="•"/>
            </a:pPr>
            <a:endParaRPr lang="en-US" sz="2000" dirty="0"/>
          </a:p>
        </p:txBody>
      </p:sp>
      <p:sp>
        <p:nvSpPr>
          <p:cNvPr id="10" name="TextBox 9">
            <a:extLst>
              <a:ext uri="{FF2B5EF4-FFF2-40B4-BE49-F238E27FC236}">
                <a16:creationId xmlns:a16="http://schemas.microsoft.com/office/drawing/2014/main" id="{0A6D22BC-1D2F-AB45-9286-9A4765E3D2B5}"/>
              </a:ext>
            </a:extLst>
          </p:cNvPr>
          <p:cNvSpPr txBox="1"/>
          <p:nvPr/>
        </p:nvSpPr>
        <p:spPr>
          <a:xfrm>
            <a:off x="1214439" y="4678684"/>
            <a:ext cx="6857999" cy="1231106"/>
          </a:xfrm>
          <a:prstGeom prst="rect">
            <a:avLst/>
          </a:prstGeom>
          <a:solidFill>
            <a:srgbClr val="C00000"/>
          </a:solidFill>
        </p:spPr>
        <p:txBody>
          <a:bodyPr wrap="square" rtlCol="0">
            <a:spAutoFit/>
          </a:bodyPr>
          <a:lstStyle/>
          <a:p>
            <a:pPr algn="l">
              <a:spcBef>
                <a:spcPts val="1200"/>
              </a:spcBef>
            </a:pPr>
            <a:r>
              <a:rPr lang="en-US" sz="1600" b="1" u="sng" dirty="0">
                <a:solidFill>
                  <a:schemeClr val="bg1"/>
                </a:solidFill>
              </a:rPr>
              <a:t>DEADLINE</a:t>
            </a:r>
            <a:r>
              <a:rPr lang="en-US" sz="1600" dirty="0">
                <a:solidFill>
                  <a:schemeClr val="bg1"/>
                </a:solidFill>
              </a:rPr>
              <a:t>: The County election office must receive your application in the mail at least 7 days before the election.</a:t>
            </a:r>
          </a:p>
          <a:p>
            <a:pPr algn="l">
              <a:spcBef>
                <a:spcPts val="1200"/>
              </a:spcBef>
            </a:pPr>
            <a:r>
              <a:rPr lang="en-US" sz="1600" dirty="0">
                <a:solidFill>
                  <a:schemeClr val="bg1"/>
                </a:solidFill>
              </a:rPr>
              <a:t>(A voter can </a:t>
            </a:r>
            <a:r>
              <a:rPr lang="en-US" sz="1600" u="sng" dirty="0">
                <a:solidFill>
                  <a:schemeClr val="bg1"/>
                </a:solidFill>
              </a:rPr>
              <a:t>apply </a:t>
            </a:r>
            <a:r>
              <a:rPr lang="en-US" sz="1600" dirty="0">
                <a:solidFill>
                  <a:schemeClr val="bg1"/>
                </a:solidFill>
              </a:rPr>
              <a:t>in person to the County Clerk in Freehold before 8 p.m. the day of the election.)</a:t>
            </a:r>
          </a:p>
        </p:txBody>
      </p:sp>
      <p:pic>
        <p:nvPicPr>
          <p:cNvPr id="11" name="Picture 10" descr="A screenshot of a social media post&#10;&#10;Description automatically generated">
            <a:extLst>
              <a:ext uri="{FF2B5EF4-FFF2-40B4-BE49-F238E27FC236}">
                <a16:creationId xmlns:a16="http://schemas.microsoft.com/office/drawing/2014/main" id="{70233EE4-5213-F944-A55E-C3BABBDED9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307434">
            <a:off x="5466688" y="1217064"/>
            <a:ext cx="1434472" cy="1870806"/>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76F41F96-C451-334F-B556-9BF0C637ADE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20090" y="1231447"/>
            <a:ext cx="1844743" cy="777749"/>
          </a:xfrm>
          <a:prstGeom prst="rect">
            <a:avLst/>
          </a:prstGeom>
          <a:ln w="6350">
            <a:solidFill>
              <a:schemeClr val="bg1">
                <a:lumMod val="75000"/>
              </a:schemeClr>
            </a:solidFill>
          </a:ln>
        </p:spPr>
      </p:pic>
    </p:spTree>
    <p:extLst>
      <p:ext uri="{BB962C8B-B14F-4D97-AF65-F5344CB8AC3E}">
        <p14:creationId xmlns:p14="http://schemas.microsoft.com/office/powerpoint/2010/main" val="7559737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Bef>
            <a:spcPts val="1200"/>
          </a:spcBef>
          <a:defRPr sz="1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17884</TotalTime>
  <Words>5546</Words>
  <Application>Microsoft Macintosh PowerPoint</Application>
  <PresentationFormat>Overhead</PresentationFormat>
  <Paragraphs>362</Paragraphs>
  <Slides>25</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American Typewriter</vt:lpstr>
      <vt:lpstr>Arial</vt:lpstr>
      <vt:lpstr>Calibri</vt:lpstr>
      <vt:lpstr>Calibri Light</vt:lpstr>
      <vt:lpstr>Courier New</vt:lpstr>
      <vt:lpstr>Symbol</vt:lpstr>
      <vt:lpstr>Wingdings</vt:lpstr>
      <vt:lpstr>Office Theme</vt:lpstr>
      <vt:lpstr>PowerPoint Presentation</vt:lpstr>
      <vt:lpstr>PowerPoint Presentation</vt:lpstr>
      <vt:lpstr>PowerPoint Presentation</vt:lpstr>
      <vt:lpstr>No Excuses!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Ted Dellinger</dc:creator>
  <cp:lastModifiedBy>Ted Dellinger</cp:lastModifiedBy>
  <cp:revision>305</cp:revision>
  <cp:lastPrinted>2020-06-16T15:56:12Z</cp:lastPrinted>
  <dcterms:created xsi:type="dcterms:W3CDTF">2020-04-21T17:09:21Z</dcterms:created>
  <dcterms:modified xsi:type="dcterms:W3CDTF">2020-06-16T22:49:19Z</dcterms:modified>
</cp:coreProperties>
</file>